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00"/>
    <a:srgbClr val="09AD59"/>
    <a:srgbClr val="00A64E"/>
    <a:srgbClr val="F5E113"/>
    <a:srgbClr val="BE24A8"/>
    <a:srgbClr val="9999FF"/>
    <a:srgbClr val="005693"/>
    <a:srgbClr val="CCFF99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2-09T09:27:22.79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3582 52 0,'-11'0'235,"0"0"-220,0 0 16,0 0-31,0 0 16,-12 0 15,12 0-15,0 0 0,0 0-1,0 0 1,0 0-16,-1 0 15,1 0-15,0 0 16,0 0 0,0 0-1,0 0 1,0 0 0,-1 0-1,1 0 1,0 0-1,0 0 1,0 0 0,0 0-1,0 0 1,-1 0 0,1 0-1,0 0-15,0 0 31,0 0-15,0 0 15,0 0-31,-1 0 16,1 0 0,0 0-1,0 0 1,0 0-16,11 11 15,-11-11-15,-12 0 16,12 0 0,0 0-16,0 0 15,0 0 1,0 0-16,0 0 16,-1 0-1,1 0-15,0 0 16,0 0-16,0 0 15,0 0 1,0 0-16,0 0 16,-1 0-16,-10 0 15,11 0 1,0 0-16,0 0 16,0 0-16,-12 0 15,12 0 1,0 0-16,-11 0 15,11 0-15,-1 0 16,1 0-16,0 0 16,0 0-16,0 0 15,-11 0-15,10 0 16,1 0-16,-11 0 16,11 0-1,-11 0-15,10 0 16,1 0-16,-11 0 15,11 0-15,-11 0 16,10 0-16,1 0 16,-11 0-16,11 0 15,0 0-15,-12 0 16,12 0-16,0 0 16,0 0-16,-11 0 15,-1 0-15,12 0 16,0 0-16,-11 0 15,-11 0-15,-1 0 16,12 0-16,0 0 16,-1 0-16,1-11 15,0 11-15,-1 0 16,-10 0-16,0 0 16,10 0-1,1 0-15,-11 0 16,21 0-16,-10-11 15,0 11-15,0 0 16,10 0-16,-10 0 16,11 0-16,-11 0 15,11 0-15,-1 0 16,1 0-16,0 0 16,0 0-16,0 0 15,0 0 1,0 0-16,-1 0 15,1 0 1,0 0-16,0 0 16,0 0-1,0 0 1,0 0-16,0 0 16,-1 0-1,1 0-15,0 0 16,-11 0-1,11 0 1,-12 0 0,1 0-1,11 0-15,-11 0 16,-1 0-16,12 0 16,-22 0-16,11 0 15,-1 0-15,-10 0 16,11 0-16,-12 0 15,1-12-15,-1 12 16,12 0-16,0 0 16,-1 0-16,-10 0 15,0 0-15,10 0 16,1 0-16,-11 0 16,-1-11-16,12 11 15,11 0-15,0 0 16,0 0-16,-12 0 15,1 0-15,11 0 16,-23 0-16,23 0 16,-11-11-16,-11 11 15,21 0-15,-10 0 16,0 0-16,-12 0 16,12 0-16,0 0 15,0 0 1,-1 0-16,12 0 0,0 0 15,-11 0 1,-1 0-16,12 0 16,0 0-16,0 0 15,0 0-15,0 0 16,0 0 0,-1 0-16,1 0 15,0 0 1,0 0-1,0 0 1,0 0-16,0 0 16,0 0-1,-1 0-15,1 0 16,0 0-16,0 0 16,0 0 15,0 0 0,0 0-15,-1 0-1,1 0 1,0 0 0,0 0 15,0 0-31,0 0 31,11 11-31,-11-11 16,-1 0-1,1 0-15,0 0 16,0 11 0,0-11-1,0 0-15,0 0 31,-1 0-15,1 0 15,11 12-15,-11-12-16,0 0 47,0 0-32,11 11 17,-11-11-17,0 0 1,-1 0 0,1 0-1,0 0 1,0 0-1,0 11 1,11 0 15,-11-11 1,0 0-1,-1 0-16,1 0 376,11 11 31,0 0-391,0 0-15,0 1-1,0-1 1,0 0 0,-11 11-1,11-11 1,0 0 0,0 1-1,0-1-15,0 0 16,0 0-16,0 0 15,0 0 1,0 0-16,0 0 16,0 1-1,0-1-15,0 0 32,0 0-17,0 0 16,0 0-31,0 0 32,0 1-17,0-1 1,0 0 0,0 0-1,0 0 1,0 0-1,0 0-15,0 1 16,0-1 0,0 0 15,0 0-31,0 0 31,0 0-15,0 0 15,0 1-31,0-1 31,0 0-15,0 0 15,0 0 0,11-11 94,0 0-109,1 0-16,-1 0 16,0 0-16,0 11 15,11-11-15,-11 0 16,12 0 0,-12 0-16,0 0 15,11 0-15,1 0 16,-12 0-16,11 0 15,-11 0-15,11 0 16,-10 0 0,-1 0-1,0 0 1,0 0 0,11 0-1,-11-11-15,12 11 16,10 0-16,-11 0 15,12 0-15,-1 0 16,12 0-16,-12 0 16,1 0-16,-1 0 15,0 0-15,-10 0 16,-1 0-16,-11 0 16,0 0-16,12 0 15,-1 0-15,-11 0 16,11 0-16,1 0 15,10 0-15,-11 0 16,12 0-16,-12 0 16,0 0-16,1 0 15,-1 0-15,11 0 16,1 0-16,-12 0 16,11 0-16,-10 0 15,10 11 1,-11-11-16,12 0 0,-1 0 15,1 0-15,-1 0 16,12 0 0,10 0-16,-10 0 15,-1 0-15,1 0 16,-12 0-16,12 0 16,-23 0-16,12 0 15,-12 0-15,0 0 16,12 0-16,-1 0 15,-11 0-15,12 0 16,-12 0-16,0 0 16,12 0-16,-1 0 15,-11-11-15,1 11 16,10 0-16,1 0 16,-12 0-16,11 0 15,-10 0-15,10 0 16,-11 0-16,1 0 15,-1 0-15,11 0 16,1 0-16,10 0 16,-10 0-16,10 0 15,12 0-15,-23 0 16,12 0-16,-1 0 16,-10 0-16,10 0 15,-10 0 1,10 0-16,-21 0 15,10 0-15,-11 0 16,1 0-16,10 0 16,-11 0-16,1 0 15,-1 0-15,0 0 16,0 0-16,-10 0 16,-1 0-16,0 0 15,0 0 1,0 0-16,0 0 15,12 0-15,-12 0 16,0 0-16,11 0 16,-11 0-16,12 0 15,-1 0-15,-11 0 16,11 0-16,-11 0 16,1 0-16,10 0 15,-22 11 1,11-11 171,0 0-171,0 0 0,0 0-1,1 0 1,-1 0-1,0 0 1,0 0 0,0 0-1,0 0 1,0 0 46,1 0-30,-1 0 15,0 0-47,0 0 15,0 0 63,0 0-31,0 0 47,1 0-63,-1 0 0,0 0 1,0 0 155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1-02-09T09:27:35.26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3611 58 0,'-11'0'235,"0"0"-220,0 0 16,-1 0-31,1 0 16,-11 0 15,10 0-15,1 0 0,0 0-1,0 0 1,-1 0-16,1 0 15,0 0-15,0 0 16,0 0 0,-1 0-1,1 0 1,0 0 0,0 0-1,-1 0 1,1 0-1,0 0 1,0 0 0,-1 0-1,1 0 1,0 0 0,0 0-1,0 0-15,-1 0 31,1 0-15,0 0 15,0 0-31,-1 0 16,1 0 0,0 0-1,0 0 1,-1 0-16,12 13 15,-11-13-15,-11 0 16,11 0 0,-1 0-16,1 0 15,0 0 1,0 0-16,-1 0 16,1 0-1,0 0-15,0 0 16,-1 0-16,1 0 15,0 0 1,0 0-16,0 0 16,-1 0-16,-10 0 15,11 0 1,-1 0-16,1 0 16,0 0-16,-11 0 15,10 0 1,1 0-16,-11 0 15,10 0-15,1 0 16,0 0-16,0 0 16,-1 0-16,1 0 15,-11 0-15,11 0 16,-1 0-16,-10 0 16,11 0-1,-12 0-15,12 0 16,0 0-16,-12 0 15,12 0-15,-11 0 16,10 0-16,1 0 16,-11 0-16,10 0 15,1 0-15,-11 0 16,10 0-16,1 0 16,0 0-16,-11 0 15,-1 0-15,12 0 16,0 0-16,-12 0 15,-11 0-15,1 0 16,10 0-16,1 0 16,-1 0-16,1-13 15,-1 13-15,1 0 16,-12 0-16,1 0 16,10 0-1,1 0-15,-12 0 16,23 0-16,-12-12 15,1 12-15,-1 0 16,12 0-16,-11 0 16,11 0-16,-12 0 15,12 0-15,0 0 16,-1 0-16,1 0 16,0 0-16,0 0 15,-1 0 1,1 0-16,0 0 15,0 0 1,0 0-16,-1 0 16,1 0-1,0 0 1,0 0-16,-1 0 16,1 0-1,0 0-15,0 0 16,-12 0-1,12 0 1,-11 0 0,-1 0-1,12 0-15,-12 0 16,1 0-16,11 0 16,-23 0-16,12 0 15,-1 0-15,-11 0 16,12 0-16,-12 0 15,1-13-15,-1 13 16,11 0-16,1 0 16,-1 0-16,-10 0 15,-1 0-15,12 0 16,-1 0-16,-11 0 16,1-12-16,10 12 15,12 0-15,0 0 16,0 0-16,-12 0 15,1 0-15,11 0 16,-23 0-16,23 0 16,-12-13-16,-11 13 15,23 0-15,-11 0 16,-1 0-16,-10 0 16,10 0-16,1 0 15,-1 0 1,1 0-16,11 0 0,-1 0 15,-10 0 1,-1 0-16,12 0 16,0 0-16,0 0 15,-1 0-15,1 0 16,0 0 0,0 0-16,0 0 15,-1 0 1,1 0-1,0 0 1,0 0-16,-1 0 16,1 0-1,0 0-15,0 0 16,-1 0-16,1 0 16,0 0 15,0 0 0,0 0-15,-1 0-1,1 0 1,0 0 0,0 0 15,-1 0-31,1 0 31,11 13-31,-11-13 16,0 0-1,-1 0-15,1 0 16,0 12 0,0-12-1,0 0-15,-1 0 31,1 0-15,0 0 15,11 13-15,-11-13-16,-1 0 47,1 0-32,11 12 17,-11-12-17,0 0 1,-1 0 0,1 0-1,0 0 1,0 0-1,0 13 1,11-1 15,-12-12 1,1 0-1,0 0-16,0 0 376,11 13 31,0-1-391,0 1-15,0 0-1,0-1 1,0 1 0,-12 12-1,12-13 1,0 1 0,0-1-1,0 1-15,0-1 16,0 1-16,0 0 15,0-1 1,0 1-16,0-1 16,0 1-1,0-1-15,0 1 32,0-1-17,0 1 16,0 0-31,0-1 32,0 1-17,0-1 1,0 1 0,0-1-1,0 1 1,0-1-1,0 1-15,0-1 16,0 1 0,0 0 15,0-1-31,0 1 31,0-1-15,0 1 15,0-1-31,0 1 31,0-1-15,0 1 15,0 0 0,12-13 94,-1 0-109,0 0-16,0 0 16,1 0-16,-1 12 15,11-12-15,-11 0 16,12 0 0,-12 0-16,0 0 15,12 0-15,-1 0 16,-10 0-16,10 0 15,-11 0-15,12 0 16,-12 0 0,0 0-1,0 0 1,1 0 0,10 0-1,-11-12-15,12 12 16,10 0-16,-10 0 15,11 0-15,-1 0 16,12 0-16,-11 0 16,0 0-16,-1 0 15,1 0-15,-12 0 16,1 0-16,-12 0 16,0 0-16,12 0 15,-1 0-15,-10 0 16,10 0-16,0 0 15,12 0-15,-11 0 16,10 0-16,-10 0 16,-1 0-16,1 0 15,-1 0-15,12 0 16,-1 0-16,-10 0 16,11 0-16,-12 0 15,12 12 1,-12-12-16,12 0 0,0 0 15,-1 0-15,1 0 16,11 0 0,11 0-16,-11 0 15,0 0-15,0 0 16,-11 0-16,10 0 16,-21 0-16,11 0 15,-12 0-15,1 0 16,10 0-16,1 0 15,-12 0-15,12 0 16,-11 0-16,-1 0 16,12 0-16,-1 0 15,-10-12-15,-1 12 16,12 0-16,0 0 16,-12 0-16,12 0 15,-12 0-15,12 0 16,-12 0-16,1 0 15,-1 0-15,12 0 16,0 0-16,11 0 16,-12 0-16,12 0 15,11 0-15,-22 0 16,11 0-16,0 0 16,-11 0-16,11 0 15,-12 0 1,12 0-16,-22 0 15,10 0-15,-10 0 16,-1 0-16,12 0 16,-12 0-16,1 0 15,-1 0-15,1 0 16,-1 0-16,-11 0 16,1 0-16,-1 0 15,0 0 1,0 0-16,1 0 15,10 0-15,-11 0 16,0 0-16,12 0 16,-12 0-16,12 0 15,-1 0-15,-11 0 16,12 0-16,-12 0 16,0 0-16,12 0 15,-23 12 1,11-12 171,0 0-171,0 0 0,1 0-1,-1 0 1,0 0-1,0 0 1,1 0 0,-1 0-1,0 0 1,0 0 46,0 0-30,1 0 15,-1 0-47,0 0 15,0 0 63,1 0-31,-1 0 47,0 0-63,0 0 0,1 0 1,-1 0 155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مقارنة المساحات– الصف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مقارنة الأوزان</a:t>
            </a:r>
            <a:r>
              <a:rPr lang="ar-BH" sz="1400" b="1" kern="1200" baseline="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وترتيبها</a:t>
            </a:r>
            <a:r>
              <a:rPr lang="ar-BH" sz="14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– الصف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audio" Target="../media/audio2.wav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audio" Target="../media/audio1.wav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audio" Target="../media/audio1.wav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audio" Target="../media/audio2.wav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audio" Target="../media/audio2.wav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audio" Target="../media/audio2.wav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audio" Target="../media/audio1.wav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audio" Target="../media/audio2.wav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audio" Target="../media/audio1.wav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 fontScale="90000"/>
          </a:bodyPr>
          <a:lstStyle/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_ 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(12-6): مقارنة المساحات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60)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00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أكثر: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14" name="Group 1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>
            <a:hlinkClick r:id="" action="ppaction://noaction">
              <a:snd r:embed="rId3" name="احسنت.wav"/>
            </a:hlinkClick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/>
          <a:stretch/>
        </p:blipFill>
        <p:spPr>
          <a:xfrm>
            <a:off x="3551864" y="2977420"/>
            <a:ext cx="2057687" cy="2020249"/>
          </a:xfrm>
          <a:prstGeom prst="rect">
            <a:avLst/>
          </a:prstGeom>
        </p:spPr>
      </p:pic>
      <p:pic>
        <p:nvPicPr>
          <p:cNvPr id="9" name="Picture 8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61" y="3856330"/>
            <a:ext cx="1352739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أكثر: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14" name="Group 1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71" y="3948375"/>
            <a:ext cx="1333686" cy="838317"/>
          </a:xfrm>
          <a:prstGeom prst="rect">
            <a:avLst/>
          </a:prstGeom>
        </p:spPr>
      </p:pic>
      <p:pic>
        <p:nvPicPr>
          <p:cNvPr id="3" name="Picture 2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17" y="3491111"/>
            <a:ext cx="2105319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195" y="2055960"/>
            <a:ext cx="1176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أُلوَّن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بالأزرق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الشَّكل الَّذي يغطَّي المساحة الأكثر، ثمَّ أُلوَّن </a:t>
            </a:r>
            <a:r>
              <a:rPr lang="ar-BH" sz="3200" b="1" dirty="0">
                <a:solidFill>
                  <a:srgbClr val="DE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بالأحمر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الشَّكل الَّذي يغطَّي المساحة الأقلَّ: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اللون الَّذي سوف استعمله في التلوين.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" name="Rectangle 4"/>
          <p:cNvSpPr/>
          <p:nvPr/>
        </p:nvSpPr>
        <p:spPr>
          <a:xfrm>
            <a:off x="4730921" y="3147219"/>
            <a:ext cx="2160000" cy="216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Rectangle 20"/>
          <p:cNvSpPr/>
          <p:nvPr/>
        </p:nvSpPr>
        <p:spPr>
          <a:xfrm>
            <a:off x="1715337" y="4124561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Rectangle 21"/>
          <p:cNvSpPr/>
          <p:nvPr/>
        </p:nvSpPr>
        <p:spPr>
          <a:xfrm>
            <a:off x="8580568" y="3853178"/>
            <a:ext cx="1440000" cy="14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3" name="Picture 22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49362" y="5157501"/>
            <a:ext cx="1113819" cy="127939"/>
          </a:xfrm>
          <a:prstGeom prst="rect">
            <a:avLst/>
          </a:prstGeom>
        </p:spPr>
      </p:pic>
      <p:pic>
        <p:nvPicPr>
          <p:cNvPr id="25" name="Picture 24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045" y="5068884"/>
            <a:ext cx="1113819" cy="127939"/>
          </a:xfrm>
          <a:prstGeom prst="rect">
            <a:avLst/>
          </a:prstGeom>
        </p:spPr>
      </p:pic>
      <p:pic>
        <p:nvPicPr>
          <p:cNvPr id="31" name="Picture 30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67603" y="5171544"/>
            <a:ext cx="1113819" cy="127939"/>
          </a:xfrm>
          <a:prstGeom prst="rect">
            <a:avLst/>
          </a:prstGeom>
        </p:spPr>
      </p:pic>
      <p:pic>
        <p:nvPicPr>
          <p:cNvPr id="36" name="Picture 35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23677" y="5459656"/>
            <a:ext cx="1128870" cy="120413"/>
          </a:xfrm>
          <a:prstGeom prst="rect">
            <a:avLst/>
          </a:prstGeom>
        </p:spPr>
      </p:pic>
      <p:pic>
        <p:nvPicPr>
          <p:cNvPr id="37" name="Picture 36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8032" y="5371039"/>
            <a:ext cx="1128870" cy="120413"/>
          </a:xfrm>
          <a:prstGeom prst="rect">
            <a:avLst/>
          </a:prstGeom>
        </p:spPr>
      </p:pic>
      <p:pic>
        <p:nvPicPr>
          <p:cNvPr id="38" name="Picture 37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9668" y="5473696"/>
            <a:ext cx="1128870" cy="1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509" y="4941152"/>
            <a:ext cx="964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الشكل يتكون من مستطيل ومثلث فمساحته أكبر من الشكلين الآخرين.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4" name="Group 23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</a:t>
            </a:r>
            <a:r>
              <a:rPr lang="ar-BH" sz="3200" b="1">
                <a:latin typeface="Sakkal Majalla" panose="02000000000000000000" pitchFamily="2" charset="-78"/>
                <a:cs typeface="Sakkal Majalla" panose="02000000000000000000" pitchFamily="2" charset="-78"/>
              </a:rPr>
              <a:t>الذي يغطّي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مساحةً أكثر، ثم أشرح كيف عرفت الإجابة.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 descr="Screen Clipping">
            <a:hlinkClick r:id="" action="ppaction://noaction">
              <a:snd r:embed="rId3" name="احسنت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91" y="3187817"/>
            <a:ext cx="1392126" cy="1348269"/>
          </a:xfrm>
          <a:prstGeom prst="rect">
            <a:avLst/>
          </a:prstGeom>
        </p:spPr>
      </p:pic>
      <p:pic>
        <p:nvPicPr>
          <p:cNvPr id="3" name="Picture 2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34" y="3859717"/>
            <a:ext cx="1276528" cy="676369"/>
          </a:xfrm>
          <a:prstGeom prst="rect">
            <a:avLst/>
          </a:prstGeom>
        </p:spPr>
      </p:pic>
      <p:pic>
        <p:nvPicPr>
          <p:cNvPr id="5" name="Picture 4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36" y="3926401"/>
            <a:ext cx="676369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22</a:t>
            </a:r>
          </a:p>
        </p:txBody>
      </p:sp>
    </p:spTree>
    <p:extLst>
      <p:ext uri="{BB962C8B-B14F-4D97-AF65-F5344CB8AC3E}">
        <p14:creationId xmlns:p14="http://schemas.microsoft.com/office/powerpoint/2010/main" val="326247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62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688092" y="2748173"/>
            <a:ext cx="89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في هذا الدرس</a:t>
            </a:r>
          </a:p>
          <a:p>
            <a:pPr algn="ctr" rtl="1"/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مقارنة المساحات لشكلين أو أكثر.</a:t>
            </a:r>
          </a:p>
        </p:txBody>
      </p:sp>
    </p:spTree>
    <p:extLst>
      <p:ext uri="{BB962C8B-B14F-4D97-AF65-F5344CB8AC3E}">
        <p14:creationId xmlns:p14="http://schemas.microsoft.com/office/powerpoint/2010/main" val="262562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5987844" y="1914398"/>
            <a:ext cx="5372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أقارن بين الأشياء حسب مساحتها،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فبعضها يغطي مساحة أكثر 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وبعضها الآخر يغطي مساحة أقل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76" y="1833916"/>
            <a:ext cx="5910081" cy="40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2147391" y="1946286"/>
            <a:ext cx="920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أقارن بين الأشياء حسب مساحتها،</a:t>
            </a:r>
          </a:p>
        </p:txBody>
      </p:sp>
      <p:sp>
        <p:nvSpPr>
          <p:cNvPr id="7" name="Rectangle 6"/>
          <p:cNvSpPr/>
          <p:nvPr/>
        </p:nvSpPr>
        <p:spPr>
          <a:xfrm>
            <a:off x="9074564" y="4224687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7593036" y="4224687"/>
            <a:ext cx="1080000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/>
          <p:cNvSpPr/>
          <p:nvPr/>
        </p:nvSpPr>
        <p:spPr>
          <a:xfrm>
            <a:off x="3683331" y="3655531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TextBox 13"/>
          <p:cNvSpPr txBox="1"/>
          <p:nvPr/>
        </p:nvSpPr>
        <p:spPr>
          <a:xfrm>
            <a:off x="7793256" y="2543731"/>
            <a:ext cx="2362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الأصغر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تغطَّي مساحةً أقلَّ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4577" y="3656965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" name="TextBox 15"/>
          <p:cNvSpPr txBox="1"/>
          <p:nvPr/>
        </p:nvSpPr>
        <p:spPr>
          <a:xfrm>
            <a:off x="2114577" y="2543731"/>
            <a:ext cx="274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الأشكال الأكبر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تغطَّي مساحةً أكثر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32221" y="2902124"/>
            <a:ext cx="0" cy="264512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7918566" y="3165752"/>
              <a:ext cx="1289880" cy="207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8806" y="3045872"/>
                <a:ext cx="14097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2422186" y="3165752"/>
              <a:ext cx="1299878" cy="235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2430" y="3045872"/>
                <a:ext cx="1419750" cy="4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3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أكثر: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Screen Clipping">
            <a:hlinkClick r:id="" action="ppaction://noaction">
              <a:snd r:embed="rId3" name="احسنت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67" y="3210084"/>
            <a:ext cx="1648055" cy="1476581"/>
          </a:xfrm>
          <a:prstGeom prst="rect">
            <a:avLst/>
          </a:prstGeom>
        </p:spPr>
      </p:pic>
      <p:pic>
        <p:nvPicPr>
          <p:cNvPr id="6" name="Picture 5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67" y="3695927"/>
            <a:ext cx="1181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أكثر: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Screen Clipping">
            <a:hlinkClick r:id="" action="ppaction://noaction">
              <a:snd r:embed="rId3" name="احسنت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57" y="3344092"/>
            <a:ext cx="2342790" cy="1410851"/>
          </a:xfrm>
          <a:prstGeom prst="rect">
            <a:avLst/>
          </a:prstGeom>
        </p:spPr>
      </p:pic>
      <p:pic>
        <p:nvPicPr>
          <p:cNvPr id="9" name="Picture 8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9" y="3870891"/>
            <a:ext cx="1484753" cy="8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أقل: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03" y="3052900"/>
            <a:ext cx="1771897" cy="1790950"/>
          </a:xfrm>
          <a:prstGeom prst="rect">
            <a:avLst/>
          </a:prstGeom>
        </p:spPr>
      </p:pic>
      <p:pic>
        <p:nvPicPr>
          <p:cNvPr id="6" name="Picture 5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01" y="3624480"/>
            <a:ext cx="120031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8364" y="214683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الشكل الذي يغطّي مساحةً أقل: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 descr="Screen Clipping">
            <a:hlinkClick r:id="" action="ppaction://noaction">
              <a:snd r:embed="rId3" name="احسنت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21" y="3948375"/>
            <a:ext cx="1219370" cy="666843"/>
          </a:xfrm>
          <a:prstGeom prst="rect">
            <a:avLst/>
          </a:prstGeom>
        </p:spPr>
      </p:pic>
      <p:pic>
        <p:nvPicPr>
          <p:cNvPr id="9" name="Picture 8" descr="Screen Clipping">
            <a:hlinkClick r:id="" action="ppaction://noaction">
              <a:snd r:embed="rId5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05" y="3586374"/>
            <a:ext cx="2229161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195" y="2055960"/>
            <a:ext cx="1176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أُلوَّن </a:t>
            </a: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بالأزرق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الشَّكل الَّذي يغطَّي المساحة الأكثر، ثمَّ ألوَّن </a:t>
            </a:r>
            <a:r>
              <a:rPr lang="ar-BH" sz="3200" b="1" dirty="0">
                <a:solidFill>
                  <a:srgbClr val="DE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بالأحمر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الشَّكل الَّذي يغطَّي المساحة الأقلَّ: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اللون الَّذي سوف استعمله في التلوين.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" name="Hexagon 4"/>
          <p:cNvSpPr/>
          <p:nvPr/>
        </p:nvSpPr>
        <p:spPr>
          <a:xfrm>
            <a:off x="1828799" y="3133178"/>
            <a:ext cx="2520000" cy="21600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Hexagon 20"/>
          <p:cNvSpPr/>
          <p:nvPr/>
        </p:nvSpPr>
        <p:spPr>
          <a:xfrm>
            <a:off x="5830137" y="4213178"/>
            <a:ext cx="1260000" cy="10800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Hexagon 21"/>
          <p:cNvSpPr/>
          <p:nvPr/>
        </p:nvSpPr>
        <p:spPr>
          <a:xfrm>
            <a:off x="8523857" y="3795166"/>
            <a:ext cx="1872000" cy="1620000"/>
          </a:xfrm>
          <a:prstGeom prst="hexagon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3" name="Picture 22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49362" y="5157501"/>
            <a:ext cx="1113819" cy="127939"/>
          </a:xfrm>
          <a:prstGeom prst="rect">
            <a:avLst/>
          </a:prstGeom>
        </p:spPr>
      </p:pic>
      <p:pic>
        <p:nvPicPr>
          <p:cNvPr id="25" name="Picture 24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73845" y="5157501"/>
            <a:ext cx="1113819" cy="127939"/>
          </a:xfrm>
          <a:prstGeom prst="rect">
            <a:avLst/>
          </a:prstGeom>
        </p:spPr>
      </p:pic>
      <p:pic>
        <p:nvPicPr>
          <p:cNvPr id="31" name="Picture 30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5481" y="5157503"/>
            <a:ext cx="1113819" cy="127939"/>
          </a:xfrm>
          <a:prstGeom prst="rect">
            <a:avLst/>
          </a:prstGeom>
        </p:spPr>
      </p:pic>
      <p:pic>
        <p:nvPicPr>
          <p:cNvPr id="36" name="Picture 35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23677" y="5459656"/>
            <a:ext cx="1128870" cy="120413"/>
          </a:xfrm>
          <a:prstGeom prst="rect">
            <a:avLst/>
          </a:prstGeom>
        </p:spPr>
      </p:pic>
      <p:pic>
        <p:nvPicPr>
          <p:cNvPr id="37" name="Picture 36" descr="Screen Clipping">
            <a:hlinkClick r:id="" action="ppaction://noaction">
              <a:snd r:embed="rId3" name="اجابة غير موفقة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2832" y="5459656"/>
            <a:ext cx="1128870" cy="120413"/>
          </a:xfrm>
          <a:prstGeom prst="rect">
            <a:avLst/>
          </a:prstGeom>
        </p:spPr>
      </p:pic>
      <p:pic>
        <p:nvPicPr>
          <p:cNvPr id="38" name="Picture 37" descr="Screen Clipping">
            <a:hlinkClick r:id="" action="ppaction://noaction">
              <a:snd r:embed="rId5" name="احسنت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7546" y="5459655"/>
            <a:ext cx="1128870" cy="1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1014</TotalTime>
  <Words>229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Wingdings 2</vt:lpstr>
      <vt:lpstr>Office Theme</vt:lpstr>
      <vt:lpstr>رياضيات الصف الأول الابتدائي _ الجزء الثاني  (12-6): مقارنة المساحات (صفحة 60)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Dell</cp:lastModifiedBy>
  <cp:revision>97</cp:revision>
  <cp:lastPrinted>2021-01-17T11:49:49Z</cp:lastPrinted>
  <dcterms:created xsi:type="dcterms:W3CDTF">2020-03-04T10:47:58Z</dcterms:created>
  <dcterms:modified xsi:type="dcterms:W3CDTF">2021-02-10T19:13:48Z</dcterms:modified>
</cp:coreProperties>
</file>