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86" r:id="rId6"/>
    <p:sldId id="280" r:id="rId7"/>
    <p:sldId id="287" r:id="rId8"/>
    <p:sldId id="285" r:id="rId9"/>
    <p:sldId id="274" r:id="rId10"/>
    <p:sldId id="27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4A8"/>
    <a:srgbClr val="FFFF00"/>
    <a:srgbClr val="CCFF99"/>
    <a:srgbClr val="DE0000"/>
    <a:srgbClr val="9999FF"/>
    <a:srgbClr val="C6E6A2"/>
    <a:srgbClr val="E5F4D4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العدُّ </a:t>
            </a:r>
            <a:r>
              <a:rPr lang="ar-BH" sz="1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القفزيُّ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1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</a:t>
            </a:r>
            <a:r>
              <a:rPr lang="ar-BH" sz="1400" b="1" baseline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وخمسات وعشرات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sz="1400" dirty="0" smtClean="0"/>
              <a:t>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1400" dirty="0"/>
              <a:t> 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267985" y="6317911"/>
            <a:ext cx="369441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العدُّ </a:t>
            </a:r>
            <a:r>
              <a:rPr lang="ar-BH" sz="1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القفزيُّ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14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</a:t>
            </a:r>
            <a:r>
              <a:rPr lang="ar-BH" sz="1400" b="1" baseline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وخمسات وعشرات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–</a:t>
            </a:r>
            <a:r>
              <a:rPr lang="ar-BH" sz="1400" dirty="0" smtClean="0"/>
              <a:t> </a:t>
            </a:r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1400" dirty="0"/>
              <a:t> 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الابتدائي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/>
          </a:bodyPr>
          <a:lstStyle/>
          <a:p>
            <a:pPr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(11-5): العدُّ </a:t>
            </a:r>
            <a:r>
              <a:rPr lang="ar-BH" sz="3600" b="1" dirty="0" err="1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القفزيُّ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؛ </a:t>
            </a:r>
            <a:r>
              <a:rPr lang="ar-BH" sz="3600" b="1" dirty="0" err="1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وخمسات وعشرات</a:t>
            </a:r>
            <a:b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37)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 smtClean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F2CC5A-1C0B-4446-9D49-C8F686B932B5}"/>
              </a:ext>
            </a:extLst>
          </p:cNvPr>
          <p:cNvSpPr txBox="1"/>
          <p:nvPr/>
        </p:nvSpPr>
        <p:spPr>
          <a:xfrm>
            <a:off x="1688092" y="2748173"/>
            <a:ext cx="89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</a:t>
            </a:r>
          </a:p>
          <a:p>
            <a:pPr algn="ctr" rtl="1"/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العد بالقفز ( </a:t>
            </a:r>
            <a:r>
              <a:rPr lang="ar-BH" sz="3600" b="1" dirty="0" err="1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</a:t>
            </a:r>
            <a:r>
              <a:rPr lang="ar-BH" sz="36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خمسات، عشرات ) حتى 100.</a:t>
            </a: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5822" y="1495531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 smtClean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121" y="171727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أعدُّ بالقفز على خطَّ الأعداد.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خطَّ الأعداد في العدَّ 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القفزيَّ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36702" y="2255881"/>
            <a:ext cx="4539366" cy="3611726"/>
            <a:chOff x="3124300" y="1495532"/>
            <a:chExt cx="4972305" cy="4114193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300" y="2151667"/>
              <a:ext cx="4801270" cy="3458058"/>
            </a:xfrm>
            <a:prstGeom prst="rect">
              <a:avLst/>
            </a:prstGeom>
          </p:spPr>
        </p:pic>
        <p:sp>
          <p:nvSpPr>
            <p:cNvPr id="16" name="Isosceles Triangle 15"/>
            <p:cNvSpPr/>
            <p:nvPr/>
          </p:nvSpPr>
          <p:spPr>
            <a:xfrm rot="16200000">
              <a:off x="4932235" y="2376773"/>
              <a:ext cx="4045611" cy="2283129"/>
            </a:xfrm>
            <a:custGeom>
              <a:avLst/>
              <a:gdLst>
                <a:gd name="connsiteX0" fmla="*/ 0 w 3728221"/>
                <a:gd name="connsiteY0" fmla="*/ 2260484 h 2260484"/>
                <a:gd name="connsiteX1" fmla="*/ 2108682 w 3728221"/>
                <a:gd name="connsiteY1" fmla="*/ 0 h 2260484"/>
                <a:gd name="connsiteX2" fmla="*/ 3728221 w 3728221"/>
                <a:gd name="connsiteY2" fmla="*/ 2260484 h 2260484"/>
                <a:gd name="connsiteX3" fmla="*/ 0 w 3728221"/>
                <a:gd name="connsiteY3" fmla="*/ 2260484 h 2260484"/>
                <a:gd name="connsiteX0" fmla="*/ 0 w 3728221"/>
                <a:gd name="connsiteY0" fmla="*/ 2260484 h 2260484"/>
                <a:gd name="connsiteX1" fmla="*/ 1517514 w 3728221"/>
                <a:gd name="connsiteY1" fmla="*/ 616508 h 2260484"/>
                <a:gd name="connsiteX2" fmla="*/ 2108682 w 3728221"/>
                <a:gd name="connsiteY2" fmla="*/ 0 h 2260484"/>
                <a:gd name="connsiteX3" fmla="*/ 3728221 w 3728221"/>
                <a:gd name="connsiteY3" fmla="*/ 2260484 h 2260484"/>
                <a:gd name="connsiteX4" fmla="*/ 0 w 3728221"/>
                <a:gd name="connsiteY4" fmla="*/ 2260484 h 2260484"/>
                <a:gd name="connsiteX0" fmla="*/ 0 w 3728221"/>
                <a:gd name="connsiteY0" fmla="*/ 2260484 h 2260484"/>
                <a:gd name="connsiteX1" fmla="*/ 1040858 w 3728221"/>
                <a:gd name="connsiteY1" fmla="*/ 1102891 h 2260484"/>
                <a:gd name="connsiteX2" fmla="*/ 1517514 w 3728221"/>
                <a:gd name="connsiteY2" fmla="*/ 616508 h 2260484"/>
                <a:gd name="connsiteX3" fmla="*/ 2108682 w 3728221"/>
                <a:gd name="connsiteY3" fmla="*/ 0 h 2260484"/>
                <a:gd name="connsiteX4" fmla="*/ 3728221 w 3728221"/>
                <a:gd name="connsiteY4" fmla="*/ 2260484 h 2260484"/>
                <a:gd name="connsiteX5" fmla="*/ 0 w 3728221"/>
                <a:gd name="connsiteY5" fmla="*/ 2260484 h 2260484"/>
                <a:gd name="connsiteX0" fmla="*/ 0 w 3728221"/>
                <a:gd name="connsiteY0" fmla="*/ 2260484 h 2260484"/>
                <a:gd name="connsiteX1" fmla="*/ 1040858 w 3728221"/>
                <a:gd name="connsiteY1" fmla="*/ 1102891 h 2260484"/>
                <a:gd name="connsiteX2" fmla="*/ 1517514 w 3728221"/>
                <a:gd name="connsiteY2" fmla="*/ 616508 h 2260484"/>
                <a:gd name="connsiteX3" fmla="*/ 2108682 w 3728221"/>
                <a:gd name="connsiteY3" fmla="*/ 0 h 2260484"/>
                <a:gd name="connsiteX4" fmla="*/ 3728221 w 3728221"/>
                <a:gd name="connsiteY4" fmla="*/ 2260484 h 2260484"/>
                <a:gd name="connsiteX5" fmla="*/ 0 w 3728221"/>
                <a:gd name="connsiteY5" fmla="*/ 2260484 h 2260484"/>
                <a:gd name="connsiteX0" fmla="*/ 0 w 3728221"/>
                <a:gd name="connsiteY0" fmla="*/ 2260484 h 2260484"/>
                <a:gd name="connsiteX1" fmla="*/ 1040858 w 3728221"/>
                <a:gd name="connsiteY1" fmla="*/ 1102891 h 2260484"/>
                <a:gd name="connsiteX2" fmla="*/ 1293777 w 3728221"/>
                <a:gd name="connsiteY2" fmla="*/ 684605 h 2260484"/>
                <a:gd name="connsiteX3" fmla="*/ 2108682 w 3728221"/>
                <a:gd name="connsiteY3" fmla="*/ 0 h 2260484"/>
                <a:gd name="connsiteX4" fmla="*/ 3728221 w 3728221"/>
                <a:gd name="connsiteY4" fmla="*/ 2260484 h 2260484"/>
                <a:gd name="connsiteX5" fmla="*/ 0 w 3728221"/>
                <a:gd name="connsiteY5" fmla="*/ 2260484 h 2260484"/>
                <a:gd name="connsiteX0" fmla="*/ 0 w 3728221"/>
                <a:gd name="connsiteY0" fmla="*/ 2260484 h 2260484"/>
                <a:gd name="connsiteX1" fmla="*/ 1001947 w 3728221"/>
                <a:gd name="connsiteY1" fmla="*/ 509506 h 2260484"/>
                <a:gd name="connsiteX2" fmla="*/ 1293777 w 3728221"/>
                <a:gd name="connsiteY2" fmla="*/ 684605 h 2260484"/>
                <a:gd name="connsiteX3" fmla="*/ 2108682 w 3728221"/>
                <a:gd name="connsiteY3" fmla="*/ 0 h 2260484"/>
                <a:gd name="connsiteX4" fmla="*/ 3728221 w 3728221"/>
                <a:gd name="connsiteY4" fmla="*/ 2260484 h 2260484"/>
                <a:gd name="connsiteX5" fmla="*/ 0 w 3728221"/>
                <a:gd name="connsiteY5" fmla="*/ 2260484 h 2260484"/>
                <a:gd name="connsiteX0" fmla="*/ 0 w 3728221"/>
                <a:gd name="connsiteY0" fmla="*/ 2260484 h 2260484"/>
                <a:gd name="connsiteX1" fmla="*/ 1001947 w 3728221"/>
                <a:gd name="connsiteY1" fmla="*/ 509506 h 2260484"/>
                <a:gd name="connsiteX2" fmla="*/ 1293777 w 3728221"/>
                <a:gd name="connsiteY2" fmla="*/ 684605 h 2260484"/>
                <a:gd name="connsiteX3" fmla="*/ 2108682 w 3728221"/>
                <a:gd name="connsiteY3" fmla="*/ 0 h 2260484"/>
                <a:gd name="connsiteX4" fmla="*/ 3728221 w 3728221"/>
                <a:gd name="connsiteY4" fmla="*/ 2260484 h 2260484"/>
                <a:gd name="connsiteX5" fmla="*/ 0 w 3728221"/>
                <a:gd name="connsiteY5" fmla="*/ 2260484 h 2260484"/>
                <a:gd name="connsiteX0" fmla="*/ 148707 w 3876928"/>
                <a:gd name="connsiteY0" fmla="*/ 2260484 h 2260484"/>
                <a:gd name="connsiteX1" fmla="*/ 779678 w 3876928"/>
                <a:gd name="connsiteY1" fmla="*/ 1044525 h 2260484"/>
                <a:gd name="connsiteX2" fmla="*/ 1150654 w 3876928"/>
                <a:gd name="connsiteY2" fmla="*/ 509506 h 2260484"/>
                <a:gd name="connsiteX3" fmla="*/ 1442484 w 3876928"/>
                <a:gd name="connsiteY3" fmla="*/ 684605 h 2260484"/>
                <a:gd name="connsiteX4" fmla="*/ 2257389 w 3876928"/>
                <a:gd name="connsiteY4" fmla="*/ 0 h 2260484"/>
                <a:gd name="connsiteX5" fmla="*/ 3876928 w 3876928"/>
                <a:gd name="connsiteY5" fmla="*/ 2260484 h 2260484"/>
                <a:gd name="connsiteX6" fmla="*/ 148707 w 3876928"/>
                <a:gd name="connsiteY6" fmla="*/ 2260484 h 2260484"/>
                <a:gd name="connsiteX0" fmla="*/ 158315 w 3886536"/>
                <a:gd name="connsiteY0" fmla="*/ 2260484 h 2260484"/>
                <a:gd name="connsiteX1" fmla="*/ 706159 w 3886536"/>
                <a:gd name="connsiteY1" fmla="*/ 976984 h 2260484"/>
                <a:gd name="connsiteX2" fmla="*/ 1160262 w 3886536"/>
                <a:gd name="connsiteY2" fmla="*/ 509506 h 2260484"/>
                <a:gd name="connsiteX3" fmla="*/ 1452092 w 3886536"/>
                <a:gd name="connsiteY3" fmla="*/ 684605 h 2260484"/>
                <a:gd name="connsiteX4" fmla="*/ 2266997 w 3886536"/>
                <a:gd name="connsiteY4" fmla="*/ 0 h 2260484"/>
                <a:gd name="connsiteX5" fmla="*/ 3886536 w 3886536"/>
                <a:gd name="connsiteY5" fmla="*/ 2260484 h 2260484"/>
                <a:gd name="connsiteX6" fmla="*/ 158315 w 3886536"/>
                <a:gd name="connsiteY6" fmla="*/ 2260484 h 2260484"/>
                <a:gd name="connsiteX0" fmla="*/ 346792 w 4075013"/>
                <a:gd name="connsiteY0" fmla="*/ 2260484 h 2260484"/>
                <a:gd name="connsiteX1" fmla="*/ 224422 w 4075013"/>
                <a:gd name="connsiteY1" fmla="*/ 1912165 h 2260484"/>
                <a:gd name="connsiteX2" fmla="*/ 894636 w 4075013"/>
                <a:gd name="connsiteY2" fmla="*/ 976984 h 2260484"/>
                <a:gd name="connsiteX3" fmla="*/ 1348739 w 4075013"/>
                <a:gd name="connsiteY3" fmla="*/ 509506 h 2260484"/>
                <a:gd name="connsiteX4" fmla="*/ 1640569 w 4075013"/>
                <a:gd name="connsiteY4" fmla="*/ 684605 h 2260484"/>
                <a:gd name="connsiteX5" fmla="*/ 2455474 w 4075013"/>
                <a:gd name="connsiteY5" fmla="*/ 0 h 2260484"/>
                <a:gd name="connsiteX6" fmla="*/ 4075013 w 4075013"/>
                <a:gd name="connsiteY6" fmla="*/ 2260484 h 2260484"/>
                <a:gd name="connsiteX7" fmla="*/ 346792 w 4075013"/>
                <a:gd name="connsiteY7" fmla="*/ 2260484 h 2260484"/>
                <a:gd name="connsiteX0" fmla="*/ 258296 w 3986517"/>
                <a:gd name="connsiteY0" fmla="*/ 2260484 h 2260484"/>
                <a:gd name="connsiteX1" fmla="*/ 452846 w 3986517"/>
                <a:gd name="connsiteY1" fmla="*/ 1912168 h 2260484"/>
                <a:gd name="connsiteX2" fmla="*/ 806140 w 3986517"/>
                <a:gd name="connsiteY2" fmla="*/ 976984 h 2260484"/>
                <a:gd name="connsiteX3" fmla="*/ 1260243 w 3986517"/>
                <a:gd name="connsiteY3" fmla="*/ 509506 h 2260484"/>
                <a:gd name="connsiteX4" fmla="*/ 1552073 w 3986517"/>
                <a:gd name="connsiteY4" fmla="*/ 684605 h 2260484"/>
                <a:gd name="connsiteX5" fmla="*/ 2366978 w 3986517"/>
                <a:gd name="connsiteY5" fmla="*/ 0 h 2260484"/>
                <a:gd name="connsiteX6" fmla="*/ 3986517 w 3986517"/>
                <a:gd name="connsiteY6" fmla="*/ 2260484 h 2260484"/>
                <a:gd name="connsiteX7" fmla="*/ 258296 w 3986517"/>
                <a:gd name="connsiteY7" fmla="*/ 2260484 h 2260484"/>
                <a:gd name="connsiteX0" fmla="*/ 258296 w 3986517"/>
                <a:gd name="connsiteY0" fmla="*/ 2260484 h 2260484"/>
                <a:gd name="connsiteX1" fmla="*/ 452846 w 3986517"/>
                <a:gd name="connsiteY1" fmla="*/ 1912168 h 2260484"/>
                <a:gd name="connsiteX2" fmla="*/ 806140 w 3986517"/>
                <a:gd name="connsiteY2" fmla="*/ 976984 h 2260484"/>
                <a:gd name="connsiteX3" fmla="*/ 1260243 w 3986517"/>
                <a:gd name="connsiteY3" fmla="*/ 509506 h 2260484"/>
                <a:gd name="connsiteX4" fmla="*/ 1552073 w 3986517"/>
                <a:gd name="connsiteY4" fmla="*/ 684605 h 2260484"/>
                <a:gd name="connsiteX5" fmla="*/ 2366978 w 3986517"/>
                <a:gd name="connsiteY5" fmla="*/ 0 h 2260484"/>
                <a:gd name="connsiteX6" fmla="*/ 3986517 w 3986517"/>
                <a:gd name="connsiteY6" fmla="*/ 2260484 h 2260484"/>
                <a:gd name="connsiteX7" fmla="*/ 258296 w 3986517"/>
                <a:gd name="connsiteY7" fmla="*/ 2260484 h 2260484"/>
                <a:gd name="connsiteX0" fmla="*/ 317390 w 4045611"/>
                <a:gd name="connsiteY0" fmla="*/ 2260484 h 2283129"/>
                <a:gd name="connsiteX1" fmla="*/ 257363 w 4045611"/>
                <a:gd name="connsiteY1" fmla="*/ 2260264 h 2283129"/>
                <a:gd name="connsiteX2" fmla="*/ 511940 w 4045611"/>
                <a:gd name="connsiteY2" fmla="*/ 1912168 h 2283129"/>
                <a:gd name="connsiteX3" fmla="*/ 865234 w 4045611"/>
                <a:gd name="connsiteY3" fmla="*/ 976984 h 2283129"/>
                <a:gd name="connsiteX4" fmla="*/ 1319337 w 4045611"/>
                <a:gd name="connsiteY4" fmla="*/ 509506 h 2283129"/>
                <a:gd name="connsiteX5" fmla="*/ 1611167 w 4045611"/>
                <a:gd name="connsiteY5" fmla="*/ 684605 h 2283129"/>
                <a:gd name="connsiteX6" fmla="*/ 2426072 w 4045611"/>
                <a:gd name="connsiteY6" fmla="*/ 0 h 2283129"/>
                <a:gd name="connsiteX7" fmla="*/ 4045611 w 4045611"/>
                <a:gd name="connsiteY7" fmla="*/ 2260484 h 2283129"/>
                <a:gd name="connsiteX8" fmla="*/ 317390 w 4045611"/>
                <a:gd name="connsiteY8" fmla="*/ 2260484 h 2283129"/>
                <a:gd name="connsiteX0" fmla="*/ 317390 w 4045611"/>
                <a:gd name="connsiteY0" fmla="*/ 2260484 h 2283129"/>
                <a:gd name="connsiteX1" fmla="*/ 257363 w 4045611"/>
                <a:gd name="connsiteY1" fmla="*/ 2260264 h 2283129"/>
                <a:gd name="connsiteX2" fmla="*/ 511940 w 4045611"/>
                <a:gd name="connsiteY2" fmla="*/ 1912168 h 2283129"/>
                <a:gd name="connsiteX3" fmla="*/ 865234 w 4045611"/>
                <a:gd name="connsiteY3" fmla="*/ 976984 h 2283129"/>
                <a:gd name="connsiteX4" fmla="*/ 1319337 w 4045611"/>
                <a:gd name="connsiteY4" fmla="*/ 509506 h 2283129"/>
                <a:gd name="connsiteX5" fmla="*/ 1605972 w 4045611"/>
                <a:gd name="connsiteY5" fmla="*/ 617064 h 2283129"/>
                <a:gd name="connsiteX6" fmla="*/ 2426072 w 4045611"/>
                <a:gd name="connsiteY6" fmla="*/ 0 h 2283129"/>
                <a:gd name="connsiteX7" fmla="*/ 4045611 w 4045611"/>
                <a:gd name="connsiteY7" fmla="*/ 2260484 h 2283129"/>
                <a:gd name="connsiteX8" fmla="*/ 317390 w 4045611"/>
                <a:gd name="connsiteY8" fmla="*/ 2260484 h 228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5611" h="2283129">
                  <a:moveTo>
                    <a:pt x="317390" y="2260484"/>
                  </a:moveTo>
                  <a:cubicBezTo>
                    <a:pt x="-341693" y="2245727"/>
                    <a:pt x="224938" y="2318317"/>
                    <a:pt x="257363" y="2260264"/>
                  </a:cubicBezTo>
                  <a:cubicBezTo>
                    <a:pt x="289788" y="2202211"/>
                    <a:pt x="382919" y="2111327"/>
                    <a:pt x="511940" y="1912168"/>
                  </a:cubicBezTo>
                  <a:cubicBezTo>
                    <a:pt x="650006" y="1703450"/>
                    <a:pt x="677848" y="1210761"/>
                    <a:pt x="865234" y="976984"/>
                  </a:cubicBezTo>
                  <a:cubicBezTo>
                    <a:pt x="1052620" y="743208"/>
                    <a:pt x="1208869" y="569493"/>
                    <a:pt x="1319337" y="509506"/>
                  </a:cubicBezTo>
                  <a:lnTo>
                    <a:pt x="1605972" y="617064"/>
                  </a:lnTo>
                  <a:lnTo>
                    <a:pt x="2426072" y="0"/>
                  </a:lnTo>
                  <a:lnTo>
                    <a:pt x="4045611" y="2260484"/>
                  </a:lnTo>
                  <a:lnTo>
                    <a:pt x="317390" y="226048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sp>
        <p:nvSpPr>
          <p:cNvPr id="48" name="Oval Callout 47"/>
          <p:cNvSpPr/>
          <p:nvPr/>
        </p:nvSpPr>
        <p:spPr>
          <a:xfrm flipH="1">
            <a:off x="4188688" y="2903158"/>
            <a:ext cx="3676254" cy="984182"/>
          </a:xfrm>
          <a:prstGeom prst="wedgeEllipseCallout">
            <a:avLst>
              <a:gd name="adj1" fmla="val 73102"/>
              <a:gd name="adj2" fmla="val 38768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أعدُّ </a:t>
            </a:r>
            <a:r>
              <a:rPr lang="ar-BH" sz="24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بالاثنينات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2، 4 ، 6، 8، 10، 12، 14، 16، 18، 20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اعدُّ بالقفز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مستعملًا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خطَّ الأعداد: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</a:t>
            </a:r>
            <a:r>
              <a:rPr lang="ar-BH" sz="28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2800" b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00349" y="4459184"/>
            <a:ext cx="77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  ،  4  ،  6  ،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82678" y="4338902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031919" y="4338902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8" name="Oval 12"/>
          <p:cNvSpPr/>
          <p:nvPr/>
        </p:nvSpPr>
        <p:spPr>
          <a:xfrm>
            <a:off x="1180617" y="2603906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038726" y="3163922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2"/>
          <p:cNvSpPr/>
          <p:nvPr/>
        </p:nvSpPr>
        <p:spPr>
          <a:xfrm>
            <a:off x="1889472" y="2631493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747581" y="3191509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2"/>
          <p:cNvSpPr/>
          <p:nvPr/>
        </p:nvSpPr>
        <p:spPr>
          <a:xfrm>
            <a:off x="2620088" y="2622517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478197" y="3182533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2"/>
          <p:cNvSpPr/>
          <p:nvPr/>
        </p:nvSpPr>
        <p:spPr>
          <a:xfrm>
            <a:off x="3336946" y="2613440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195055" y="3173456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2"/>
          <p:cNvSpPr/>
          <p:nvPr/>
        </p:nvSpPr>
        <p:spPr>
          <a:xfrm>
            <a:off x="4060873" y="2613440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918982" y="3173456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2"/>
          <p:cNvSpPr/>
          <p:nvPr/>
        </p:nvSpPr>
        <p:spPr>
          <a:xfrm>
            <a:off x="4791472" y="2622517"/>
            <a:ext cx="720000" cy="468000"/>
          </a:xfrm>
          <a:prstGeom prst="arc">
            <a:avLst>
              <a:gd name="adj1" fmla="val 10628218"/>
              <a:gd name="adj2" fmla="val 3746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649581" y="3182533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347786" y="3182533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5029562" y="4315322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037833" y="4345492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14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" name="Cloud 153"/>
          <p:cNvSpPr/>
          <p:nvPr/>
        </p:nvSpPr>
        <p:spPr>
          <a:xfrm flipH="1">
            <a:off x="1191802" y="4115618"/>
            <a:ext cx="2140821" cy="9841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أعدُّ </a:t>
            </a:r>
            <a:r>
              <a:rPr lang="ar-BH" sz="24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بالاثنينات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37919" y="2876012"/>
            <a:ext cx="11844000" cy="744855"/>
            <a:chOff x="37919" y="2876012"/>
            <a:chExt cx="11844000" cy="744855"/>
          </a:xfrm>
        </p:grpSpPr>
        <p:grpSp>
          <p:nvGrpSpPr>
            <p:cNvPr id="156" name="Group 155"/>
            <p:cNvGrpSpPr/>
            <p:nvPr/>
          </p:nvGrpSpPr>
          <p:grpSpPr>
            <a:xfrm>
              <a:off x="37919" y="2876012"/>
              <a:ext cx="11844000" cy="744855"/>
              <a:chOff x="274981" y="2876012"/>
              <a:chExt cx="11844000" cy="744855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274981" y="2876012"/>
                <a:ext cx="11844000" cy="320307"/>
                <a:chOff x="274981" y="2876012"/>
                <a:chExt cx="11844000" cy="320307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274981" y="3040911"/>
                  <a:ext cx="11844000" cy="0"/>
                </a:xfrm>
                <a:prstGeom prst="line">
                  <a:avLst/>
                </a:prstGeom>
                <a:ln w="57150">
                  <a:solidFill>
                    <a:srgbClr val="BE24A8"/>
                  </a:solidFill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06" name="Group 205"/>
                <p:cNvGrpSpPr/>
                <p:nvPr/>
              </p:nvGrpSpPr>
              <p:grpSpPr>
                <a:xfrm>
                  <a:off x="699205" y="2876012"/>
                  <a:ext cx="10800429" cy="320307"/>
                  <a:chOff x="699205" y="2876012"/>
                  <a:chExt cx="10800429" cy="320307"/>
                </a:xfrm>
              </p:grpSpPr>
              <p:cxnSp>
                <p:nvCxnSpPr>
                  <p:cNvPr id="207" name="Straight Connector 206"/>
                  <p:cNvCxnSpPr/>
                  <p:nvPr/>
                </p:nvCxnSpPr>
                <p:spPr>
                  <a:xfrm>
                    <a:off x="69920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>
                    <a:off x="105921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/>
                  <p:cNvCxnSpPr/>
                  <p:nvPr/>
                </p:nvCxnSpPr>
                <p:spPr>
                  <a:xfrm>
                    <a:off x="141923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177924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>
                    <a:off x="213926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49927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285928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321930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357931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393933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429934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645942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861951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>
                    <a:off x="465935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>
                    <a:off x="501937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>
                    <a:off x="537938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>
                    <a:off x="573940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>
                    <a:off x="609941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681944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717945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789948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>
                    <a:off x="825949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>
                  <a:xfrm>
                    <a:off x="897952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>
                    <a:off x="933954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>
                  <a:xfrm>
                    <a:off x="969955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1005956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1041958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1077959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1113961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>
                  <a:xfrm>
                    <a:off x="11499634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9" name="Group 158"/>
              <p:cNvGrpSpPr/>
              <p:nvPr/>
            </p:nvGrpSpPr>
            <p:grpSpPr>
              <a:xfrm>
                <a:off x="309787" y="3122939"/>
                <a:ext cx="9640787" cy="485111"/>
                <a:chOff x="309787" y="3122939"/>
                <a:chExt cx="9640787" cy="485111"/>
              </a:xfrm>
            </p:grpSpPr>
            <p:grpSp>
              <p:nvGrpSpPr>
                <p:cNvPr id="165" name="Group 164"/>
                <p:cNvGrpSpPr/>
                <p:nvPr/>
              </p:nvGrpSpPr>
              <p:grpSpPr>
                <a:xfrm>
                  <a:off x="309787" y="3122939"/>
                  <a:ext cx="5123056" cy="485111"/>
                  <a:chOff x="309787" y="3122939"/>
                  <a:chExt cx="5123056" cy="485111"/>
                </a:xfrm>
              </p:grpSpPr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651204" y="3146385"/>
                    <a:ext cx="7798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ar-BH" sz="2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1</a:t>
                    </a:r>
                    <a:endParaRPr lang="en-US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grpSp>
                <p:nvGrpSpPr>
                  <p:cNvPr id="187" name="Group 186"/>
                  <p:cNvGrpSpPr/>
                  <p:nvPr/>
                </p:nvGrpSpPr>
                <p:grpSpPr>
                  <a:xfrm>
                    <a:off x="309787" y="3122939"/>
                    <a:ext cx="5123056" cy="461665"/>
                    <a:chOff x="309787" y="3122939"/>
                    <a:chExt cx="5123056" cy="461665"/>
                  </a:xfrm>
                </p:grpSpPr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1392647" y="3122939"/>
                      <a:ext cx="779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309787" y="3122939"/>
                      <a:ext cx="5123056" cy="461665"/>
                      <a:chOff x="309787" y="3122939"/>
                      <a:chExt cx="5123056" cy="461665"/>
                    </a:xfrm>
                  </p:grpSpPr>
                  <p:sp>
                    <p:nvSpPr>
                      <p:cNvPr id="190" name="TextBox 189"/>
                      <p:cNvSpPr txBox="1"/>
                      <p:nvPr/>
                    </p:nvSpPr>
                    <p:spPr>
                      <a:xfrm>
                        <a:off x="1745787" y="3122939"/>
                        <a:ext cx="77987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 rtl="1"/>
                        <a:r>
                          <a:rPr lang="ar-BH" sz="2400" b="1" dirty="0" smtClean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4</a:t>
                        </a:r>
                        <a:endPara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grpSp>
                    <p:nvGrpSpPr>
                      <p:cNvPr id="191" name="Group 190"/>
                      <p:cNvGrpSpPr/>
                      <p:nvPr/>
                    </p:nvGrpSpPr>
                    <p:grpSpPr>
                      <a:xfrm>
                        <a:off x="309787" y="3122939"/>
                        <a:ext cx="5123056" cy="461665"/>
                        <a:chOff x="309787" y="3122939"/>
                        <a:chExt cx="5123056" cy="461665"/>
                      </a:xfrm>
                    </p:grpSpPr>
                    <p:sp>
                      <p:nvSpPr>
                        <p:cNvPr id="192" name="TextBox 191"/>
                        <p:cNvSpPr txBox="1"/>
                        <p:nvPr/>
                      </p:nvSpPr>
                      <p:spPr>
                        <a:xfrm>
                          <a:off x="2487236" y="3122939"/>
                          <a:ext cx="7798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 rtl="1"/>
                          <a:r>
                            <a:rPr lang="ar-BH" sz="2400" b="1" dirty="0" smtClean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6</a:t>
                          </a:r>
                          <a:endParaRPr lang="en-US" sz="2400" b="1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grpSp>
                      <p:nvGrpSpPr>
                        <p:cNvPr id="193" name="Group 192"/>
                        <p:cNvGrpSpPr/>
                        <p:nvPr/>
                      </p:nvGrpSpPr>
                      <p:grpSpPr>
                        <a:xfrm>
                          <a:off x="309787" y="3122939"/>
                          <a:ext cx="5123056" cy="461665"/>
                          <a:chOff x="309787" y="3122939"/>
                          <a:chExt cx="5123056" cy="461665"/>
                        </a:xfrm>
                      </p:grpSpPr>
                      <p:sp>
                        <p:nvSpPr>
                          <p:cNvPr id="194" name="TextBox 193"/>
                          <p:cNvSpPr txBox="1"/>
                          <p:nvPr/>
                        </p:nvSpPr>
                        <p:spPr>
                          <a:xfrm>
                            <a:off x="3193515" y="3122939"/>
                            <a:ext cx="779877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 rtl="1"/>
                            <a:r>
                              <a:rPr lang="ar-BH" sz="2400" b="1" dirty="0" smtClean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rPr>
                              <a:t>8</a:t>
                            </a:r>
                            <a:endParaRPr lang="en-US" sz="2400" b="1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grpSp>
                        <p:nvGrpSpPr>
                          <p:cNvPr id="195" name="Group 194"/>
                          <p:cNvGrpSpPr/>
                          <p:nvPr/>
                        </p:nvGrpSpPr>
                        <p:grpSpPr>
                          <a:xfrm>
                            <a:off x="309787" y="3122939"/>
                            <a:ext cx="5123056" cy="461665"/>
                            <a:chOff x="309787" y="3122939"/>
                            <a:chExt cx="5123056" cy="461665"/>
                          </a:xfrm>
                        </p:grpSpPr>
                        <p:sp>
                          <p:nvSpPr>
                            <p:cNvPr id="196" name="TextBox 195"/>
                            <p:cNvSpPr txBox="1"/>
                            <p:nvPr/>
                          </p:nvSpPr>
                          <p:spPr>
                            <a:xfrm>
                              <a:off x="3946687" y="3122939"/>
                              <a:ext cx="779877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 rtl="1"/>
                              <a:r>
                                <a:rPr lang="ar-BH" sz="2400" b="1" dirty="0" smtClean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rPr>
                                <a:t>10</a:t>
                              </a:r>
                              <a:endParaRPr lang="en-US" sz="2400" b="1" dirty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endParaRPr>
                            </a:p>
                          </p:txBody>
                        </p:sp>
                        <p:grpSp>
                          <p:nvGrpSpPr>
                            <p:cNvPr id="197" name="Group 196"/>
                            <p:cNvGrpSpPr/>
                            <p:nvPr/>
                          </p:nvGrpSpPr>
                          <p:grpSpPr>
                            <a:xfrm>
                              <a:off x="309787" y="3122939"/>
                              <a:ext cx="5123056" cy="461665"/>
                              <a:chOff x="309787" y="3122939"/>
                              <a:chExt cx="5123056" cy="461665"/>
                            </a:xfrm>
                          </p:grpSpPr>
                          <p:sp>
                            <p:nvSpPr>
                              <p:cNvPr id="198" name="TextBox 197"/>
                              <p:cNvSpPr txBox="1"/>
                              <p:nvPr/>
                            </p:nvSpPr>
                            <p:spPr>
                              <a:xfrm>
                                <a:off x="1027785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9" name="TextBox 198"/>
                              <p:cNvSpPr txBox="1"/>
                              <p:nvPr/>
                            </p:nvSpPr>
                            <p:spPr>
                              <a:xfrm>
                                <a:off x="2110650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0" name="TextBox 199"/>
                              <p:cNvSpPr txBox="1"/>
                              <p:nvPr/>
                            </p:nvSpPr>
                            <p:spPr>
                              <a:xfrm>
                                <a:off x="4288104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11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1" name="TextBox 200"/>
                              <p:cNvSpPr txBox="1"/>
                              <p:nvPr/>
                            </p:nvSpPr>
                            <p:spPr>
                              <a:xfrm>
                                <a:off x="4652966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2" name="TextBox 201"/>
                              <p:cNvSpPr txBox="1"/>
                              <p:nvPr/>
                            </p:nvSpPr>
                            <p:spPr>
                              <a:xfrm>
                                <a:off x="309787" y="3163001"/>
                                <a:ext cx="779877" cy="38154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0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3" name="TextBox 202"/>
                              <p:cNvSpPr txBox="1"/>
                              <p:nvPr/>
                            </p:nvSpPr>
                            <p:spPr>
                              <a:xfrm>
                                <a:off x="3546655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9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4" name="TextBox 203"/>
                              <p:cNvSpPr txBox="1"/>
                              <p:nvPr/>
                            </p:nvSpPr>
                            <p:spPr>
                              <a:xfrm>
                                <a:off x="2840376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7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5144824" y="3122939"/>
                  <a:ext cx="4805750" cy="485111"/>
                  <a:chOff x="454788" y="3122939"/>
                  <a:chExt cx="4805750" cy="485111"/>
                </a:xfrm>
              </p:grpSpPr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651204" y="3146385"/>
                    <a:ext cx="7798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ar-BH" sz="2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14</a:t>
                    </a:r>
                    <a:endParaRPr lang="en-US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454788" y="3122939"/>
                    <a:ext cx="4805750" cy="466558"/>
                    <a:chOff x="454788" y="3122939"/>
                    <a:chExt cx="4805750" cy="466558"/>
                  </a:xfrm>
                </p:grpSpPr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1392647" y="3122939"/>
                      <a:ext cx="779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454788" y="3122939"/>
                      <a:ext cx="4805750" cy="466558"/>
                      <a:chOff x="454788" y="3122939"/>
                      <a:chExt cx="4805750" cy="466558"/>
                    </a:xfrm>
                  </p:grpSpPr>
                  <p:sp>
                    <p:nvSpPr>
                      <p:cNvPr id="171" name="TextBox 170"/>
                      <p:cNvSpPr txBox="1"/>
                      <p:nvPr/>
                    </p:nvSpPr>
                    <p:spPr>
                      <a:xfrm>
                        <a:off x="1878950" y="3122939"/>
                        <a:ext cx="504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 rtl="1"/>
                        <a:r>
                          <a:rPr lang="ar-BH" sz="2400" b="1" dirty="0" smtClean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17</a:t>
                        </a:r>
                        <a:endPara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grpSp>
                    <p:nvGrpSpPr>
                      <p:cNvPr id="172" name="Group 171"/>
                      <p:cNvGrpSpPr/>
                      <p:nvPr/>
                    </p:nvGrpSpPr>
                    <p:grpSpPr>
                      <a:xfrm>
                        <a:off x="454788" y="3122939"/>
                        <a:ext cx="4805750" cy="466558"/>
                        <a:chOff x="454788" y="3122939"/>
                        <a:chExt cx="4805750" cy="466558"/>
                      </a:xfrm>
                    </p:grpSpPr>
                    <p:sp>
                      <p:nvSpPr>
                        <p:cNvPr id="173" name="TextBox 172"/>
                        <p:cNvSpPr txBox="1"/>
                        <p:nvPr/>
                      </p:nvSpPr>
                      <p:spPr>
                        <a:xfrm>
                          <a:off x="2487236" y="3122939"/>
                          <a:ext cx="7798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 rtl="1"/>
                          <a:r>
                            <a:rPr lang="ar-BH" sz="2400" b="1" dirty="0" smtClean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19</a:t>
                          </a:r>
                          <a:endParaRPr lang="en-US" sz="2400" b="1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grpSp>
                      <p:nvGrpSpPr>
                        <p:cNvPr id="174" name="Group 173"/>
                        <p:cNvGrpSpPr/>
                        <p:nvPr/>
                      </p:nvGrpSpPr>
                      <p:grpSpPr>
                        <a:xfrm>
                          <a:off x="454788" y="3122939"/>
                          <a:ext cx="4805750" cy="466558"/>
                          <a:chOff x="454788" y="3122939"/>
                          <a:chExt cx="4805750" cy="466558"/>
                        </a:xfrm>
                      </p:grpSpPr>
                      <p:sp>
                        <p:nvSpPr>
                          <p:cNvPr id="175" name="TextBox 174"/>
                          <p:cNvSpPr txBox="1"/>
                          <p:nvPr/>
                        </p:nvSpPr>
                        <p:spPr>
                          <a:xfrm>
                            <a:off x="3193515" y="3122939"/>
                            <a:ext cx="779877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 rtl="1"/>
                            <a:r>
                              <a:rPr lang="ar-BH" sz="2400" b="1" dirty="0" smtClean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rPr>
                              <a:t>21</a:t>
                            </a:r>
                            <a:endParaRPr lang="en-US" sz="2400" b="1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grpSp>
                        <p:nvGrpSpPr>
                          <p:cNvPr id="176" name="Group 175"/>
                          <p:cNvGrpSpPr/>
                          <p:nvPr/>
                        </p:nvGrpSpPr>
                        <p:grpSpPr>
                          <a:xfrm>
                            <a:off x="454788" y="3122939"/>
                            <a:ext cx="4805750" cy="466558"/>
                            <a:chOff x="454788" y="3122939"/>
                            <a:chExt cx="4805750" cy="466558"/>
                          </a:xfrm>
                        </p:grpSpPr>
                        <p:sp>
                          <p:nvSpPr>
                            <p:cNvPr id="177" name="TextBox 176"/>
                            <p:cNvSpPr txBox="1"/>
                            <p:nvPr/>
                          </p:nvSpPr>
                          <p:spPr>
                            <a:xfrm>
                              <a:off x="3899343" y="3122939"/>
                              <a:ext cx="779877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 rtl="1"/>
                              <a:r>
                                <a:rPr lang="ar-BH" sz="2400" b="1" dirty="0" smtClean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rPr>
                                <a:t>23</a:t>
                              </a:r>
                              <a:endParaRPr lang="en-US" sz="2400" b="1" dirty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endParaRPr>
                            </a:p>
                          </p:txBody>
                        </p:sp>
                        <p:grpSp>
                          <p:nvGrpSpPr>
                            <p:cNvPr id="178" name="Group 177"/>
                            <p:cNvGrpSpPr/>
                            <p:nvPr/>
                          </p:nvGrpSpPr>
                          <p:grpSpPr>
                            <a:xfrm>
                              <a:off x="454788" y="3122939"/>
                              <a:ext cx="4805750" cy="466558"/>
                              <a:chOff x="454788" y="3122939"/>
                              <a:chExt cx="4805750" cy="466558"/>
                            </a:xfrm>
                          </p:grpSpPr>
                          <p:sp>
                            <p:nvSpPr>
                              <p:cNvPr id="179" name="TextBox 178"/>
                              <p:cNvSpPr txBox="1"/>
                              <p:nvPr/>
                            </p:nvSpPr>
                            <p:spPr>
                              <a:xfrm>
                                <a:off x="1175741" y="3122939"/>
                                <a:ext cx="468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0" name="TextBox 179"/>
                              <p:cNvSpPr txBox="1"/>
                              <p:nvPr/>
                            </p:nvSpPr>
                            <p:spPr>
                              <a:xfrm>
                                <a:off x="2237894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18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1" name="TextBox 180"/>
                              <p:cNvSpPr txBox="1"/>
                              <p:nvPr/>
                            </p:nvSpPr>
                            <p:spPr>
                              <a:xfrm>
                                <a:off x="4397590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24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2" name="TextBox 181"/>
                              <p:cNvSpPr txBox="1"/>
                              <p:nvPr/>
                            </p:nvSpPr>
                            <p:spPr>
                              <a:xfrm>
                                <a:off x="4756538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3" name="TextBox 182"/>
                              <p:cNvSpPr txBox="1"/>
                              <p:nvPr/>
                            </p:nvSpPr>
                            <p:spPr>
                              <a:xfrm>
                                <a:off x="454788" y="3127832"/>
                                <a:ext cx="468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13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4" name="TextBox 183"/>
                              <p:cNvSpPr txBox="1"/>
                              <p:nvPr/>
                            </p:nvSpPr>
                            <p:spPr>
                              <a:xfrm>
                                <a:off x="3662059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85" name="TextBox 184"/>
                              <p:cNvSpPr txBox="1"/>
                              <p:nvPr/>
                            </p:nvSpPr>
                            <p:spPr>
                              <a:xfrm>
                                <a:off x="2958736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20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60" name="TextBox 159"/>
              <p:cNvSpPr txBox="1"/>
              <p:nvPr/>
            </p:nvSpPr>
            <p:spPr>
              <a:xfrm>
                <a:off x="9806463" y="3134830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26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0167166" y="3140329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27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10528871" y="3142869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28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10885541" y="3140328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29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249591" y="3159202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>
              <a:off x="7328878" y="2876012"/>
              <a:ext cx="0" cy="32030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6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37" grpId="0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/>
      <p:bldP spid="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اعدُّ بالقفز مستعملاً خطَّ الأعداد: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00349" y="4265749"/>
            <a:ext cx="77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  ،  10  ،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39878" y="41454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919" y="2876012"/>
            <a:ext cx="11844000" cy="744855"/>
            <a:chOff x="37919" y="2876012"/>
            <a:chExt cx="11844000" cy="744855"/>
          </a:xfrm>
        </p:grpSpPr>
        <p:grpSp>
          <p:nvGrpSpPr>
            <p:cNvPr id="24" name="Group 23"/>
            <p:cNvGrpSpPr/>
            <p:nvPr/>
          </p:nvGrpSpPr>
          <p:grpSpPr>
            <a:xfrm>
              <a:off x="37919" y="2876012"/>
              <a:ext cx="11844000" cy="744855"/>
              <a:chOff x="274981" y="2876012"/>
              <a:chExt cx="11844000" cy="74485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74981" y="2876012"/>
                <a:ext cx="11844000" cy="320307"/>
                <a:chOff x="274981" y="2876012"/>
                <a:chExt cx="11844000" cy="320307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74981" y="3040911"/>
                  <a:ext cx="11844000" cy="0"/>
                </a:xfrm>
                <a:prstGeom prst="line">
                  <a:avLst/>
                </a:prstGeom>
                <a:ln w="57150">
                  <a:solidFill>
                    <a:srgbClr val="BE24A8"/>
                  </a:solidFill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/>
                <p:cNvGrpSpPr/>
                <p:nvPr/>
              </p:nvGrpSpPr>
              <p:grpSpPr>
                <a:xfrm>
                  <a:off x="699205" y="2876012"/>
                  <a:ext cx="10800429" cy="320307"/>
                  <a:chOff x="699205" y="2876012"/>
                  <a:chExt cx="10800429" cy="320307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9920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05921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141923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177924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213926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49927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285928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321930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57931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393933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429934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645942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861951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465935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501937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537938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573940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609941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681944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717945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789948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825949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897952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933954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9699555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0059569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0419583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10779597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11139611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11499634" y="2876012"/>
                    <a:ext cx="0" cy="320307"/>
                  </a:xfrm>
                  <a:prstGeom prst="line">
                    <a:avLst/>
                  </a:prstGeom>
                  <a:ln w="41275">
                    <a:solidFill>
                      <a:srgbClr val="FF0000"/>
                    </a:solidFill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Group 22"/>
              <p:cNvGrpSpPr/>
              <p:nvPr/>
            </p:nvGrpSpPr>
            <p:grpSpPr>
              <a:xfrm>
                <a:off x="309787" y="3122939"/>
                <a:ext cx="9640787" cy="485111"/>
                <a:chOff x="309787" y="3122939"/>
                <a:chExt cx="9640787" cy="48511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09787" y="3122939"/>
                  <a:ext cx="5123056" cy="485111"/>
                  <a:chOff x="309787" y="3122939"/>
                  <a:chExt cx="5123056" cy="485111"/>
                </a:xfrm>
              </p:grpSpPr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651204" y="3146385"/>
                    <a:ext cx="7798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ar-BH" sz="2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1</a:t>
                    </a:r>
                    <a:endParaRPr lang="en-US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309787" y="3122939"/>
                    <a:ext cx="5123056" cy="461665"/>
                    <a:chOff x="309787" y="3122939"/>
                    <a:chExt cx="5123056" cy="461665"/>
                  </a:xfrm>
                </p:grpSpPr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1392647" y="3122939"/>
                      <a:ext cx="779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309787" y="3122939"/>
                      <a:ext cx="5123056" cy="461665"/>
                      <a:chOff x="309787" y="3122939"/>
                      <a:chExt cx="5123056" cy="461665"/>
                    </a:xfrm>
                  </p:grpSpPr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1745787" y="3122939"/>
                        <a:ext cx="779877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 rtl="1"/>
                        <a:r>
                          <a:rPr lang="ar-BH" sz="2400" b="1" dirty="0" smtClean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4</a:t>
                        </a:r>
                        <a:endPara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grpSp>
                    <p:nvGrpSpPr>
                      <p:cNvPr id="19" name="Group 18"/>
                      <p:cNvGrpSpPr/>
                      <p:nvPr/>
                    </p:nvGrpSpPr>
                    <p:grpSpPr>
                      <a:xfrm>
                        <a:off x="309787" y="3122939"/>
                        <a:ext cx="5123056" cy="461665"/>
                        <a:chOff x="309787" y="3122939"/>
                        <a:chExt cx="5123056" cy="461665"/>
                      </a:xfrm>
                    </p:grpSpPr>
                    <p:sp>
                      <p:nvSpPr>
                        <p:cNvPr id="44" name="TextBox 43"/>
                        <p:cNvSpPr txBox="1"/>
                        <p:nvPr/>
                      </p:nvSpPr>
                      <p:spPr>
                        <a:xfrm>
                          <a:off x="2487236" y="3122939"/>
                          <a:ext cx="7798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 rtl="1"/>
                          <a:r>
                            <a:rPr lang="ar-BH" sz="2400" b="1" dirty="0" smtClean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6</a:t>
                          </a:r>
                          <a:endParaRPr lang="en-US" sz="2400" b="1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grpSp>
                      <p:nvGrpSpPr>
                        <p:cNvPr id="16" name="Group 15"/>
                        <p:cNvGrpSpPr/>
                        <p:nvPr/>
                      </p:nvGrpSpPr>
                      <p:grpSpPr>
                        <a:xfrm>
                          <a:off x="309787" y="3122939"/>
                          <a:ext cx="5123056" cy="461665"/>
                          <a:chOff x="309787" y="3122939"/>
                          <a:chExt cx="5123056" cy="461665"/>
                        </a:xfrm>
                      </p:grpSpPr>
                      <p:sp>
                        <p:nvSpPr>
                          <p:cNvPr id="46" name="TextBox 45"/>
                          <p:cNvSpPr txBox="1"/>
                          <p:nvPr/>
                        </p:nvSpPr>
                        <p:spPr>
                          <a:xfrm>
                            <a:off x="3193515" y="3122939"/>
                            <a:ext cx="779877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 rtl="1"/>
                            <a:r>
                              <a:rPr lang="ar-BH" sz="2400" b="1" dirty="0" smtClean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rPr>
                              <a:t>8</a:t>
                            </a:r>
                            <a:endParaRPr lang="en-US" sz="2400" b="1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grpSp>
                        <p:nvGrpSpPr>
                          <p:cNvPr id="15" name="Group 14"/>
                          <p:cNvGrpSpPr/>
                          <p:nvPr/>
                        </p:nvGrpSpPr>
                        <p:grpSpPr>
                          <a:xfrm>
                            <a:off x="309787" y="3122939"/>
                            <a:ext cx="5123056" cy="461665"/>
                            <a:chOff x="309787" y="3122939"/>
                            <a:chExt cx="5123056" cy="461665"/>
                          </a:xfrm>
                        </p:grpSpPr>
                        <p:sp>
                          <p:nvSpPr>
                            <p:cNvPr id="47" name="TextBox 46"/>
                            <p:cNvSpPr txBox="1"/>
                            <p:nvPr/>
                          </p:nvSpPr>
                          <p:spPr>
                            <a:xfrm>
                              <a:off x="3946687" y="3122939"/>
                              <a:ext cx="779877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 rtl="1"/>
                              <a:r>
                                <a:rPr lang="ar-BH" sz="2400" b="1" dirty="0" smtClean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rPr>
                                <a:t>10</a:t>
                              </a:r>
                              <a:endParaRPr lang="en-US" sz="2400" b="1" dirty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endParaRPr>
                            </a:p>
                          </p:txBody>
                        </p:sp>
                        <p:grpSp>
                          <p:nvGrpSpPr>
                            <p:cNvPr id="12" name="Group 11"/>
                            <p:cNvGrpSpPr/>
                            <p:nvPr/>
                          </p:nvGrpSpPr>
                          <p:grpSpPr>
                            <a:xfrm>
                              <a:off x="309787" y="3122939"/>
                              <a:ext cx="5123056" cy="461665"/>
                              <a:chOff x="309787" y="3122939"/>
                              <a:chExt cx="5123056" cy="461665"/>
                            </a:xfrm>
                          </p:grpSpPr>
                          <p:sp>
                            <p:nvSpPr>
                              <p:cNvPr id="39" name="TextBox 38"/>
                              <p:cNvSpPr txBox="1"/>
                              <p:nvPr/>
                            </p:nvSpPr>
                            <p:spPr>
                              <a:xfrm>
                                <a:off x="1027785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42" name="TextBox 41"/>
                              <p:cNvSpPr txBox="1"/>
                              <p:nvPr/>
                            </p:nvSpPr>
                            <p:spPr>
                              <a:xfrm>
                                <a:off x="2110650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2" name="TextBox 51"/>
                              <p:cNvSpPr txBox="1"/>
                              <p:nvPr/>
                            </p:nvSpPr>
                            <p:spPr>
                              <a:xfrm>
                                <a:off x="4288104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11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3" name="TextBox 52"/>
                              <p:cNvSpPr txBox="1"/>
                              <p:nvPr/>
                            </p:nvSpPr>
                            <p:spPr>
                              <a:xfrm>
                                <a:off x="4652966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6" name="TextBox 55"/>
                              <p:cNvSpPr txBox="1"/>
                              <p:nvPr/>
                            </p:nvSpPr>
                            <p:spPr>
                              <a:xfrm>
                                <a:off x="309787" y="3163001"/>
                                <a:ext cx="779877" cy="38154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0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4" name="TextBox 53"/>
                              <p:cNvSpPr txBox="1"/>
                              <p:nvPr/>
                            </p:nvSpPr>
                            <p:spPr>
                              <a:xfrm>
                                <a:off x="3546655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9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55" name="TextBox 54"/>
                              <p:cNvSpPr txBox="1"/>
                              <p:nvPr/>
                            </p:nvSpPr>
                            <p:spPr>
                              <a:xfrm>
                                <a:off x="2840376" y="3122939"/>
                                <a:ext cx="779877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7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5144824" y="3122939"/>
                  <a:ext cx="4805750" cy="485111"/>
                  <a:chOff x="454788" y="3122939"/>
                  <a:chExt cx="4805750" cy="485111"/>
                </a:xfrm>
              </p:grpSpPr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51204" y="3146385"/>
                    <a:ext cx="77987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ar-BH" sz="24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rPr>
                      <a:t>14</a:t>
                    </a:r>
                    <a:endParaRPr lang="en-US" sz="2400" b="1" dirty="0">
                      <a:latin typeface="Sakkal Majalla" panose="02000000000000000000" pitchFamily="2" charset="-78"/>
                      <a:cs typeface="Sakkal Majalla" panose="02000000000000000000" pitchFamily="2" charset="-78"/>
                    </a:endParaRPr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454788" y="3122939"/>
                    <a:ext cx="4805750" cy="466558"/>
                    <a:chOff x="454788" y="3122939"/>
                    <a:chExt cx="4805750" cy="466558"/>
                  </a:xfrm>
                </p:grpSpPr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1392647" y="3122939"/>
                      <a:ext cx="77987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p:txBody>
                </p:sp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454788" y="3122939"/>
                      <a:ext cx="4805750" cy="466558"/>
                      <a:chOff x="454788" y="3122939"/>
                      <a:chExt cx="4805750" cy="466558"/>
                    </a:xfrm>
                  </p:grpSpPr>
                  <p:sp>
                    <p:nvSpPr>
                      <p:cNvPr id="115" name="TextBox 114"/>
                      <p:cNvSpPr txBox="1"/>
                      <p:nvPr/>
                    </p:nvSpPr>
                    <p:spPr>
                      <a:xfrm>
                        <a:off x="1878950" y="3122939"/>
                        <a:ext cx="5040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 rtl="1"/>
                        <a:r>
                          <a:rPr lang="ar-BH" sz="2400" b="1" dirty="0" smtClean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a:t>17</a:t>
                        </a:r>
                        <a:endPara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endParaRPr>
                      </a:p>
                    </p:txBody>
                  </p:sp>
                  <p:grpSp>
                    <p:nvGrpSpPr>
                      <p:cNvPr id="116" name="Group 115"/>
                      <p:cNvGrpSpPr/>
                      <p:nvPr/>
                    </p:nvGrpSpPr>
                    <p:grpSpPr>
                      <a:xfrm>
                        <a:off x="454788" y="3122939"/>
                        <a:ext cx="4805750" cy="466558"/>
                        <a:chOff x="454788" y="3122939"/>
                        <a:chExt cx="4805750" cy="466558"/>
                      </a:xfrm>
                    </p:grpSpPr>
                    <p:sp>
                      <p:nvSpPr>
                        <p:cNvPr id="117" name="TextBox 116"/>
                        <p:cNvSpPr txBox="1"/>
                        <p:nvPr/>
                      </p:nvSpPr>
                      <p:spPr>
                        <a:xfrm>
                          <a:off x="2487236" y="3122939"/>
                          <a:ext cx="779877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 rtl="1"/>
                          <a:r>
                            <a:rPr lang="ar-BH" sz="2400" b="1" dirty="0" smtClean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19</a:t>
                          </a:r>
                          <a:endParaRPr lang="en-US" sz="2400" b="1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p:txBody>
                    </p:sp>
                    <p:grpSp>
                      <p:nvGrpSpPr>
                        <p:cNvPr id="118" name="Group 117"/>
                        <p:cNvGrpSpPr/>
                        <p:nvPr/>
                      </p:nvGrpSpPr>
                      <p:grpSpPr>
                        <a:xfrm>
                          <a:off x="454788" y="3122939"/>
                          <a:ext cx="4805750" cy="466558"/>
                          <a:chOff x="454788" y="3122939"/>
                          <a:chExt cx="4805750" cy="466558"/>
                        </a:xfrm>
                      </p:grpSpPr>
                      <p:sp>
                        <p:nvSpPr>
                          <p:cNvPr id="119" name="TextBox 118"/>
                          <p:cNvSpPr txBox="1"/>
                          <p:nvPr/>
                        </p:nvSpPr>
                        <p:spPr>
                          <a:xfrm>
                            <a:off x="3193515" y="3122939"/>
                            <a:ext cx="779877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 rtl="1"/>
                            <a:r>
                              <a:rPr lang="ar-BH" sz="2400" b="1" dirty="0" smtClean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rPr>
                              <a:t>21</a:t>
                            </a:r>
                            <a:endParaRPr lang="en-US" sz="2400" b="1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endParaRPr>
                          </a:p>
                        </p:txBody>
                      </p:sp>
                      <p:grpSp>
                        <p:nvGrpSpPr>
                          <p:cNvPr id="120" name="Group 119"/>
                          <p:cNvGrpSpPr/>
                          <p:nvPr/>
                        </p:nvGrpSpPr>
                        <p:grpSpPr>
                          <a:xfrm>
                            <a:off x="454788" y="3122939"/>
                            <a:ext cx="4805750" cy="466558"/>
                            <a:chOff x="454788" y="3122939"/>
                            <a:chExt cx="4805750" cy="466558"/>
                          </a:xfrm>
                        </p:grpSpPr>
                        <p:sp>
                          <p:nvSpPr>
                            <p:cNvPr id="121" name="TextBox 120"/>
                            <p:cNvSpPr txBox="1"/>
                            <p:nvPr/>
                          </p:nvSpPr>
                          <p:spPr>
                            <a:xfrm>
                              <a:off x="3899343" y="3122939"/>
                              <a:ext cx="779877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 rtl="1"/>
                              <a:r>
                                <a:rPr lang="ar-BH" sz="2400" b="1" dirty="0" smtClean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rPr>
                                <a:t>23</a:t>
                              </a:r>
                              <a:endParaRPr lang="en-US" sz="2400" b="1" dirty="0">
                                <a:latin typeface="Sakkal Majalla" panose="02000000000000000000" pitchFamily="2" charset="-78"/>
                                <a:cs typeface="Sakkal Majalla" panose="02000000000000000000" pitchFamily="2" charset="-78"/>
                              </a:endParaRPr>
                            </a:p>
                          </p:txBody>
                        </p:sp>
                        <p:grpSp>
                          <p:nvGrpSpPr>
                            <p:cNvPr id="122" name="Group 121"/>
                            <p:cNvGrpSpPr/>
                            <p:nvPr/>
                          </p:nvGrpSpPr>
                          <p:grpSpPr>
                            <a:xfrm>
                              <a:off x="454788" y="3122939"/>
                              <a:ext cx="4805750" cy="466558"/>
                              <a:chOff x="454788" y="3122939"/>
                              <a:chExt cx="4805750" cy="466558"/>
                            </a:xfrm>
                          </p:grpSpPr>
                          <p:sp>
                            <p:nvSpPr>
                              <p:cNvPr id="123" name="TextBox 122"/>
                              <p:cNvSpPr txBox="1"/>
                              <p:nvPr/>
                            </p:nvSpPr>
                            <p:spPr>
                              <a:xfrm>
                                <a:off x="1175741" y="3122939"/>
                                <a:ext cx="468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4" name="TextBox 123"/>
                              <p:cNvSpPr txBox="1"/>
                              <p:nvPr/>
                            </p:nvSpPr>
                            <p:spPr>
                              <a:xfrm>
                                <a:off x="2237894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18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5" name="TextBox 124"/>
                              <p:cNvSpPr txBox="1"/>
                              <p:nvPr/>
                            </p:nvSpPr>
                            <p:spPr>
                              <a:xfrm>
                                <a:off x="4397590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24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6" name="TextBox 125"/>
                              <p:cNvSpPr txBox="1"/>
                              <p:nvPr/>
                            </p:nvSpPr>
                            <p:spPr>
                              <a:xfrm>
                                <a:off x="4756538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25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7" name="TextBox 126"/>
                              <p:cNvSpPr txBox="1"/>
                              <p:nvPr/>
                            </p:nvSpPr>
                            <p:spPr>
                              <a:xfrm>
                                <a:off x="454788" y="3127832"/>
                                <a:ext cx="468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13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8" name="TextBox 127"/>
                              <p:cNvSpPr txBox="1"/>
                              <p:nvPr/>
                            </p:nvSpPr>
                            <p:spPr>
                              <a:xfrm>
                                <a:off x="3662059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22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TextBox 128"/>
                              <p:cNvSpPr txBox="1"/>
                              <p:nvPr/>
                            </p:nvSpPr>
                            <p:spPr>
                              <a:xfrm>
                                <a:off x="2958736" y="3122939"/>
                                <a:ext cx="504000" cy="4616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 algn="ctr" rtl="1"/>
                                <a:r>
                                  <a:rPr lang="ar-BH" sz="2400" b="1" dirty="0" smtClean="0">
                                    <a:latin typeface="Sakkal Majalla" panose="02000000000000000000" pitchFamily="2" charset="-78"/>
                                    <a:cs typeface="Sakkal Majalla" panose="02000000000000000000" pitchFamily="2" charset="-78"/>
                                  </a:rPr>
                                  <a:t>20</a:t>
                                </a:r>
                                <a:endParaRPr lang="en-US" sz="2400" b="1" dirty="0">
                                  <a:latin typeface="Sakkal Majalla" panose="02000000000000000000" pitchFamily="2" charset="-78"/>
                                  <a:cs typeface="Sakkal Majalla" panose="02000000000000000000" pitchFamily="2" charset="-78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</p:grp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9806463" y="3134830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26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0167166" y="3140329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27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0528871" y="3142869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28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10885541" y="3140328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29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1249591" y="3159202"/>
                <a:ext cx="5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</a:t>
                </a:r>
                <a:endParaRPr lang="en-US" sz="2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>
              <a:off x="7328878" y="2876012"/>
              <a:ext cx="0" cy="320307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6489119" y="41454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8" name="Oval 12"/>
          <p:cNvSpPr/>
          <p:nvPr/>
        </p:nvSpPr>
        <p:spPr>
          <a:xfrm>
            <a:off x="2274015" y="2632661"/>
            <a:ext cx="1800000" cy="468000"/>
          </a:xfrm>
          <a:prstGeom prst="arc">
            <a:avLst>
              <a:gd name="adj1" fmla="val 10628218"/>
              <a:gd name="adj2" fmla="val 103198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2"/>
          <p:cNvSpPr/>
          <p:nvPr/>
        </p:nvSpPr>
        <p:spPr>
          <a:xfrm>
            <a:off x="4064058" y="2660248"/>
            <a:ext cx="1800000" cy="468000"/>
          </a:xfrm>
          <a:prstGeom prst="arc">
            <a:avLst>
              <a:gd name="adj1" fmla="val 10785052"/>
              <a:gd name="adj2" fmla="val 141868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098392" y="3191509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2"/>
          <p:cNvSpPr/>
          <p:nvPr/>
        </p:nvSpPr>
        <p:spPr>
          <a:xfrm>
            <a:off x="5864360" y="2651272"/>
            <a:ext cx="1800000" cy="468000"/>
          </a:xfrm>
          <a:prstGeom prst="arc">
            <a:avLst>
              <a:gd name="adj1" fmla="val 10722128"/>
              <a:gd name="adj2" fmla="val 165781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898688" y="3182533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2"/>
          <p:cNvSpPr/>
          <p:nvPr/>
        </p:nvSpPr>
        <p:spPr>
          <a:xfrm>
            <a:off x="7668157" y="2642195"/>
            <a:ext cx="1800000" cy="468000"/>
          </a:xfrm>
          <a:prstGeom prst="arc">
            <a:avLst>
              <a:gd name="adj1" fmla="val 10639674"/>
              <a:gd name="adj2" fmla="val 120236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5702479" y="3173456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501836" y="3173456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2"/>
          <p:cNvSpPr/>
          <p:nvPr/>
        </p:nvSpPr>
        <p:spPr>
          <a:xfrm>
            <a:off x="9467743" y="2651272"/>
            <a:ext cx="1800000" cy="468000"/>
          </a:xfrm>
          <a:prstGeom prst="arc">
            <a:avLst>
              <a:gd name="adj1" fmla="val 10742186"/>
              <a:gd name="adj2" fmla="val 139401"/>
            </a:avLst>
          </a:prstGeom>
          <a:noFill/>
          <a:ln w="28575">
            <a:solidFill>
              <a:srgbClr val="00B0F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9302116" y="3182533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5486762" y="412188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495033" y="415205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" name="Cloud 153"/>
          <p:cNvSpPr/>
          <p:nvPr/>
        </p:nvSpPr>
        <p:spPr>
          <a:xfrm flipH="1">
            <a:off x="1191802" y="3922183"/>
            <a:ext cx="2140821" cy="9841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أعدُّ بالخمسات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11115444" y="3191509"/>
            <a:ext cx="324000" cy="2880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1626738" y="5402792"/>
            <a:ext cx="77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  ،  20  ،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- - - - -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308002" y="5282510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57243" y="5282510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354886" y="5258930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363157" y="5289100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6" name="Cloud 165"/>
          <p:cNvSpPr/>
          <p:nvPr/>
        </p:nvSpPr>
        <p:spPr>
          <a:xfrm flipH="1">
            <a:off x="1218191" y="5059226"/>
            <a:ext cx="2140821" cy="98418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أعدُّ بالعشرات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2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37" grpId="0"/>
      <p:bldP spid="138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2" grpId="0"/>
      <p:bldP spid="153" grpId="0"/>
      <p:bldP spid="150" grpId="0" animBg="1"/>
      <p:bldP spid="161" grpId="0"/>
      <p:bldP spid="162" grpId="0"/>
      <p:bldP spid="163" grpId="0"/>
      <p:bldP spid="164" grpId="0"/>
      <p:bldP spid="165" grpId="0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أعدُّ بالقفز 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اثنيناتٍ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وخمساتٍ وعشراتٍ، وأملأ الفراغ: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39843" y="3778068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بذرةً 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26628" y="3645215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9" name="Group 38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0" name="Isosceles Triangle 39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64" y="2729304"/>
            <a:ext cx="8172000" cy="88473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199215" y="3747920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بذورٍ 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000" y="3615067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51590" y="3779946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بذورٍ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38375" y="3647093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39296" y="5547714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بذورٍ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26081" y="5414861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2110" y="5517566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بذرةً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58895" y="5384713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07878" y="5549592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بذرةً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94663" y="5416739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26" y="4236133"/>
            <a:ext cx="8172000" cy="1334617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952141" y="5547714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بذرةً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69921" y="5414861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94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2" grpId="0"/>
      <p:bldP spid="54" grpId="0"/>
      <p:bldP spid="56" grpId="0"/>
      <p:bldP spid="58" grpId="0"/>
      <p:bldP spid="60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8364" y="205596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أعدُّ بالقفز 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اثنيناتٍ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وخمساتٍ وعشراتٍ، وأملأ الفراغ: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دقائق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022040" y="4703316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  بذورٍ 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68717" y="4624532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39" name="Group 38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0" name="Isosceles Triangle 39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497060" y="4706213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  بذورٍ 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12878" y="4612825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02881" y="4771746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بذرةٍ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4355" y="4665156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33105" y="4799938"/>
            <a:ext cx="208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بذرةً ،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43044" y="4714229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82034" y="4824539"/>
            <a:ext cx="1856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- - - - 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بذرةٍ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68819" y="4691686"/>
            <a:ext cx="69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29" y="2608584"/>
            <a:ext cx="8172000" cy="2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2" grpId="0"/>
      <p:bldP spid="54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smtClean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xmlns="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8364" y="1915824"/>
            <a:ext cx="1097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أكتشف الخطأ وأصححه: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عدَّ جاسم بالعشرات على النحو الظاهر في الصورة المجاورة. </a:t>
            </a:r>
          </a:p>
          <a:p>
            <a:pPr algn="r" rtl="1">
              <a:lnSpc>
                <a:spcPct val="150000"/>
              </a:lnSpc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أوضَّح خطأ جاسم، ثم أصحَّحه.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91126" y="4627317"/>
            <a:ext cx="9585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عد جاسم بالقفز خمسات وعشرات لذا عليه أن يعد عشرات فقط</a:t>
            </a:r>
          </a:p>
          <a:p>
            <a:pPr algn="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10، 20، 30، 40، 50، 60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19" y="1841916"/>
            <a:ext cx="3909616" cy="24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التمارين صفحة 14</a:t>
            </a:r>
            <a:endParaRPr lang="ar-BH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548</TotalTime>
  <Words>437</Words>
  <Application>Microsoft Office PowerPoint</Application>
  <PresentationFormat>Widescreen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Wingdings 2</vt:lpstr>
      <vt:lpstr>Office Theme</vt:lpstr>
      <vt:lpstr>رياضيات الصف الأول الابتدائي  (11-5): العدُّ القفزيُّ؛ اثنينات وخمسات وعشرات (صفحة 37)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Faeqah  Abdulrahman</cp:lastModifiedBy>
  <cp:revision>52</cp:revision>
  <cp:lastPrinted>2021-01-17T11:49:49Z</cp:lastPrinted>
  <dcterms:created xsi:type="dcterms:W3CDTF">2020-03-04T10:47:58Z</dcterms:created>
  <dcterms:modified xsi:type="dcterms:W3CDTF">2021-02-08T07:54:55Z</dcterms:modified>
</cp:coreProperties>
</file>