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297" r:id="rId4"/>
    <p:sldId id="403" r:id="rId5"/>
    <p:sldId id="402" r:id="rId6"/>
    <p:sldId id="404" r:id="rId7"/>
    <p:sldId id="405" r:id="rId8"/>
    <p:sldId id="406" r:id="rId9"/>
    <p:sldId id="407" r:id="rId10"/>
    <p:sldId id="401" r:id="rId11"/>
    <p:sldId id="326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FE6EFF"/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22/06/1442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2173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1447800" y="1544854"/>
            <a:ext cx="9144000" cy="3272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5400" dirty="0">
                <a:solidFill>
                  <a:srgbClr val="FF0000"/>
                </a:solidFill>
                <a:latin typeface="+mn-lt"/>
                <a:ea typeface="+mn-ea"/>
                <a:cs typeface="Sultan bold" pitchFamily="2" charset="-78"/>
              </a:rPr>
              <a:t>رياضيات الصف الأول الابتدائي - الجزء الثاني</a:t>
            </a:r>
          </a:p>
          <a:p>
            <a:pPr rtl="1"/>
            <a:endPara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40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( 11 – 2 </a:t>
            </a:r>
            <a:r>
              <a:rPr lang="ar-BH" sz="4000" dirty="0" smtClean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): </a:t>
            </a:r>
            <a:r>
              <a:rPr lang="ar-BH" sz="40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العد بالعشرات</a:t>
            </a:r>
            <a:br>
              <a:rPr lang="ar-BH" sz="40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</a:br>
            <a:r>
              <a:rPr lang="ar-BH" sz="28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(</a:t>
            </a:r>
            <a:r>
              <a:rPr lang="ar-BH" sz="2800" dirty="0" smtClean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صفحة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 </a:t>
            </a:r>
            <a:r>
              <a:rPr lang="ar-BH" sz="2800" dirty="0" smtClean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30</a:t>
            </a:r>
            <a:r>
              <a:rPr lang="ar-BH" sz="2800" dirty="0">
                <a:solidFill>
                  <a:srgbClr val="0000FF"/>
                </a:solidFill>
                <a:latin typeface="+mn-lt"/>
                <a:ea typeface="+mn-ea"/>
                <a:cs typeface="Sultan bold" pitchFamily="2" charset="-78"/>
              </a:rPr>
              <a:t>)</a:t>
            </a:r>
            <a:endParaRPr lang="en-US" sz="2800" dirty="0">
              <a:solidFill>
                <a:srgbClr val="0000FF"/>
              </a:solidFill>
              <a:latin typeface="+mn-lt"/>
              <a:ea typeface="+mn-ea"/>
              <a:cs typeface="Sultan bold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</a:t>
              </a:r>
              <a:r>
                <a:rPr lang="ar-BH" sz="16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 بالعشرات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BH" sz="1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19F604-A514-4C4F-8DC0-5A13E7D36CCA}"/>
              </a:ext>
            </a:extLst>
          </p:cNvPr>
          <p:cNvSpPr txBox="1"/>
          <p:nvPr/>
        </p:nvSpPr>
        <p:spPr>
          <a:xfrm>
            <a:off x="452635" y="4871694"/>
            <a:ext cx="2653027" cy="1379101"/>
          </a:xfrm>
          <a:prstGeom prst="roundRect">
            <a:avLst>
              <a:gd name="adj" fmla="val 46043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، 9 ، 10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31،</a:t>
            </a:r>
          </a:p>
          <a:p>
            <a:pPr algn="ctr" rtl="1"/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تأكد من الإجابة.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76E4C6-0499-4F84-A0CB-3EFF3DDF4C4A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</a:t>
                </a:r>
                <a:r>
                  <a:rPr lang="ar-BH" sz="3600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xmlns="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CD3FB6CD-A522-4C7E-8103-FF5F26F7A15F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1" name="Straight Connector 6">
              <a:extLst>
                <a:ext uri="{FF2B5EF4-FFF2-40B4-BE49-F238E27FC236}">
                  <a16:creationId xmlns:a16="http://schemas.microsoft.com/office/drawing/2014/main" xmlns="" id="{73125866-8DD2-42D3-955B-E6A55788624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xmlns="" id="{7FF22B54-F164-4DF7-A003-8D9C6327C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2021م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C559E50-3176-49B6-B7FC-7BA92C472435}"/>
              </a:ext>
            </a:extLst>
          </p:cNvPr>
          <p:cNvSpPr/>
          <p:nvPr/>
        </p:nvSpPr>
        <p:spPr>
          <a:xfrm>
            <a:off x="217650" y="6443602"/>
            <a:ext cx="51132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ct val="0"/>
              </a:spcBef>
              <a:buNone/>
            </a:pPr>
            <a:r>
              <a:rPr lang="ar-BH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 بالعشرات 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/>
          </p:cNvSpPr>
          <p:nvPr/>
        </p:nvSpPr>
        <p:spPr>
          <a:xfrm>
            <a:off x="1524000" y="959148"/>
            <a:ext cx="9144000" cy="700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7785081" y="2991517"/>
            <a:ext cx="383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  عشرات  =  ........</a:t>
            </a:r>
            <a:endParaRPr lang="en-US" sz="4000" b="1" dirty="0"/>
          </a:p>
        </p:txBody>
      </p:sp>
      <p:sp>
        <p:nvSpPr>
          <p:cNvPr id="392" name="TextBox 391"/>
          <p:cNvSpPr txBox="1"/>
          <p:nvPr/>
        </p:nvSpPr>
        <p:spPr>
          <a:xfrm>
            <a:off x="7761546" y="3420871"/>
            <a:ext cx="183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ستين</a:t>
            </a:r>
            <a:endParaRPr lang="en-US" sz="4000" b="1" dirty="0"/>
          </a:p>
        </p:txBody>
      </p:sp>
      <p:sp>
        <p:nvSpPr>
          <p:cNvPr id="393" name="TextBox 392"/>
          <p:cNvSpPr txBox="1"/>
          <p:nvPr/>
        </p:nvSpPr>
        <p:spPr>
          <a:xfrm>
            <a:off x="8236445" y="2712984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4163082" y="3001072"/>
            <a:ext cx="383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  عشرات  =  ........</a:t>
            </a:r>
            <a:endParaRPr lang="en-US" sz="4000" b="1" dirty="0"/>
          </a:p>
        </p:txBody>
      </p:sp>
      <p:sp>
        <p:nvSpPr>
          <p:cNvPr id="395" name="TextBox 394"/>
          <p:cNvSpPr txBox="1"/>
          <p:nvPr/>
        </p:nvSpPr>
        <p:spPr>
          <a:xfrm>
            <a:off x="4139547" y="3430426"/>
            <a:ext cx="183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ثلاثين</a:t>
            </a:r>
            <a:endParaRPr lang="en-US" sz="4000" b="1" dirty="0"/>
          </a:p>
        </p:txBody>
      </p:sp>
      <p:sp>
        <p:nvSpPr>
          <p:cNvPr id="396" name="TextBox 395"/>
          <p:cNvSpPr txBox="1"/>
          <p:nvPr/>
        </p:nvSpPr>
        <p:spPr>
          <a:xfrm>
            <a:off x="4614446" y="2722539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243246" y="3001072"/>
            <a:ext cx="383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  عشرات  =  ........</a:t>
            </a:r>
            <a:endParaRPr lang="en-US" sz="4000" b="1" dirty="0"/>
          </a:p>
        </p:txBody>
      </p:sp>
      <p:sp>
        <p:nvSpPr>
          <p:cNvPr id="398" name="TextBox 397"/>
          <p:cNvSpPr txBox="1"/>
          <p:nvPr/>
        </p:nvSpPr>
        <p:spPr>
          <a:xfrm>
            <a:off x="219711" y="3430426"/>
            <a:ext cx="183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ثمانين</a:t>
            </a:r>
            <a:endParaRPr lang="en-US" sz="4000" b="1" dirty="0"/>
          </a:p>
        </p:txBody>
      </p:sp>
      <p:sp>
        <p:nvSpPr>
          <p:cNvPr id="399" name="TextBox 398"/>
          <p:cNvSpPr txBox="1"/>
          <p:nvPr/>
        </p:nvSpPr>
        <p:spPr>
          <a:xfrm>
            <a:off x="694610" y="2722539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</a:t>
            </a:r>
            <a:endParaRPr lang="en-US" sz="4000" b="1" dirty="0">
              <a:solidFill>
                <a:srgbClr val="00B050"/>
              </a:solidFill>
            </a:endParaRPr>
          </a:p>
        </p:txBody>
      </p:sp>
      <p:cxnSp>
        <p:nvCxnSpPr>
          <p:cNvPr id="400" name="Straight Connector 399"/>
          <p:cNvCxnSpPr/>
          <p:nvPr/>
        </p:nvCxnSpPr>
        <p:spPr>
          <a:xfrm>
            <a:off x="7880331" y="2071327"/>
            <a:ext cx="0" cy="3600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4060109" y="2071327"/>
            <a:ext cx="0" cy="3600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uiExpand="1" build="p"/>
      <p:bldP spid="391" grpId="0"/>
      <p:bldP spid="392" grpId="0"/>
      <p:bldP spid="393" grpId="0"/>
      <p:bldP spid="394" grpId="0"/>
      <p:bldP spid="395" grpId="0"/>
      <p:bldP spid="396" grpId="0"/>
      <p:bldP spid="397" grpId="0"/>
      <p:bldP spid="398" grpId="0"/>
      <p:bldP spid="3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42FBCA-4757-48C1-BD31-35EA9BD42157}"/>
              </a:ext>
            </a:extLst>
          </p:cNvPr>
          <p:cNvSpPr txBox="1"/>
          <p:nvPr/>
        </p:nvSpPr>
        <p:spPr>
          <a:xfrm>
            <a:off x="2264224" y="2158939"/>
            <a:ext cx="7744000" cy="2518350"/>
          </a:xfrm>
          <a:prstGeom prst="roundRect">
            <a:avLst>
              <a:gd name="adj" fmla="val 486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</a:t>
            </a:r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لكتاب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التمارين صفحة </a:t>
            </a:r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16293ED5-D6BC-45E1-8E67-CB376EAE5390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xmlns="" id="{DF6B5871-AADE-46B4-A581-45FEE8364CD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230F611D-5427-4218-A7A7-B62303304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2021م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98E7C9-FF1F-409C-A77F-38F9F4AE81EC}"/>
              </a:ext>
            </a:extLst>
          </p:cNvPr>
          <p:cNvSpPr/>
          <p:nvPr/>
        </p:nvSpPr>
        <p:spPr>
          <a:xfrm>
            <a:off x="-169797" y="6465776"/>
            <a:ext cx="51132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ct val="0"/>
              </a:spcBef>
              <a:buNone/>
            </a:pPr>
            <a:r>
              <a:rPr lang="ar-BH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 بالعشرات 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27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2021م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C4C13C-45FA-4668-865E-6FBEC6E98E64}"/>
              </a:ext>
            </a:extLst>
          </p:cNvPr>
          <p:cNvSpPr/>
          <p:nvPr/>
        </p:nvSpPr>
        <p:spPr>
          <a:xfrm>
            <a:off x="-153185" y="6465776"/>
            <a:ext cx="511321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ct val="0"/>
              </a:spcBef>
              <a:buNone/>
            </a:pPr>
            <a:r>
              <a:rPr lang="ar-BH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 بالعشرات -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altLang="ar-JO" sz="1600" b="1" dirty="0">
              <a:latin typeface="Traditional Arabic" panose="02020603050405020304" pitchFamily="18" charset="-78"/>
              <a:ea typeface="Yu Gothic UI Semilight" panose="020B0400000000000000" pitchFamily="34" charset="-128"/>
              <a:cs typeface="Traditional Arabic" panose="02020603050405020304" pitchFamily="18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82F34E6-80F4-453F-8767-612B5254D4DC}"/>
              </a:ext>
            </a:extLst>
          </p:cNvPr>
          <p:cNvGrpSpPr/>
          <p:nvPr/>
        </p:nvGrpSpPr>
        <p:grpSpPr>
          <a:xfrm>
            <a:off x="3559254" y="902637"/>
            <a:ext cx="5076000" cy="5040000"/>
            <a:chOff x="3601313" y="949538"/>
            <a:chExt cx="5076000" cy="5040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AD53DE4-B3F1-4E30-96D5-22280A8DEEE1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FB70C82A-FF2F-4114-A1B1-AC5112A1358A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xmlns="" id="{AA17DB4F-A3CA-42EB-B1B7-1657AA80455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96F966D-7943-474B-BC76-D4863C28019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xmlns="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1524000" y="2479964"/>
            <a:ext cx="9144000" cy="2175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في هذا الدّرْس</a:t>
            </a:r>
          </a:p>
          <a:p>
            <a:pPr rtl="1"/>
            <a:endParaRPr lang="ar-BH" sz="1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1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عدَّ مجموعاتٍ مكوَّنة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</a:t>
              </a:r>
              <a:r>
                <a:rPr lang="ar-BH" sz="16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 بالعشرات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BH" sz="1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/>
          </p:cNvSpPr>
          <p:nvPr/>
        </p:nvSpPr>
        <p:spPr>
          <a:xfrm>
            <a:off x="1524000" y="959148"/>
            <a:ext cx="9144000" cy="107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قم بعد الأشياء واحدًا واحدًا،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وضعها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مجموعات مكونة من </a:t>
            </a:r>
            <a:endParaRPr lang="en-US" sz="36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عشرات، ثم قم بالعد بالعشرات.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7577921" y="2238270"/>
            <a:ext cx="426442" cy="3045245"/>
            <a:chOff x="6076173" y="1684447"/>
            <a:chExt cx="426442" cy="3045245"/>
          </a:xfrm>
          <a:solidFill>
            <a:srgbClr val="FE6EFF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3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8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3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8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0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6485509" y="2217462"/>
            <a:ext cx="426442" cy="3045245"/>
            <a:chOff x="6076173" y="1684447"/>
            <a:chExt cx="426442" cy="3045245"/>
          </a:xfrm>
          <a:solidFill>
            <a:srgbClr val="FE6EFF"/>
          </a:solidFill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44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9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4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9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0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4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5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9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4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9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4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9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8841444" y="2372024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150" name="Cube 149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1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2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9426764" y="2318977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156" name="Cube 15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10012084" y="2436848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162" name="Cube 161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3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4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8779777" y="2888150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168" name="Cube 167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9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0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9355115" y="2833576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174" name="Cube 173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75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6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9917274" y="2880331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180" name="Cube 179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1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82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8915504" y="3334069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186" name="Cube 18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8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9427280" y="3317769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192" name="Cube 191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3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94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10001252" y="3338067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198" name="Cube 197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99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0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9095078" y="3778429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04" name="Cube 203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5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6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9620158" y="3788530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10" name="Cube 209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1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2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10216818" y="3736142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16" name="Cube 21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1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8989833" y="4259020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22" name="Cube 221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3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4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9574810" y="4328542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28" name="Cube 227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29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0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10120136" y="4264730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34" name="Cube 233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35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6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10610525" y="4307911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40" name="Cube 239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1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2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9151341" y="4762201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46" name="Cube 24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9772028" y="4746363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52" name="Cube 251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3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4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10286243" y="4789544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58" name="Cube 257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9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0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10694370" y="4811133"/>
            <a:ext cx="426442" cy="439181"/>
            <a:chOff x="3407775" y="1946986"/>
            <a:chExt cx="426442" cy="439181"/>
          </a:xfrm>
          <a:solidFill>
            <a:srgbClr val="FE6EFF"/>
          </a:solidFill>
        </p:grpSpPr>
        <p:sp>
          <p:nvSpPr>
            <p:cNvPr id="264" name="Cube 263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5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6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4405510" y="2138942"/>
            <a:ext cx="426442" cy="3045245"/>
            <a:chOff x="6076173" y="1684447"/>
            <a:chExt cx="426442" cy="3045245"/>
          </a:xfrm>
          <a:solidFill>
            <a:srgbClr val="FE6EFF"/>
          </a:solidFill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26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7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21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2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16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7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11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2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06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7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01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2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296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7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291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2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286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7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281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2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3313098" y="2118134"/>
            <a:ext cx="426442" cy="3045245"/>
            <a:chOff x="6076173" y="1684447"/>
            <a:chExt cx="426442" cy="3045245"/>
          </a:xfrm>
          <a:solidFill>
            <a:srgbClr val="FE6EFF"/>
          </a:solidFill>
        </p:grpSpPr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87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8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81" name="Cube 380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82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3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77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8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72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3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67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8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62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3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57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8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52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3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47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8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42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3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394" name="Group 393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6" name="TextBox 395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</a:t>
              </a:r>
              <a:r>
                <a:rPr lang="ar-BH" sz="16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 بالعشرات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BH" sz="1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91" name="TextBox 390"/>
          <p:cNvSpPr txBox="1"/>
          <p:nvPr/>
        </p:nvSpPr>
        <p:spPr>
          <a:xfrm>
            <a:off x="6821951" y="5531669"/>
            <a:ext cx="383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آحادًا   =   </a:t>
            </a:r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  <a:endParaRPr lang="en-US" sz="4000" b="1" dirty="0"/>
          </a:p>
        </p:txBody>
      </p:sp>
      <p:sp>
        <p:nvSpPr>
          <p:cNvPr id="392" name="TextBox 391"/>
          <p:cNvSpPr txBox="1"/>
          <p:nvPr/>
        </p:nvSpPr>
        <p:spPr>
          <a:xfrm>
            <a:off x="2444955" y="5088847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93" name="TextBox 392"/>
          <p:cNvSpPr txBox="1"/>
          <p:nvPr/>
        </p:nvSpPr>
        <p:spPr>
          <a:xfrm>
            <a:off x="7976733" y="3519532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+mj-cs"/>
              </a:rPr>
              <a:t>=</a:t>
            </a:r>
            <a:endParaRPr lang="en-US" sz="4000" b="1" dirty="0"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0" y="2318977"/>
            <a:ext cx="0" cy="3600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Box 396"/>
          <p:cNvSpPr txBox="1"/>
          <p:nvPr/>
        </p:nvSpPr>
        <p:spPr>
          <a:xfrm>
            <a:off x="1589888" y="5249698"/>
            <a:ext cx="4464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عشرات  =   ........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183788" y="5634098"/>
            <a:ext cx="1276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عشرين</a:t>
            </a:r>
            <a:endParaRPr lang="en-US" sz="3600" b="1" dirty="0"/>
          </a:p>
        </p:txBody>
      </p:sp>
      <p:grpSp>
        <p:nvGrpSpPr>
          <p:cNvPr id="398" name="Group 397">
            <a:extLst>
              <a:ext uri="{FF2B5EF4-FFF2-40B4-BE49-F238E27FC236}">
                <a16:creationId xmlns:a16="http://schemas.microsoft.com/office/drawing/2014/main" xmlns="" id="{C6A60580-E666-4EF2-B86E-E29564BD01A8}"/>
              </a:ext>
            </a:extLst>
          </p:cNvPr>
          <p:cNvGrpSpPr/>
          <p:nvPr/>
        </p:nvGrpSpPr>
        <p:grpSpPr>
          <a:xfrm>
            <a:off x="9808206" y="219891"/>
            <a:ext cx="2231685" cy="700133"/>
            <a:chOff x="5013056" y="4895503"/>
            <a:chExt cx="2712121" cy="700133"/>
          </a:xfrm>
        </p:grpSpPr>
        <p:sp>
          <p:nvSpPr>
            <p:cNvPr id="399" name="Rectangle: Rounded Corners 68">
              <a:extLst>
                <a:ext uri="{FF2B5EF4-FFF2-40B4-BE49-F238E27FC236}">
                  <a16:creationId xmlns:a16="http://schemas.microsoft.com/office/drawing/2014/main" xmlns="" id="{0E5653C9-F2FF-4333-9F9B-624AF63973CE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xmlns="" id="{32DBF6D1-26B4-4B2C-BC4D-DE45A65AB13E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01" name="Isosceles Triangle 400">
              <a:extLst>
                <a:ext uri="{FF2B5EF4-FFF2-40B4-BE49-F238E27FC236}">
                  <a16:creationId xmlns:a16="http://schemas.microsoft.com/office/drawing/2014/main" xmlns="" id="{AF77875E-EEFE-4D8F-9952-CD21CE5B4EA1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6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75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75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75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75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75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75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375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75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75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5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375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375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750" tmFilter="0, 0; .2, .5; .8, .5; 1, 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375" autoRev="1" fill="hold"/>
                                        <p:tgtEl>
                                          <p:spTgt spid="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75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375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3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  <p:bldP spid="391" grpId="0"/>
      <p:bldP spid="392" grpId="0"/>
      <p:bldP spid="393" grpId="0"/>
      <p:bldP spid="39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/>
          </p:cNvSpPr>
          <p:nvPr/>
        </p:nvSpPr>
        <p:spPr>
          <a:xfrm>
            <a:off x="1524000" y="959148"/>
            <a:ext cx="9144000" cy="107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قم بالعد بالعشرات،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وأكتبه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74" name="Group 573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7764669" y="2345664"/>
            <a:ext cx="426442" cy="3045245"/>
            <a:chOff x="6076173" y="1684447"/>
            <a:chExt cx="426442" cy="304524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1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2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26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7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21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2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16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7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11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2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06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7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01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2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96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7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91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2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6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7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8134738" y="2345664"/>
            <a:ext cx="426442" cy="3045245"/>
            <a:chOff x="6076173" y="1684447"/>
            <a:chExt cx="426442" cy="304524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70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1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65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6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60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1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55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6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50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1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45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6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40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1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5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6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0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1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25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6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8513431" y="2351716"/>
            <a:ext cx="426442" cy="3045245"/>
            <a:chOff x="6076173" y="1684447"/>
            <a:chExt cx="426442" cy="304524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09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0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04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5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99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0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93" name="Cube 492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94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5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9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0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4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5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79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0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74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5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69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0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64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5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8911136" y="2345664"/>
            <a:ext cx="426442" cy="3045245"/>
            <a:chOff x="6076173" y="1684447"/>
            <a:chExt cx="426442" cy="304524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8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9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3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4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8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9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3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4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8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9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3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4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8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9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3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4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8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9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3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4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9302650" y="2339402"/>
            <a:ext cx="426442" cy="3045245"/>
            <a:chOff x="6076173" y="1684447"/>
            <a:chExt cx="426442" cy="304524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44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9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4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9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0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4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5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9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4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9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4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9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9690458" y="2350181"/>
            <a:ext cx="426442" cy="3045245"/>
            <a:chOff x="6076173" y="1684447"/>
            <a:chExt cx="426442" cy="304524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3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8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3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8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0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7016221" y="975191"/>
            <a:ext cx="426442" cy="439181"/>
            <a:chOff x="3407775" y="1946986"/>
            <a:chExt cx="426442" cy="439181"/>
          </a:xfrm>
          <a:noFill/>
        </p:grpSpPr>
        <p:sp>
          <p:nvSpPr>
            <p:cNvPr id="636" name="Cube 63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10000" y="3093725"/>
            <a:ext cx="1908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 عشرات</a:t>
            </a:r>
            <a:endParaRPr lang="en-US" sz="4000" b="1" dirty="0"/>
          </a:p>
        </p:txBody>
      </p:sp>
      <p:sp>
        <p:nvSpPr>
          <p:cNvPr id="641" name="TextBox 640"/>
          <p:cNvSpPr txBox="1"/>
          <p:nvPr/>
        </p:nvSpPr>
        <p:spPr>
          <a:xfrm>
            <a:off x="4589236" y="4522379"/>
            <a:ext cx="166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</a:t>
            </a:r>
            <a:endParaRPr lang="en-US" sz="3200" b="1" dirty="0"/>
          </a:p>
        </p:txBody>
      </p:sp>
      <p:sp>
        <p:nvSpPr>
          <p:cNvPr id="642" name="TextBox 641"/>
          <p:cNvSpPr txBox="1"/>
          <p:nvPr/>
        </p:nvSpPr>
        <p:spPr>
          <a:xfrm>
            <a:off x="3988694" y="4316580"/>
            <a:ext cx="113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سِتِّين</a:t>
            </a:r>
            <a:endParaRPr lang="en-US" sz="4000" b="1" dirty="0"/>
          </a:p>
        </p:txBody>
      </p:sp>
      <p:sp>
        <p:nvSpPr>
          <p:cNvPr id="643" name="TextBox 642"/>
          <p:cNvSpPr txBox="1"/>
          <p:nvPr/>
        </p:nvSpPr>
        <p:spPr>
          <a:xfrm>
            <a:off x="5036648" y="4246186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644" name="Group 643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6" name="TextBox 645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</a:t>
              </a:r>
              <a:r>
                <a:rPr lang="ar-BH" sz="16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 بالعشرات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BH" sz="1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xmlns="" id="{C6A60580-E666-4EF2-B86E-E29564BD01A8}"/>
              </a:ext>
            </a:extLst>
          </p:cNvPr>
          <p:cNvGrpSpPr/>
          <p:nvPr/>
        </p:nvGrpSpPr>
        <p:grpSpPr>
          <a:xfrm>
            <a:off x="9808206" y="219891"/>
            <a:ext cx="2231685" cy="700133"/>
            <a:chOff x="5013056" y="4895503"/>
            <a:chExt cx="2712121" cy="700133"/>
          </a:xfrm>
        </p:grpSpPr>
        <p:sp>
          <p:nvSpPr>
            <p:cNvPr id="647" name="Rectangle: Rounded Corners 68">
              <a:extLst>
                <a:ext uri="{FF2B5EF4-FFF2-40B4-BE49-F238E27FC236}">
                  <a16:creationId xmlns:a16="http://schemas.microsoft.com/office/drawing/2014/main" xmlns="" id="{0E5653C9-F2FF-4333-9F9B-624AF63973CE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48" name="TextBox 647">
              <a:extLst>
                <a:ext uri="{FF2B5EF4-FFF2-40B4-BE49-F238E27FC236}">
                  <a16:creationId xmlns:a16="http://schemas.microsoft.com/office/drawing/2014/main" xmlns="" id="{32DBF6D1-26B4-4B2C-BC4D-DE45A65AB13E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49" name="Isosceles Triangle 648">
              <a:extLst>
                <a:ext uri="{FF2B5EF4-FFF2-40B4-BE49-F238E27FC236}">
                  <a16:creationId xmlns:a16="http://schemas.microsoft.com/office/drawing/2014/main" xmlns="" id="{AF77875E-EEFE-4D8F-9952-CD21CE5B4EA1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  <p:bldP spid="2" grpId="0"/>
      <p:bldP spid="641" grpId="0"/>
      <p:bldP spid="642" grpId="0"/>
      <p:bldP spid="6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76E4C6-0499-4F84-A0CB-3EFF3DDF4C4A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</a:t>
                </a:r>
                <a:r>
                  <a:rPr lang="ar-BH" sz="3600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xmlns="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/>
          </p:cNvSpPr>
          <p:nvPr/>
        </p:nvSpPr>
        <p:spPr>
          <a:xfrm>
            <a:off x="1524000" y="959148"/>
            <a:ext cx="9144000" cy="107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قم بالعد بالعشرات،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وأكتبه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7535164" y="2234756"/>
            <a:ext cx="426442" cy="3045245"/>
            <a:chOff x="6076173" y="1684447"/>
            <a:chExt cx="426442" cy="304524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8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9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3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4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8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9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3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4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8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9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3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4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8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9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3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4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8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9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3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4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7926678" y="2228494"/>
            <a:ext cx="426442" cy="3045245"/>
            <a:chOff x="6076173" y="1684447"/>
            <a:chExt cx="426442" cy="304524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44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9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4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9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0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4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5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9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4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9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4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9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8314486" y="2239273"/>
            <a:ext cx="426442" cy="3045245"/>
            <a:chOff x="6076173" y="1684447"/>
            <a:chExt cx="426442" cy="3045245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3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8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3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8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0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7016221" y="975191"/>
            <a:ext cx="426442" cy="439181"/>
            <a:chOff x="3407775" y="1946986"/>
            <a:chExt cx="426442" cy="439181"/>
          </a:xfrm>
          <a:noFill/>
        </p:grpSpPr>
        <p:sp>
          <p:nvSpPr>
            <p:cNvPr id="636" name="Cube 63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63662" y="2804012"/>
            <a:ext cx="142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عشرات</a:t>
            </a:r>
            <a:endParaRPr lang="en-US" sz="4000" b="1" dirty="0"/>
          </a:p>
        </p:txBody>
      </p:sp>
      <p:sp>
        <p:nvSpPr>
          <p:cNvPr id="641" name="TextBox 640"/>
          <p:cNvSpPr txBox="1"/>
          <p:nvPr/>
        </p:nvSpPr>
        <p:spPr>
          <a:xfrm>
            <a:off x="4589236" y="4522379"/>
            <a:ext cx="166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</a:t>
            </a:r>
            <a:endParaRPr lang="en-US" sz="3200" b="1" dirty="0"/>
          </a:p>
        </p:txBody>
      </p:sp>
      <p:sp>
        <p:nvSpPr>
          <p:cNvPr id="642" name="TextBox 641"/>
          <p:cNvSpPr txBox="1"/>
          <p:nvPr/>
        </p:nvSpPr>
        <p:spPr>
          <a:xfrm>
            <a:off x="3988694" y="4316580"/>
            <a:ext cx="113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ثلاثين</a:t>
            </a:r>
            <a:endParaRPr lang="en-US" sz="4000" b="1" dirty="0"/>
          </a:p>
        </p:txBody>
      </p:sp>
      <p:sp>
        <p:nvSpPr>
          <p:cNvPr id="643" name="TextBox 642"/>
          <p:cNvSpPr txBox="1"/>
          <p:nvPr/>
        </p:nvSpPr>
        <p:spPr>
          <a:xfrm>
            <a:off x="5036648" y="4246186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644" name="Group 643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6" name="TextBox 645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</a:t>
              </a:r>
              <a:r>
                <a:rPr lang="ar-BH" sz="16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 بالعشرات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BH" sz="1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9" name="TextBox 388"/>
          <p:cNvSpPr txBox="1"/>
          <p:nvPr/>
        </p:nvSpPr>
        <p:spPr>
          <a:xfrm>
            <a:off x="4923208" y="2804815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  <p:bldP spid="2" grpId="0"/>
      <p:bldP spid="641" grpId="0"/>
      <p:bldP spid="642" grpId="0"/>
      <p:bldP spid="643" grpId="0"/>
      <p:bldP spid="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19F604-A514-4C4F-8DC0-5A13E7D36CCA}"/>
              </a:ext>
            </a:extLst>
          </p:cNvPr>
          <p:cNvSpPr txBox="1"/>
          <p:nvPr/>
        </p:nvSpPr>
        <p:spPr>
          <a:xfrm>
            <a:off x="512204" y="4880071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31،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تأكد من الإجابة.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76E4C6-0499-4F84-A0CB-3EFF3DDF4C4A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</a:t>
                </a:r>
                <a:r>
                  <a:rPr lang="ar-BH" sz="3600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xmlns="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/>
          </p:cNvSpPr>
          <p:nvPr/>
        </p:nvSpPr>
        <p:spPr>
          <a:xfrm>
            <a:off x="1524000" y="718518"/>
            <a:ext cx="9144000" cy="107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قم بالعد بالعشرات،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وأكتبه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119453" y="1960926"/>
            <a:ext cx="426442" cy="3045245"/>
            <a:chOff x="6076173" y="1684447"/>
            <a:chExt cx="426442" cy="3045245"/>
          </a:xfrm>
          <a:solidFill>
            <a:srgbClr val="FFFF00"/>
          </a:solidFill>
        </p:grpSpPr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70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1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65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6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60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1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55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6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50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1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45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6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40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1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5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6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0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1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25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6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498146" y="1966978"/>
            <a:ext cx="426442" cy="3045245"/>
            <a:chOff x="6076173" y="1684447"/>
            <a:chExt cx="426442" cy="3045245"/>
          </a:xfrm>
          <a:solidFill>
            <a:srgbClr val="FFFF00"/>
          </a:solidFill>
        </p:grpSpPr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09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0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04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5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99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0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93" name="Cube 492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94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5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9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0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4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5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79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0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74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5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69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0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64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5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895851" y="1960926"/>
            <a:ext cx="426442" cy="3045245"/>
            <a:chOff x="6076173" y="1684447"/>
            <a:chExt cx="426442" cy="3045245"/>
          </a:xfrm>
          <a:solidFill>
            <a:srgbClr val="FFFF00"/>
          </a:solidFill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8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9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3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4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8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9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3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4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8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9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3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4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8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9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3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4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8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9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3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4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6287365" y="1954664"/>
            <a:ext cx="426442" cy="3045245"/>
            <a:chOff x="6076173" y="1684447"/>
            <a:chExt cx="426442" cy="3045245"/>
          </a:xfrm>
          <a:solidFill>
            <a:srgbClr val="FFFF00"/>
          </a:solidFill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44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9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4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9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0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4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5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9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4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9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4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9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6675173" y="1965443"/>
            <a:ext cx="426442" cy="3045245"/>
            <a:chOff x="6076173" y="1684447"/>
            <a:chExt cx="426442" cy="3045245"/>
          </a:xfrm>
          <a:solidFill>
            <a:srgbClr val="FFFF00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3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8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3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8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0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7000179" y="766645"/>
            <a:ext cx="426442" cy="439181"/>
            <a:chOff x="3407775" y="1946986"/>
            <a:chExt cx="426442" cy="439181"/>
          </a:xfrm>
          <a:noFill/>
        </p:grpSpPr>
        <p:sp>
          <p:nvSpPr>
            <p:cNvPr id="636" name="Cube 63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58364" y="5372035"/>
            <a:ext cx="230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 عشرات</a:t>
            </a:r>
            <a:endParaRPr lang="en-US" sz="4000" b="1" dirty="0"/>
          </a:p>
        </p:txBody>
      </p:sp>
      <p:sp>
        <p:nvSpPr>
          <p:cNvPr id="643" name="TextBox 642"/>
          <p:cNvSpPr txBox="1"/>
          <p:nvPr/>
        </p:nvSpPr>
        <p:spPr>
          <a:xfrm>
            <a:off x="7011615" y="5271842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644" name="Group 643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6" name="TextBox 645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</a:t>
              </a:r>
              <a:r>
                <a:rPr lang="ar-BH" sz="16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 بالعشرات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BH" sz="1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9" name="TextBox 388"/>
          <p:cNvSpPr txBox="1"/>
          <p:nvPr/>
        </p:nvSpPr>
        <p:spPr>
          <a:xfrm>
            <a:off x="3530746" y="5398357"/>
            <a:ext cx="230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 خمسين</a:t>
            </a:r>
            <a:endParaRPr lang="en-US" sz="4000" b="1" dirty="0"/>
          </a:p>
        </p:txBody>
      </p:sp>
      <p:sp>
        <p:nvSpPr>
          <p:cNvPr id="390" name="TextBox 389"/>
          <p:cNvSpPr txBox="1"/>
          <p:nvPr/>
        </p:nvSpPr>
        <p:spPr>
          <a:xfrm>
            <a:off x="4871801" y="5257304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uiExpand="1" build="p"/>
      <p:bldP spid="2" grpId="0"/>
      <p:bldP spid="643" grpId="0"/>
      <p:bldP spid="389" grpId="0"/>
      <p:bldP spid="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19F604-A514-4C4F-8DC0-5A13E7D36CCA}"/>
              </a:ext>
            </a:extLst>
          </p:cNvPr>
          <p:cNvSpPr txBox="1"/>
          <p:nvPr/>
        </p:nvSpPr>
        <p:spPr>
          <a:xfrm>
            <a:off x="512204" y="4880071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31،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تأكد من الإجابة.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76E4C6-0499-4F84-A0CB-3EFF3DDF4C4A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</a:t>
                </a:r>
                <a:r>
                  <a:rPr lang="ar-BH" sz="3600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xmlns="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/>
          </p:cNvSpPr>
          <p:nvPr/>
        </p:nvSpPr>
        <p:spPr>
          <a:xfrm>
            <a:off x="1524000" y="718518"/>
            <a:ext cx="9144000" cy="107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قم بالعد بالعشرات،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وأكتبه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4681303" y="1960926"/>
            <a:ext cx="426442" cy="3045245"/>
            <a:chOff x="6076173" y="1684447"/>
            <a:chExt cx="426442" cy="3045245"/>
          </a:xfrm>
          <a:solidFill>
            <a:srgbClr val="FF00FF"/>
          </a:solidFill>
        </p:grpSpPr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70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1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65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6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60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1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55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6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50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1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45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6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40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1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5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6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0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1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25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6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059996" y="1966978"/>
            <a:ext cx="426442" cy="3045245"/>
            <a:chOff x="6076173" y="1684447"/>
            <a:chExt cx="426442" cy="3045245"/>
          </a:xfrm>
          <a:solidFill>
            <a:srgbClr val="FF00FF"/>
          </a:solidFill>
        </p:grpSpPr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09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0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04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5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99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0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93" name="Cube 492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94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5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9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0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4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5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79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0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74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5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69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0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64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5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457701" y="1960926"/>
            <a:ext cx="426442" cy="3045245"/>
            <a:chOff x="6076173" y="1684447"/>
            <a:chExt cx="426442" cy="3045245"/>
          </a:xfrm>
          <a:solidFill>
            <a:srgbClr val="FF00FF"/>
          </a:solidFill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8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9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3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4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8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9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3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4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8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9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3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4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8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9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3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4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8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9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3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4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849215" y="1954664"/>
            <a:ext cx="426442" cy="3045245"/>
            <a:chOff x="6076173" y="1684447"/>
            <a:chExt cx="426442" cy="3045245"/>
          </a:xfrm>
          <a:solidFill>
            <a:srgbClr val="FF00FF"/>
          </a:solidFill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44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9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4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9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0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4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5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9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4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9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4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9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6237023" y="1965443"/>
            <a:ext cx="426442" cy="3045245"/>
            <a:chOff x="6076173" y="1684447"/>
            <a:chExt cx="426442" cy="3045245"/>
          </a:xfrm>
          <a:solidFill>
            <a:srgbClr val="FF00FF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3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8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3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8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0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6984773" y="702880"/>
            <a:ext cx="426442" cy="439181"/>
            <a:chOff x="3407775" y="1946986"/>
            <a:chExt cx="426442" cy="439181"/>
          </a:xfrm>
          <a:noFill/>
        </p:grpSpPr>
        <p:sp>
          <p:nvSpPr>
            <p:cNvPr id="636" name="Cube 63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58364" y="5372035"/>
            <a:ext cx="230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 عشرات</a:t>
            </a:r>
            <a:endParaRPr lang="en-US" sz="4000" b="1" dirty="0"/>
          </a:p>
        </p:txBody>
      </p:sp>
      <p:sp>
        <p:nvSpPr>
          <p:cNvPr id="643" name="TextBox 642"/>
          <p:cNvSpPr txBox="1"/>
          <p:nvPr/>
        </p:nvSpPr>
        <p:spPr>
          <a:xfrm>
            <a:off x="7011615" y="5271842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644" name="Group 643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6" name="TextBox 645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</a:t>
              </a:r>
              <a:r>
                <a:rPr lang="ar-BH" sz="16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 بالعشرات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BH" sz="1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9" name="TextBox 388"/>
          <p:cNvSpPr txBox="1"/>
          <p:nvPr/>
        </p:nvSpPr>
        <p:spPr>
          <a:xfrm>
            <a:off x="3530746" y="5398357"/>
            <a:ext cx="230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 سبعين</a:t>
            </a:r>
            <a:endParaRPr lang="en-US" sz="4000" b="1" dirty="0"/>
          </a:p>
        </p:txBody>
      </p:sp>
      <p:sp>
        <p:nvSpPr>
          <p:cNvPr id="390" name="TextBox 389"/>
          <p:cNvSpPr txBox="1"/>
          <p:nvPr/>
        </p:nvSpPr>
        <p:spPr>
          <a:xfrm>
            <a:off x="4871801" y="5257304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6661797" y="1948634"/>
            <a:ext cx="426442" cy="3045245"/>
            <a:chOff x="6076173" y="1684447"/>
            <a:chExt cx="426442" cy="3045245"/>
          </a:xfrm>
          <a:solidFill>
            <a:srgbClr val="FF00FF"/>
          </a:solidFill>
        </p:grpSpPr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84" name="Cube 383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85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6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80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1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75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6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70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1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65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6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60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1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55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6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50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1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45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6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40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1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7049605" y="1959413"/>
            <a:ext cx="426442" cy="3045245"/>
            <a:chOff x="6076173" y="1684447"/>
            <a:chExt cx="426442" cy="3045245"/>
          </a:xfrm>
          <a:solidFill>
            <a:srgbClr val="FF00FF"/>
          </a:solidFill>
        </p:grpSpPr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1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2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26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7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21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2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16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7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11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2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06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7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01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2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96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7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91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2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6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7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5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uiExpand="1" build="p"/>
      <p:bldP spid="2" grpId="0"/>
      <p:bldP spid="643" grpId="0"/>
      <p:bldP spid="389" grpId="0"/>
      <p:bldP spid="3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19F604-A514-4C4F-8DC0-5A13E7D36CCA}"/>
              </a:ext>
            </a:extLst>
          </p:cNvPr>
          <p:cNvSpPr txBox="1"/>
          <p:nvPr/>
        </p:nvSpPr>
        <p:spPr>
          <a:xfrm>
            <a:off x="512204" y="4880071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31،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تأكد من الإجابة.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76E4C6-0499-4F84-A0CB-3EFF3DDF4C4A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</a:t>
                </a:r>
                <a:r>
                  <a:rPr lang="ar-BH" sz="3600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xmlns="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/>
          </p:cNvSpPr>
          <p:nvPr/>
        </p:nvSpPr>
        <p:spPr>
          <a:xfrm>
            <a:off x="1524000" y="718518"/>
            <a:ext cx="9144000" cy="107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قم بالعد بالعشرات،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وأكتبه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895851" y="1960926"/>
            <a:ext cx="426442" cy="3045245"/>
            <a:chOff x="6076173" y="1684447"/>
            <a:chExt cx="426442" cy="3045245"/>
          </a:xfrm>
          <a:solidFill>
            <a:srgbClr val="C00000"/>
          </a:solidFill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8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9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3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4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8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9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3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4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8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9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3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4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8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9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3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4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8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9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3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4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6287365" y="1954664"/>
            <a:ext cx="426442" cy="3045245"/>
            <a:chOff x="6076173" y="1684447"/>
            <a:chExt cx="426442" cy="3045245"/>
          </a:xfrm>
          <a:solidFill>
            <a:srgbClr val="C00000"/>
          </a:solidFill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44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9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4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9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0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4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5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9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4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9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4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9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6930326" y="718517"/>
            <a:ext cx="426442" cy="439181"/>
            <a:chOff x="3407775" y="1946986"/>
            <a:chExt cx="426442" cy="439181"/>
          </a:xfrm>
          <a:noFill/>
        </p:grpSpPr>
        <p:sp>
          <p:nvSpPr>
            <p:cNvPr id="636" name="Cube 63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58364" y="5372035"/>
            <a:ext cx="230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 عشرات</a:t>
            </a:r>
            <a:endParaRPr lang="en-US" sz="4000" b="1" dirty="0"/>
          </a:p>
        </p:txBody>
      </p:sp>
      <p:sp>
        <p:nvSpPr>
          <p:cNvPr id="643" name="TextBox 642"/>
          <p:cNvSpPr txBox="1"/>
          <p:nvPr/>
        </p:nvSpPr>
        <p:spPr>
          <a:xfrm>
            <a:off x="7011615" y="5271842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644" name="Group 643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6" name="TextBox 645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</a:t>
              </a:r>
              <a:r>
                <a:rPr lang="ar-BH" sz="16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 بالعشرات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BH" sz="1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9" name="TextBox 388"/>
          <p:cNvSpPr txBox="1"/>
          <p:nvPr/>
        </p:nvSpPr>
        <p:spPr>
          <a:xfrm>
            <a:off x="3530746" y="5398357"/>
            <a:ext cx="230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 عشرين</a:t>
            </a:r>
            <a:endParaRPr lang="en-US" sz="4000" b="1" dirty="0"/>
          </a:p>
        </p:txBody>
      </p:sp>
      <p:sp>
        <p:nvSpPr>
          <p:cNvPr id="390" name="TextBox 389"/>
          <p:cNvSpPr txBox="1"/>
          <p:nvPr/>
        </p:nvSpPr>
        <p:spPr>
          <a:xfrm>
            <a:off x="4871801" y="5257304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uiExpand="1" build="p"/>
      <p:bldP spid="2" grpId="0"/>
      <p:bldP spid="643" grpId="0"/>
      <p:bldP spid="389" grpId="0"/>
      <p:bldP spid="3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19F604-A514-4C4F-8DC0-5A13E7D36CCA}"/>
              </a:ext>
            </a:extLst>
          </p:cNvPr>
          <p:cNvSpPr txBox="1"/>
          <p:nvPr/>
        </p:nvSpPr>
        <p:spPr>
          <a:xfrm>
            <a:off x="512204" y="4880071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</a:t>
            </a:r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31،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تأكد من الإجابة.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776E4C6-0499-4F84-A0CB-3EFF3DDF4C4A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1514FED-6E7D-41D5-93DB-CC9C62B7FC4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9A8D9695-BF5C-46F7-8FBC-458F6875EF01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F0FE98D-06EB-4937-9D8A-9CB287D0A69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</a:t>
                </a:r>
                <a:r>
                  <a:rPr lang="ar-BH" sz="3600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5F86F777-4376-474F-8C68-76E5C1F2328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Round Diagonal Corner Rectangle 10">
              <a:extLst>
                <a:ext uri="{FF2B5EF4-FFF2-40B4-BE49-F238E27FC236}">
                  <a16:creationId xmlns:a16="http://schemas.microsoft.com/office/drawing/2014/main" xmlns="" id="{B8889257-41D9-4BA6-8037-5D658F975D0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AE4B5A1E-AEBE-4A7C-854E-A3F215A56F26}"/>
              </a:ext>
            </a:extLst>
          </p:cNvPr>
          <p:cNvSpPr txBox="1">
            <a:spLocks/>
          </p:cNvSpPr>
          <p:nvPr/>
        </p:nvSpPr>
        <p:spPr>
          <a:xfrm>
            <a:off x="1524000" y="718518"/>
            <a:ext cx="9144000" cy="107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قم بالعد بالعشرات،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وأكتبه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4351924" y="1881992"/>
            <a:ext cx="426442" cy="3045245"/>
            <a:chOff x="6076173" y="1684447"/>
            <a:chExt cx="426442" cy="3045245"/>
          </a:xfrm>
          <a:solidFill>
            <a:srgbClr val="FF6600"/>
          </a:solidFill>
        </p:grpSpPr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70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1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65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6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60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1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55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6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50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1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45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6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40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1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5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6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0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1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25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6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4730617" y="1888044"/>
            <a:ext cx="426442" cy="3045245"/>
            <a:chOff x="6076173" y="1684447"/>
            <a:chExt cx="426442" cy="3045245"/>
          </a:xfrm>
          <a:solidFill>
            <a:srgbClr val="FF6600"/>
          </a:solidFill>
        </p:grpSpPr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09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0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04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5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99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0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93" name="Cube 492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94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5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9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0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4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5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79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0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74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5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69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0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64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5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128322" y="1881992"/>
            <a:ext cx="426442" cy="3045245"/>
            <a:chOff x="6076173" y="1684447"/>
            <a:chExt cx="426442" cy="3045245"/>
          </a:xfrm>
          <a:solidFill>
            <a:srgbClr val="FF6600"/>
          </a:solidFill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8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9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43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4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8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9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33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4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8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9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3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4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8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9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13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4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8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9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03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4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519836" y="1875730"/>
            <a:ext cx="426442" cy="3045245"/>
            <a:chOff x="6076173" y="1684447"/>
            <a:chExt cx="426442" cy="3045245"/>
          </a:xfrm>
          <a:solidFill>
            <a:srgbClr val="FF6600"/>
          </a:solidFill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44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9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34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9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0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24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5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9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14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9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04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99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5907644" y="1886509"/>
            <a:ext cx="426442" cy="3045245"/>
            <a:chOff x="6076173" y="1684447"/>
            <a:chExt cx="426442" cy="3045245"/>
          </a:xfrm>
          <a:solidFill>
            <a:srgbClr val="FF6600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83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8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3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8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3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8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42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0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xmlns="" id="{E876C878-B679-42B8-AB17-819D4FF58210}"/>
              </a:ext>
            </a:extLst>
          </p:cNvPr>
          <p:cNvGrpSpPr/>
          <p:nvPr/>
        </p:nvGrpSpPr>
        <p:grpSpPr>
          <a:xfrm>
            <a:off x="7000179" y="766645"/>
            <a:ext cx="426442" cy="439181"/>
            <a:chOff x="3407775" y="1946986"/>
            <a:chExt cx="426442" cy="439181"/>
          </a:xfrm>
          <a:noFill/>
        </p:grpSpPr>
        <p:sp>
          <p:nvSpPr>
            <p:cNvPr id="636" name="Cube 635">
              <a:extLst>
                <a:ext uri="{FF2B5EF4-FFF2-40B4-BE49-F238E27FC236}">
                  <a16:creationId xmlns:a16="http://schemas.microsoft.com/office/drawing/2014/main" xmlns="" id="{81073F47-1F63-4931-8434-36A9508DF937}"/>
                </a:ext>
              </a:extLst>
            </p:cNvPr>
            <p:cNvSpPr/>
            <p:nvPr/>
          </p:nvSpPr>
          <p:spPr bwMode="auto">
            <a:xfrm rot="16200000" flipV="1">
              <a:off x="3407775" y="1990167"/>
              <a:ext cx="396000" cy="396000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637" name="Cylinder 142">
              <a:extLst>
                <a:ext uri="{FF2B5EF4-FFF2-40B4-BE49-F238E27FC236}">
                  <a16:creationId xmlns:a16="http://schemas.microsoft.com/office/drawing/2014/main" xmlns="" id="{A884F71A-CD93-4563-9274-916298E6C7AF}"/>
                </a:ext>
              </a:extLst>
            </p:cNvPr>
            <p:cNvSpPr/>
            <p:nvPr/>
          </p:nvSpPr>
          <p:spPr>
            <a:xfrm>
              <a:off x="3541993" y="1946986"/>
              <a:ext cx="126000" cy="108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8" name="Cylinder 143">
              <a:extLst>
                <a:ext uri="{FF2B5EF4-FFF2-40B4-BE49-F238E27FC236}">
                  <a16:creationId xmlns:a16="http://schemas.microsoft.com/office/drawing/2014/main" xmlns="" id="{49A006C3-063D-473F-91DE-98DCA748A21C}"/>
                </a:ext>
              </a:extLst>
            </p:cNvPr>
            <p:cNvSpPr/>
            <p:nvPr/>
          </p:nvSpPr>
          <p:spPr>
            <a:xfrm rot="5400000">
              <a:off x="3726217" y="2143166"/>
              <a:ext cx="126000" cy="90000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xmlns="" id="{6FA0B8F1-66D5-4D29-B5C4-8ED4E921E804}"/>
                </a:ext>
              </a:extLst>
            </p:cNvPr>
            <p:cNvSpPr/>
            <p:nvPr/>
          </p:nvSpPr>
          <p:spPr>
            <a:xfrm>
              <a:off x="3502164" y="2182782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xmlns="" id="{0902ECEE-96F1-42D0-ABEA-B160EE857ED3}"/>
                </a:ext>
              </a:extLst>
            </p:cNvPr>
            <p:cNvSpPr/>
            <p:nvPr/>
          </p:nvSpPr>
          <p:spPr>
            <a:xfrm>
              <a:off x="3493169" y="2199414"/>
              <a:ext cx="108000" cy="10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58364" y="5372035"/>
            <a:ext cx="230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 عشرات</a:t>
            </a:r>
            <a:endParaRPr lang="en-US" sz="4000" b="1" dirty="0"/>
          </a:p>
        </p:txBody>
      </p:sp>
      <p:sp>
        <p:nvSpPr>
          <p:cNvPr id="643" name="TextBox 642"/>
          <p:cNvSpPr txBox="1"/>
          <p:nvPr/>
        </p:nvSpPr>
        <p:spPr>
          <a:xfrm>
            <a:off x="7011615" y="5271842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644" name="Group 643"/>
          <p:cNvGrpSpPr/>
          <p:nvPr/>
        </p:nvGrpSpPr>
        <p:grpSpPr>
          <a:xfrm>
            <a:off x="621813" y="6498430"/>
            <a:ext cx="10948374" cy="338554"/>
            <a:chOff x="1108361" y="6522840"/>
            <a:chExt cx="9936000" cy="395777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6" name="TextBox 645"/>
            <p:cNvSpPr txBox="1">
              <a:spLocks noChangeArrowheads="1"/>
            </p:cNvSpPr>
            <p:nvPr/>
          </p:nvSpPr>
          <p:spPr bwMode="auto">
            <a:xfrm>
              <a:off x="1223265" y="6522840"/>
              <a:ext cx="9795347" cy="3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>
                <a:spcBef>
                  <a:spcPct val="0"/>
                </a:spcBef>
                <a:buNone/>
              </a:pP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- الفصل الدراسي الثاني 2020- 202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1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م</a:t>
              </a:r>
              <a:r>
                <a:rPr lang="ar-SA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</a:t>
              </a:r>
              <a:r>
                <a:rPr lang="ar-BH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</a:t>
              </a:r>
              <a:r>
                <a:rPr lang="ar-SA" altLang="ar-JO" sz="16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</a:t>
              </a:r>
              <a:r>
                <a:rPr lang="ar-BH" sz="16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 بالعشرات - </a:t>
              </a:r>
              <a:r>
                <a:rPr lang="ar-BH" sz="1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BH" sz="16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 الابتدائي</a:t>
              </a:r>
              <a:endParaRPr lang="en-US" altLang="ar-JO" sz="16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9" name="TextBox 388"/>
          <p:cNvSpPr txBox="1"/>
          <p:nvPr/>
        </p:nvSpPr>
        <p:spPr>
          <a:xfrm>
            <a:off x="3530746" y="5398357"/>
            <a:ext cx="230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 تسعين</a:t>
            </a:r>
            <a:endParaRPr lang="en-US" sz="4000" b="1" dirty="0"/>
          </a:p>
        </p:txBody>
      </p:sp>
      <p:sp>
        <p:nvSpPr>
          <p:cNvPr id="390" name="TextBox 389"/>
          <p:cNvSpPr txBox="1"/>
          <p:nvPr/>
        </p:nvSpPr>
        <p:spPr>
          <a:xfrm>
            <a:off x="4871801" y="5257304"/>
            <a:ext cx="88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6318170" y="1876514"/>
            <a:ext cx="426442" cy="3045245"/>
            <a:chOff x="6076173" y="1684447"/>
            <a:chExt cx="426442" cy="3045245"/>
          </a:xfrm>
          <a:solidFill>
            <a:srgbClr val="FF6600"/>
          </a:solidFill>
        </p:grpSpPr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84" name="Cube 383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85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6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80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1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75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6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70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1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65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6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60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1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55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6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50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1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45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6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340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1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6696863" y="1882566"/>
            <a:ext cx="426442" cy="3045245"/>
            <a:chOff x="6076173" y="1684447"/>
            <a:chExt cx="426442" cy="3045245"/>
          </a:xfrm>
          <a:solidFill>
            <a:srgbClr val="FF6600"/>
          </a:solidFill>
        </p:grpSpPr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31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2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26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7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21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2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16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7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11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2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06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7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01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2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96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7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91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2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586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7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7094568" y="1876514"/>
            <a:ext cx="426442" cy="3045245"/>
            <a:chOff x="6076173" y="1684447"/>
            <a:chExt cx="426442" cy="3045245"/>
          </a:xfrm>
          <a:solidFill>
            <a:srgbClr val="FF6600"/>
          </a:solidFill>
        </p:grpSpPr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02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3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97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8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91" name="Cube 690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92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3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86" name="Cube 685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87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8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82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3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77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8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72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3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53" name="Group 652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67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8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62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3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657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8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xmlns="" id="{BE45BB4B-87F1-4081-AE64-67701FCA3934}"/>
              </a:ext>
            </a:extLst>
          </p:cNvPr>
          <p:cNvGrpSpPr/>
          <p:nvPr/>
        </p:nvGrpSpPr>
        <p:grpSpPr>
          <a:xfrm>
            <a:off x="7486082" y="1870252"/>
            <a:ext cx="426442" cy="3045245"/>
            <a:chOff x="6076173" y="1684447"/>
            <a:chExt cx="426442" cy="3045245"/>
          </a:xfrm>
          <a:solidFill>
            <a:srgbClr val="FF6600"/>
          </a:solidFill>
        </p:grpSpPr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xmlns="" id="{B66F7E3B-848C-4343-B6CE-AED6F6E7AC9E}"/>
                </a:ext>
              </a:extLst>
            </p:cNvPr>
            <p:cNvGrpSpPr/>
            <p:nvPr/>
          </p:nvGrpSpPr>
          <p:grpSpPr>
            <a:xfrm>
              <a:off x="6076173" y="429051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xmlns="" id="{5B71C7E6-7697-4F58-9811-1A10E4DFDA3A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63" name="Cylinder 698">
                <a:extLst>
                  <a:ext uri="{FF2B5EF4-FFF2-40B4-BE49-F238E27FC236}">
                    <a16:creationId xmlns:a16="http://schemas.microsoft.com/office/drawing/2014/main" xmlns="" id="{081863C4-07D5-44C3-AB40-D4746583BDF3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4" name="Cylinder 699">
                <a:extLst>
                  <a:ext uri="{FF2B5EF4-FFF2-40B4-BE49-F238E27FC236}">
                    <a16:creationId xmlns:a16="http://schemas.microsoft.com/office/drawing/2014/main" xmlns="" id="{886743D1-35CB-41C9-BEC1-3A67AD4FD50E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xmlns="" id="{074C891B-BBC1-4956-A796-7DCFEDEE877B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xmlns="" id="{66154E90-EDC5-4995-A7C4-7A31DCCDA02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xmlns="" id="{6F9FF70D-6EEF-4BE8-8595-80B429BFF8D3}"/>
                </a:ext>
              </a:extLst>
            </p:cNvPr>
            <p:cNvGrpSpPr/>
            <p:nvPr/>
          </p:nvGrpSpPr>
          <p:grpSpPr>
            <a:xfrm>
              <a:off x="6076173" y="4000951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xmlns="" id="{C339A649-1956-480E-BDBB-894971DF628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58" name="Cylinder 693">
                <a:extLst>
                  <a:ext uri="{FF2B5EF4-FFF2-40B4-BE49-F238E27FC236}">
                    <a16:creationId xmlns:a16="http://schemas.microsoft.com/office/drawing/2014/main" xmlns="" id="{D136D1F7-C045-4780-B23F-B44E15E0ADC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9" name="Cylinder 694">
                <a:extLst>
                  <a:ext uri="{FF2B5EF4-FFF2-40B4-BE49-F238E27FC236}">
                    <a16:creationId xmlns:a16="http://schemas.microsoft.com/office/drawing/2014/main" xmlns="" id="{16DB520D-7BC3-4AB7-9A5B-F9762D9EC928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xmlns="" id="{DD5AAA51-BAC8-463F-B3BF-77F1A77BC37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xmlns="" id="{F3E5D15F-6FC5-4E3D-AC5D-2DC8CA1A203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09" name="Group 708">
              <a:extLst>
                <a:ext uri="{FF2B5EF4-FFF2-40B4-BE49-F238E27FC236}">
                  <a16:creationId xmlns:a16="http://schemas.microsoft.com/office/drawing/2014/main" xmlns="" id="{3BD5F5F8-5EFF-4C16-BBED-CF6AC1476AE2}"/>
                </a:ext>
              </a:extLst>
            </p:cNvPr>
            <p:cNvGrpSpPr/>
            <p:nvPr/>
          </p:nvGrpSpPr>
          <p:grpSpPr>
            <a:xfrm>
              <a:off x="6076173" y="3711388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xmlns="" id="{14C4C369-0760-4968-B763-46DD0BF33EC0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53" name="Cylinder 688">
                <a:extLst>
                  <a:ext uri="{FF2B5EF4-FFF2-40B4-BE49-F238E27FC236}">
                    <a16:creationId xmlns:a16="http://schemas.microsoft.com/office/drawing/2014/main" xmlns="" id="{28366565-6880-450C-A263-B9DF23C85C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4" name="Cylinder 689">
                <a:extLst>
                  <a:ext uri="{FF2B5EF4-FFF2-40B4-BE49-F238E27FC236}">
                    <a16:creationId xmlns:a16="http://schemas.microsoft.com/office/drawing/2014/main" xmlns="" id="{5D58D561-6745-4CE0-8450-E9A60F33ADA4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xmlns="" id="{95C17D63-6A08-4A59-BA68-863521DD2E5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xmlns="" id="{ECCE82D3-5B62-4060-9D36-792492C955BE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xmlns="" id="{B3FE540E-E89E-484B-92ED-2FA2A66D6613}"/>
                </a:ext>
              </a:extLst>
            </p:cNvPr>
            <p:cNvGrpSpPr/>
            <p:nvPr/>
          </p:nvGrpSpPr>
          <p:grpSpPr>
            <a:xfrm>
              <a:off x="6076173" y="3421825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xmlns="" id="{8428E07C-C54F-4D68-A038-34714AF0749D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48" name="Cylinder 683">
                <a:extLst>
                  <a:ext uri="{FF2B5EF4-FFF2-40B4-BE49-F238E27FC236}">
                    <a16:creationId xmlns:a16="http://schemas.microsoft.com/office/drawing/2014/main" xmlns="" id="{632999DC-FB01-49EB-8B4A-8F7F6AE30274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9" name="Cylinder 684">
                <a:extLst>
                  <a:ext uri="{FF2B5EF4-FFF2-40B4-BE49-F238E27FC236}">
                    <a16:creationId xmlns:a16="http://schemas.microsoft.com/office/drawing/2014/main" xmlns="" id="{A3ADCB07-147B-4DC0-9C05-5347EF40871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xmlns="" id="{CD5CBE85-2E1A-42E2-BE11-5AAC10B5DDF2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xmlns="" id="{FC6564E0-E60E-484D-8FE5-7453EF02DCD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xmlns="" id="{B91FBC16-96FD-4E8C-BE18-F8B9F33B5E57}"/>
                </a:ext>
              </a:extLst>
            </p:cNvPr>
            <p:cNvGrpSpPr/>
            <p:nvPr/>
          </p:nvGrpSpPr>
          <p:grpSpPr>
            <a:xfrm>
              <a:off x="6076173" y="3132262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xmlns="" id="{47E2CBA7-B74E-4975-91D9-11E5B885D34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43" name="Cylinder 678">
                <a:extLst>
                  <a:ext uri="{FF2B5EF4-FFF2-40B4-BE49-F238E27FC236}">
                    <a16:creationId xmlns:a16="http://schemas.microsoft.com/office/drawing/2014/main" xmlns="" id="{FC49993B-6EDE-45CA-BEEC-14B579F96A15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4" name="Cylinder 679">
                <a:extLst>
                  <a:ext uri="{FF2B5EF4-FFF2-40B4-BE49-F238E27FC236}">
                    <a16:creationId xmlns:a16="http://schemas.microsoft.com/office/drawing/2014/main" xmlns="" id="{7FF4DDCF-0B38-4E3C-8646-0D7733F16FAF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xmlns="" id="{77F4CE9A-200C-4233-8019-879F2C98F13A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xmlns="" id="{2589BE06-EF25-4F54-B23F-4E819419A88F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xmlns="" id="{E7DD3EFE-A3EE-4A47-8F08-4D1B6C2E8572}"/>
                </a:ext>
              </a:extLst>
            </p:cNvPr>
            <p:cNvGrpSpPr/>
            <p:nvPr/>
          </p:nvGrpSpPr>
          <p:grpSpPr>
            <a:xfrm>
              <a:off x="6076173" y="2842699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xmlns="" id="{BEBD354C-102B-464F-AD80-72464ED18FE1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38" name="Cylinder 673">
                <a:extLst>
                  <a:ext uri="{FF2B5EF4-FFF2-40B4-BE49-F238E27FC236}">
                    <a16:creationId xmlns:a16="http://schemas.microsoft.com/office/drawing/2014/main" xmlns="" id="{B385316C-1AE5-4F25-8D95-BA8670F16D78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9" name="Cylinder 674">
                <a:extLst>
                  <a:ext uri="{FF2B5EF4-FFF2-40B4-BE49-F238E27FC236}">
                    <a16:creationId xmlns:a16="http://schemas.microsoft.com/office/drawing/2014/main" xmlns="" id="{2E78F5A3-7C9C-4B0C-85EE-FF79B7B896BA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xmlns="" id="{E959CB9D-7B0D-40BE-9DEF-700FC38EA69E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xmlns="" id="{BFEAEFD5-0EED-41D4-837C-7C9438EC1168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xmlns="" id="{FB346FBC-5E8E-441D-9F41-59868065E68E}"/>
                </a:ext>
              </a:extLst>
            </p:cNvPr>
            <p:cNvGrpSpPr/>
            <p:nvPr/>
          </p:nvGrpSpPr>
          <p:grpSpPr>
            <a:xfrm>
              <a:off x="6076173" y="2553136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xmlns="" id="{5A2236F2-C777-41E9-8C0B-5AD1E6AA92CE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33" name="Cylinder 668">
                <a:extLst>
                  <a:ext uri="{FF2B5EF4-FFF2-40B4-BE49-F238E27FC236}">
                    <a16:creationId xmlns:a16="http://schemas.microsoft.com/office/drawing/2014/main" xmlns="" id="{FF2016BA-955A-4591-BFCB-A1F89D7D5359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4" name="Cylinder 669">
                <a:extLst>
                  <a:ext uri="{FF2B5EF4-FFF2-40B4-BE49-F238E27FC236}">
                    <a16:creationId xmlns:a16="http://schemas.microsoft.com/office/drawing/2014/main" xmlns="" id="{E87D4E31-8657-4A99-A90C-DE2F1A4C4FA2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xmlns="" id="{CCED0B78-9F04-4814-86AD-4999149D90A6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xmlns="" id="{3C2A2A58-8051-4C12-9809-A79FB1BD9101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xmlns="" id="{392E5EF8-410D-4489-A850-772B189BE04F}"/>
                </a:ext>
              </a:extLst>
            </p:cNvPr>
            <p:cNvGrpSpPr/>
            <p:nvPr/>
          </p:nvGrpSpPr>
          <p:grpSpPr>
            <a:xfrm>
              <a:off x="6076173" y="2263573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xmlns="" id="{9BA94B08-073C-4DAC-B8BA-520BC15F6174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28" name="Cylinder 663">
                <a:extLst>
                  <a:ext uri="{FF2B5EF4-FFF2-40B4-BE49-F238E27FC236}">
                    <a16:creationId xmlns:a16="http://schemas.microsoft.com/office/drawing/2014/main" xmlns="" id="{D88C43AF-CE58-498D-83ED-CF228A00953B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9" name="Cylinder 664">
                <a:extLst>
                  <a:ext uri="{FF2B5EF4-FFF2-40B4-BE49-F238E27FC236}">
                    <a16:creationId xmlns:a16="http://schemas.microsoft.com/office/drawing/2014/main" xmlns="" id="{39C15DA0-F57A-4E95-8D9F-B7134F2000FB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xmlns="" id="{4370AD40-0C59-4AA9-98DF-4732AD005BBC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xmlns="" id="{65A1AE49-8E1F-41A9-88E7-A1B7E8163AA0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xmlns="" id="{B877E6CE-11A3-452E-A0CA-27A5D231D6B2}"/>
                </a:ext>
              </a:extLst>
            </p:cNvPr>
            <p:cNvGrpSpPr/>
            <p:nvPr/>
          </p:nvGrpSpPr>
          <p:grpSpPr>
            <a:xfrm>
              <a:off x="6076173" y="1974010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22" name="Cube 721">
                <a:extLst>
                  <a:ext uri="{FF2B5EF4-FFF2-40B4-BE49-F238E27FC236}">
                    <a16:creationId xmlns:a16="http://schemas.microsoft.com/office/drawing/2014/main" xmlns="" id="{66BCBF7B-EB34-4C1B-A184-FAB69D683BF8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23" name="Cylinder 658">
                <a:extLst>
                  <a:ext uri="{FF2B5EF4-FFF2-40B4-BE49-F238E27FC236}">
                    <a16:creationId xmlns:a16="http://schemas.microsoft.com/office/drawing/2014/main" xmlns="" id="{5AC2F379-C216-421A-A6FE-8F0770FEEC8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4" name="Cylinder 659">
                <a:extLst>
                  <a:ext uri="{FF2B5EF4-FFF2-40B4-BE49-F238E27FC236}">
                    <a16:creationId xmlns:a16="http://schemas.microsoft.com/office/drawing/2014/main" xmlns="" id="{C62CA9E1-2333-4ABC-AD06-AB8813333535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xmlns="" id="{F07A4EFC-72E8-4793-A42B-B047829400A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xmlns="" id="{37214C36-96EA-4739-AB6A-D3518E57767D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xmlns="" id="{8ED72767-141C-40BD-8C46-59A55BAC1A6D}"/>
                </a:ext>
              </a:extLst>
            </p:cNvPr>
            <p:cNvGrpSpPr/>
            <p:nvPr/>
          </p:nvGrpSpPr>
          <p:grpSpPr>
            <a:xfrm>
              <a:off x="6076173" y="1684447"/>
              <a:ext cx="426442" cy="439181"/>
              <a:chOff x="3407775" y="1946986"/>
              <a:chExt cx="426442" cy="439181"/>
            </a:xfrm>
            <a:grpFill/>
          </p:grpSpPr>
          <p:sp>
            <p:nvSpPr>
              <p:cNvPr id="717" name="Cube 716">
                <a:extLst>
                  <a:ext uri="{FF2B5EF4-FFF2-40B4-BE49-F238E27FC236}">
                    <a16:creationId xmlns:a16="http://schemas.microsoft.com/office/drawing/2014/main" xmlns="" id="{D54A9360-148B-4F22-8598-273C71E018A2}"/>
                  </a:ext>
                </a:extLst>
              </p:cNvPr>
              <p:cNvSpPr/>
              <p:nvPr/>
            </p:nvSpPr>
            <p:spPr bwMode="auto">
              <a:xfrm rot="16200000" flipV="1">
                <a:off x="3407775" y="1990167"/>
                <a:ext cx="396000" cy="396000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BH" sz="240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718" name="Cylinder 653">
                <a:extLst>
                  <a:ext uri="{FF2B5EF4-FFF2-40B4-BE49-F238E27FC236}">
                    <a16:creationId xmlns:a16="http://schemas.microsoft.com/office/drawing/2014/main" xmlns="" id="{BA390CF0-2F65-432D-9FD5-E62D2C91D162}"/>
                  </a:ext>
                </a:extLst>
              </p:cNvPr>
              <p:cNvSpPr/>
              <p:nvPr/>
            </p:nvSpPr>
            <p:spPr>
              <a:xfrm>
                <a:off x="3541993" y="1946986"/>
                <a:ext cx="126000" cy="108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9" name="Cylinder 654">
                <a:extLst>
                  <a:ext uri="{FF2B5EF4-FFF2-40B4-BE49-F238E27FC236}">
                    <a16:creationId xmlns:a16="http://schemas.microsoft.com/office/drawing/2014/main" xmlns="" id="{4879B978-ED32-48E4-9D9E-35A862B582B6}"/>
                  </a:ext>
                </a:extLst>
              </p:cNvPr>
              <p:cNvSpPr/>
              <p:nvPr/>
            </p:nvSpPr>
            <p:spPr>
              <a:xfrm rot="5400000">
                <a:off x="3726217" y="2143166"/>
                <a:ext cx="126000" cy="9000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xmlns="" id="{CC9D3424-34E1-42BA-9668-3D52BF3B9D48}"/>
                  </a:ext>
                </a:extLst>
              </p:cNvPr>
              <p:cNvSpPr/>
              <p:nvPr/>
            </p:nvSpPr>
            <p:spPr>
              <a:xfrm>
                <a:off x="3502164" y="2182782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xmlns="" id="{C1A56524-510F-4745-9168-82DDE3E2C366}"/>
                  </a:ext>
                </a:extLst>
              </p:cNvPr>
              <p:cNvSpPr/>
              <p:nvPr/>
            </p:nvSpPr>
            <p:spPr>
              <a:xfrm>
                <a:off x="3493169" y="2199414"/>
                <a:ext cx="108000" cy="10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98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uiExpand="1" build="p"/>
      <p:bldP spid="2" grpId="0"/>
      <p:bldP spid="643" grpId="0"/>
      <p:bldP spid="389" grpId="0"/>
      <p:bldP spid="390" grpId="0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القالب الاخير</Template>
  <TotalTime>7232</TotalTime>
  <Words>490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Sultan bold</vt:lpstr>
      <vt:lpstr>Times New Roman</vt:lpstr>
      <vt:lpstr>Traditional Arabic</vt:lpstr>
      <vt:lpstr>Yu Gothic UI Semilight</vt:lpstr>
      <vt:lpstr>القالب الاخير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Faeqah  Abdulrahman</cp:lastModifiedBy>
  <cp:revision>300</cp:revision>
  <dcterms:created xsi:type="dcterms:W3CDTF">2020-03-03T10:43:57Z</dcterms:created>
  <dcterms:modified xsi:type="dcterms:W3CDTF">2021-02-04T10:24:37Z</dcterms:modified>
</cp:coreProperties>
</file>