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6" r:id="rId6"/>
    <p:sldId id="272" r:id="rId7"/>
    <p:sldId id="274" r:id="rId8"/>
    <p:sldId id="275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  <a:srgbClr val="AC4600"/>
    <a:srgbClr val="E25B00"/>
    <a:srgbClr val="540000"/>
    <a:srgbClr val="860000"/>
    <a:srgbClr val="DE0000"/>
    <a:srgbClr val="FFFF00"/>
    <a:srgbClr val="CCFF99"/>
    <a:srgbClr val="9999FF"/>
    <a:srgbClr val="C6E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عنوان 1"/>
          <p:cNvSpPr>
            <a:spLocks noGrp="1"/>
          </p:cNvSpPr>
          <p:nvPr>
            <p:ph type="ctrTitle"/>
          </p:nvPr>
        </p:nvSpPr>
        <p:spPr>
          <a:xfrm>
            <a:off x="1038663" y="2688609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الأول الابتدائي-الجزء الثاني</a:t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2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(10-2): الجمع بالعد التصاعديَّ</a:t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(8)</a:t>
            </a:r>
            <a:r>
              <a:rPr lang="ar-SA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صفحه</a:t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6066" y="6285186"/>
            <a:ext cx="3259226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الجمع بالعد التصاعدي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الأول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1567068" y="2586808"/>
            <a:ext cx="89054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سنتعلَّمُ في هذا الدرس</a:t>
            </a:r>
          </a:p>
          <a:p>
            <a:pPr algn="ctr" rtl="1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إيجاد ناتج الجمع باستعمال العد التصاعدي</a:t>
            </a:r>
          </a:p>
        </p:txBody>
      </p:sp>
      <p:sp>
        <p:nvSpPr>
          <p:cNvPr id="8" name="Rectangle 7"/>
          <p:cNvSpPr/>
          <p:nvPr/>
        </p:nvSpPr>
        <p:spPr>
          <a:xfrm>
            <a:off x="136066" y="6285186"/>
            <a:ext cx="3259226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الجمع بالعد التصاعدي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الأول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8343" y="1268067"/>
            <a:ext cx="11432439" cy="4823451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87000">
                <a:srgbClr val="C6E6A2"/>
              </a:gs>
              <a:gs pos="100000">
                <a:srgbClr val="92D050"/>
              </a:gs>
              <a:gs pos="0">
                <a:srgbClr val="E5F4D4"/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47467" y="1572468"/>
            <a:ext cx="10972799" cy="4320000"/>
          </a:xfrm>
          <a:prstGeom prst="roundRect">
            <a:avLst>
              <a:gd name="adj" fmla="val 9101"/>
            </a:avLst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890742" y="3550029"/>
            <a:ext cx="2806294" cy="2342439"/>
            <a:chOff x="885543" y="3576049"/>
            <a:chExt cx="2806294" cy="2342439"/>
          </a:xfrm>
        </p:grpSpPr>
        <p:pic>
          <p:nvPicPr>
            <p:cNvPr id="20" name="Picture 19" descr="BH.MT01.SE2.2013.pdf - Adobe Reader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20" t="42010" r="56434" b="15171"/>
            <a:stretch/>
          </p:blipFill>
          <p:spPr>
            <a:xfrm>
              <a:off x="885543" y="3837591"/>
              <a:ext cx="2558806" cy="2080897"/>
            </a:xfrm>
            <a:prstGeom prst="rect">
              <a:avLst/>
            </a:prstGeom>
          </p:spPr>
        </p:pic>
        <p:sp>
          <p:nvSpPr>
            <p:cNvPr id="59" name="Oval Callout 58"/>
            <p:cNvSpPr/>
            <p:nvPr/>
          </p:nvSpPr>
          <p:spPr>
            <a:xfrm flipH="1">
              <a:off x="2553520" y="3576049"/>
              <a:ext cx="1138317" cy="1260219"/>
            </a:xfrm>
            <a:prstGeom prst="wedgeEllipseCallout">
              <a:avLst>
                <a:gd name="adj1" fmla="val 60690"/>
                <a:gd name="adj2" fmla="val 25997"/>
              </a:avLst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41864" y="1159399"/>
            <a:ext cx="1639794" cy="685835"/>
            <a:chOff x="7490012" y="1727585"/>
            <a:chExt cx="1639794" cy="685835"/>
          </a:xfrm>
        </p:grpSpPr>
        <p:sp>
          <p:nvSpPr>
            <p:cNvPr id="2" name="Rounded Rectangle 1"/>
            <p:cNvSpPr/>
            <p:nvPr/>
          </p:nvSpPr>
          <p:spPr>
            <a:xfrm>
              <a:off x="7490012" y="1727585"/>
              <a:ext cx="1627094" cy="574463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02712" y="1767089"/>
              <a:ext cx="1627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BH" sz="3600" b="1" dirty="0">
                  <a:solidFill>
                    <a:schemeClr val="accent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أستعدُّ</a:t>
              </a:r>
              <a:endParaRPr lang="en-US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6148" y="1768668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يوجد في الصندوق 6 مكعبات، أُضيف إليها مكعبين.</a:t>
            </a:r>
          </a:p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أجمع بطريقة العد التصاعديَّ.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52484" y="3863106"/>
            <a:ext cx="236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tabLst>
                <a:tab pos="1168400" algn="l"/>
              </a:tabLst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- - -           - - - -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63468" y="4721392"/>
            <a:ext cx="230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tabLst>
                <a:tab pos="1168400" algn="l"/>
              </a:tabLst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6 + 2 =  - - - - -     </a:t>
            </a:r>
          </a:p>
        </p:txBody>
      </p:sp>
      <p:sp>
        <p:nvSpPr>
          <p:cNvPr id="12" name="Oval Callout 11"/>
          <p:cNvSpPr/>
          <p:nvPr/>
        </p:nvSpPr>
        <p:spPr>
          <a:xfrm flipH="1">
            <a:off x="1219482" y="2387372"/>
            <a:ext cx="2746055" cy="1251552"/>
          </a:xfrm>
          <a:prstGeom prst="wedgeEllipseCallout">
            <a:avLst>
              <a:gd name="adj1" fmla="val 9099"/>
              <a:gd name="adj2" fmla="val 71626"/>
            </a:avLst>
          </a:prstGeom>
          <a:solidFill>
            <a:schemeClr val="bg1"/>
          </a:solidFill>
          <a:ln w="38100">
            <a:solidFill>
              <a:srgbClr val="C6E6A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العددين أكبر؟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1047771" y="2432855"/>
            <a:ext cx="2746055" cy="844175"/>
          </a:xfrm>
          <a:prstGeom prst="wedgeEllipseCallout">
            <a:avLst>
              <a:gd name="adj1" fmla="val 9099"/>
              <a:gd name="adj2" fmla="val 71626"/>
            </a:avLst>
          </a:prstGeom>
          <a:solidFill>
            <a:schemeClr val="bg1"/>
          </a:solidFill>
          <a:ln w="38100">
            <a:solidFill>
              <a:srgbClr val="C6E6A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أي الأعداد يجب أن تبدأ منها العد؟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7" name="Oval Callout 46"/>
          <p:cNvSpPr/>
          <p:nvPr/>
        </p:nvSpPr>
        <p:spPr>
          <a:xfrm flipH="1">
            <a:off x="1220928" y="2818314"/>
            <a:ext cx="2746055" cy="844175"/>
          </a:xfrm>
          <a:prstGeom prst="wedgeEllipseCallout">
            <a:avLst>
              <a:gd name="adj1" fmla="val 9099"/>
              <a:gd name="adj2" fmla="val 71626"/>
            </a:avLst>
          </a:prstGeom>
          <a:solidFill>
            <a:schemeClr val="bg1"/>
          </a:solidFill>
          <a:ln w="38100">
            <a:solidFill>
              <a:srgbClr val="C6E6A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عدد المكعبات التي ستعدها 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33545" y="3732770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155229" y="4604619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15433" y="3737497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7086237" y="3294607"/>
            <a:ext cx="468000" cy="437052"/>
            <a:chOff x="4101384" y="3147697"/>
            <a:chExt cx="1001149" cy="934945"/>
          </a:xfrm>
        </p:grpSpPr>
        <p:grpSp>
          <p:nvGrpSpPr>
            <p:cNvPr id="94" name="Group 93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</p:grpSpPr>
          <p:sp>
            <p:nvSpPr>
              <p:cNvPr id="101" name="Cube 100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95" name="Oval 94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96" name="Flowchart: Direct Access Storage 95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solidFill>
              <a:srgbClr val="FF0000"/>
            </a:solidFill>
            <a:ln>
              <a:solidFill>
                <a:srgbClr val="86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lowchart: Direct Access Storage 96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solidFill>
              <a:srgbClr val="FF0000"/>
            </a:solidFill>
            <a:ln>
              <a:solidFill>
                <a:srgbClr val="86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03" name="Group 102"/>
          <p:cNvGrpSpPr>
            <a:grpSpLocks noChangeAspect="1"/>
          </p:cNvGrpSpPr>
          <p:nvPr/>
        </p:nvGrpSpPr>
        <p:grpSpPr>
          <a:xfrm>
            <a:off x="5870082" y="3299056"/>
            <a:ext cx="468000" cy="437052"/>
            <a:chOff x="4101384" y="3147697"/>
            <a:chExt cx="1001149" cy="934945"/>
          </a:xfrm>
        </p:grpSpPr>
        <p:grpSp>
          <p:nvGrpSpPr>
            <p:cNvPr id="104" name="Group 103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</p:grpSpPr>
          <p:sp>
            <p:nvSpPr>
              <p:cNvPr id="111" name="Cube 110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05" name="Oval 104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06" name="Flowchart: Direct Access Storage 105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solidFill>
              <a:srgbClr val="FF0000"/>
            </a:solidFill>
            <a:ln>
              <a:solidFill>
                <a:srgbClr val="86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Direct Access Storage 106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solidFill>
              <a:srgbClr val="FF0000"/>
            </a:solidFill>
            <a:ln>
              <a:solidFill>
                <a:srgbClr val="86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666337" y="2885598"/>
            <a:ext cx="1593881" cy="947938"/>
            <a:chOff x="8073571" y="3011645"/>
            <a:chExt cx="1081468" cy="906517"/>
          </a:xfrm>
        </p:grpSpPr>
        <p:sp>
          <p:nvSpPr>
            <p:cNvPr id="113" name="Cube 112"/>
            <p:cNvSpPr/>
            <p:nvPr/>
          </p:nvSpPr>
          <p:spPr>
            <a:xfrm>
              <a:off x="8085433" y="3018162"/>
              <a:ext cx="1059841" cy="900000"/>
            </a:xfrm>
            <a:prstGeom prst="cube">
              <a:avLst>
                <a:gd name="adj" fmla="val 28763"/>
              </a:avLst>
            </a:prstGeom>
            <a:solidFill>
              <a:srgbClr val="FF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" name="Cube 114"/>
            <p:cNvSpPr/>
            <p:nvPr/>
          </p:nvSpPr>
          <p:spPr>
            <a:xfrm>
              <a:off x="8073571" y="3011645"/>
              <a:ext cx="1081468" cy="409025"/>
            </a:xfrm>
            <a:prstGeom prst="cube">
              <a:avLst>
                <a:gd name="adj" fmla="val 69785"/>
              </a:avLst>
            </a:prstGeom>
            <a:solidFill>
              <a:srgbClr val="FF0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9201963" y="3136275"/>
            <a:ext cx="414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7" name="Oval Callout 116"/>
          <p:cNvSpPr/>
          <p:nvPr/>
        </p:nvSpPr>
        <p:spPr>
          <a:xfrm flipH="1">
            <a:off x="928160" y="2668958"/>
            <a:ext cx="3552368" cy="844175"/>
          </a:xfrm>
          <a:prstGeom prst="wedgeEllipseCallout">
            <a:avLst>
              <a:gd name="adj1" fmla="val 9099"/>
              <a:gd name="adj2" fmla="val 71626"/>
            </a:avLst>
          </a:prstGeom>
          <a:solidFill>
            <a:schemeClr val="bg1"/>
          </a:solidFill>
          <a:ln w="38100">
            <a:solidFill>
              <a:srgbClr val="C6E6A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لماذا يكون الأمر أكثر سهولة عندما تبدأ العد من العدد الأكبر؟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Oval Callout 47"/>
          <p:cNvSpPr/>
          <p:nvPr/>
        </p:nvSpPr>
        <p:spPr>
          <a:xfrm flipH="1">
            <a:off x="707099" y="2316951"/>
            <a:ext cx="3772553" cy="1219406"/>
          </a:xfrm>
          <a:prstGeom prst="wedgeEllipseCallout">
            <a:avLst>
              <a:gd name="adj1" fmla="val 4312"/>
              <a:gd name="adj2" fmla="val 79829"/>
            </a:avLst>
          </a:prstGeom>
          <a:solidFill>
            <a:schemeClr val="bg1"/>
          </a:solidFill>
          <a:ln w="38100">
            <a:solidFill>
              <a:srgbClr val="C6E6A2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أبدأ بالعدد 6 ، ثم أعد تصاعديًّا بمقدار عددين بعده: 7 ، 8 </a:t>
            </a:r>
          </a:p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+ 2 = 8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6066" y="6285186"/>
            <a:ext cx="3259226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الجمع بالعد التصاعدي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الأول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12" grpId="0" animBg="1"/>
      <p:bldP spid="12" grpId="1" animBg="1"/>
      <p:bldP spid="44" grpId="0" animBg="1"/>
      <p:bldP spid="44" grpId="1" animBg="1"/>
      <p:bldP spid="47" grpId="0" animBg="1"/>
      <p:bldP spid="47" grpId="1" animBg="1"/>
      <p:bldP spid="52" grpId="0"/>
      <p:bldP spid="53" grpId="0"/>
      <p:bldP spid="54" grpId="0"/>
      <p:bldP spid="55" grpId="0"/>
      <p:bldP spid="117" grpId="0" animBg="1"/>
      <p:bldP spid="117" grpId="1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364" y="1955944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و أبدأ بالعدد الأكبر، ثم أعد تصاعديًّا، لأجد ناتج الجمع: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10345639" y="2010621"/>
            <a:ext cx="468000" cy="437052"/>
            <a:chOff x="4101384" y="3147697"/>
            <a:chExt cx="1001149" cy="934945"/>
          </a:xfrm>
          <a:solidFill>
            <a:schemeClr val="bg1"/>
          </a:solidFill>
        </p:grpSpPr>
        <p:grpSp>
          <p:nvGrpSpPr>
            <p:cNvPr id="45" name="Group 44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65" name="Cube 6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49" name="Oval 4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50" name="Flowchart: Direct Access Storage 4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Direct Access Storage 5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64" name="Oval 6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621477" y="3835417"/>
            <a:ext cx="3383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tabLst>
                <a:tab pos="1168400" algn="l"/>
              </a:tabLst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- - -           - - - -        - - - -    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77066" y="3370426"/>
            <a:ext cx="230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tabLst>
                <a:tab pos="1168400" algn="l"/>
              </a:tabLst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5 + 3 =  - - - - -    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324760" y="3705081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068827" y="3253654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06648" y="3709808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377452" y="3266918"/>
            <a:ext cx="468000" cy="437052"/>
            <a:chOff x="4101384" y="3147697"/>
            <a:chExt cx="1001149" cy="934945"/>
          </a:xfrm>
        </p:grpSpPr>
        <p:grpSp>
          <p:nvGrpSpPr>
            <p:cNvPr id="73" name="Group 72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</p:grpSpPr>
          <p:sp>
            <p:nvSpPr>
              <p:cNvPr id="80" name="Cube 79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74" name="Oval 73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75" name="Flowchart: Direct Access Storage 74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solidFill>
              <a:srgbClr val="FF0000"/>
            </a:solidFill>
            <a:ln>
              <a:solidFill>
                <a:srgbClr val="86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Direct Access Storage 75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solidFill>
              <a:srgbClr val="FF0000"/>
            </a:solidFill>
            <a:ln>
              <a:solidFill>
                <a:srgbClr val="86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79" name="Oval 78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3161297" y="3271367"/>
            <a:ext cx="468000" cy="437052"/>
            <a:chOff x="4101384" y="3147697"/>
            <a:chExt cx="1001149" cy="934945"/>
          </a:xfrm>
        </p:grpSpPr>
        <p:grpSp>
          <p:nvGrpSpPr>
            <p:cNvPr id="83" name="Group 82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</p:grpSpPr>
          <p:sp>
            <p:nvSpPr>
              <p:cNvPr id="90" name="Cube 89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84" name="Oval 83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85" name="Flowchart: Direct Access Storage 84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solidFill>
              <a:srgbClr val="FF0000"/>
            </a:solidFill>
            <a:ln>
              <a:solidFill>
                <a:srgbClr val="86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Direct Access Storage 85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solidFill>
              <a:srgbClr val="FF0000"/>
            </a:solidFill>
            <a:ln>
              <a:solidFill>
                <a:srgbClr val="86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89" name="Oval 88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609357" y="3003904"/>
            <a:ext cx="1593881" cy="947938"/>
            <a:chOff x="8073571" y="3011645"/>
            <a:chExt cx="1081468" cy="906517"/>
          </a:xfrm>
          <a:solidFill>
            <a:srgbClr val="FFFF00"/>
          </a:solidFill>
        </p:grpSpPr>
        <p:sp>
          <p:nvSpPr>
            <p:cNvPr id="93" name="Cube 92"/>
            <p:cNvSpPr/>
            <p:nvPr/>
          </p:nvSpPr>
          <p:spPr>
            <a:xfrm>
              <a:off x="8085433" y="3018162"/>
              <a:ext cx="1059841" cy="900000"/>
            </a:xfrm>
            <a:prstGeom prst="cube">
              <a:avLst>
                <a:gd name="adj" fmla="val 28763"/>
              </a:avLst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Cube 93"/>
            <p:cNvSpPr/>
            <p:nvPr/>
          </p:nvSpPr>
          <p:spPr>
            <a:xfrm>
              <a:off x="8073571" y="3011645"/>
              <a:ext cx="1081468" cy="409025"/>
            </a:xfrm>
            <a:prstGeom prst="cube">
              <a:avLst>
                <a:gd name="adj" fmla="val 69785"/>
              </a:avLst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6130051" y="3196138"/>
            <a:ext cx="414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2128506" y="3275751"/>
            <a:ext cx="468000" cy="437052"/>
            <a:chOff x="4101384" y="3147697"/>
            <a:chExt cx="1001149" cy="934945"/>
          </a:xfrm>
        </p:grpSpPr>
        <p:grpSp>
          <p:nvGrpSpPr>
            <p:cNvPr id="97" name="Group 96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</p:grpSpPr>
          <p:sp>
            <p:nvSpPr>
              <p:cNvPr id="104" name="Cube 103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solidFill>
                <a:srgbClr val="FF00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98" name="Oval 97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99" name="Flowchart: Direct Access Storage 98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solidFill>
              <a:srgbClr val="FF0000"/>
            </a:solidFill>
            <a:ln>
              <a:solidFill>
                <a:srgbClr val="86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Direct Access Storage 99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solidFill>
              <a:srgbClr val="FF0000"/>
            </a:solidFill>
            <a:ln>
              <a:solidFill>
                <a:srgbClr val="8600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077720" y="3705080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638959" y="5349658"/>
            <a:ext cx="3383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tabLst>
                <a:tab pos="1168400" algn="l"/>
              </a:tabLst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- - -           - - - -        - - - -    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494548" y="4884667"/>
            <a:ext cx="230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tabLst>
                <a:tab pos="1168400" algn="l"/>
              </a:tabLst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 + 8 =  - - - - -   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342242" y="5219322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920065" y="4767895"/>
            <a:ext cx="58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083690" y="5222456"/>
            <a:ext cx="52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4394934" y="4781159"/>
            <a:ext cx="468000" cy="437052"/>
            <a:chOff x="4101384" y="3147697"/>
            <a:chExt cx="1001149" cy="934945"/>
          </a:xfrm>
          <a:solidFill>
            <a:srgbClr val="E25B00"/>
          </a:solidFill>
        </p:grpSpPr>
        <p:grpSp>
          <p:nvGrpSpPr>
            <p:cNvPr id="113" name="Group 112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20" name="Cube 119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14" name="Oval 113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5" name="Flowchart: Direct Access Storage 114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86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Direct Access Storage 115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AC46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22" name="Group 121"/>
          <p:cNvGrpSpPr>
            <a:grpSpLocks noChangeAspect="1"/>
          </p:cNvGrpSpPr>
          <p:nvPr/>
        </p:nvGrpSpPr>
        <p:grpSpPr>
          <a:xfrm>
            <a:off x="3178779" y="4785608"/>
            <a:ext cx="468000" cy="437052"/>
            <a:chOff x="4101384" y="3147697"/>
            <a:chExt cx="1001149" cy="934945"/>
          </a:xfrm>
          <a:solidFill>
            <a:srgbClr val="E25B00"/>
          </a:solidFill>
        </p:grpSpPr>
        <p:grpSp>
          <p:nvGrpSpPr>
            <p:cNvPr id="123" name="Group 122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30" name="Cube 129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24" name="Oval 123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25" name="Flowchart: Direct Access Storage 124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86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Direct Access Storage 125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solidFill>
              <a:srgbClr val="E25B00"/>
            </a:solidFill>
            <a:ln>
              <a:solidFill>
                <a:srgbClr val="AC46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626839" y="4518145"/>
            <a:ext cx="1593881" cy="947938"/>
            <a:chOff x="8073571" y="3011645"/>
            <a:chExt cx="1081468" cy="906517"/>
          </a:xfrm>
          <a:solidFill>
            <a:srgbClr val="00B0F0"/>
          </a:solidFill>
        </p:grpSpPr>
        <p:sp>
          <p:nvSpPr>
            <p:cNvPr id="133" name="Cube 132"/>
            <p:cNvSpPr/>
            <p:nvPr/>
          </p:nvSpPr>
          <p:spPr>
            <a:xfrm>
              <a:off x="8085433" y="3018162"/>
              <a:ext cx="1059841" cy="900000"/>
            </a:xfrm>
            <a:prstGeom prst="cube">
              <a:avLst>
                <a:gd name="adj" fmla="val 28763"/>
              </a:avLst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8073571" y="3011645"/>
              <a:ext cx="1081468" cy="409025"/>
            </a:xfrm>
            <a:prstGeom prst="cube">
              <a:avLst>
                <a:gd name="adj" fmla="val 69785"/>
              </a:avLst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147533" y="4710379"/>
            <a:ext cx="414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36" name="Group 135"/>
          <p:cNvGrpSpPr>
            <a:grpSpLocks noChangeAspect="1"/>
          </p:cNvGrpSpPr>
          <p:nvPr/>
        </p:nvGrpSpPr>
        <p:grpSpPr>
          <a:xfrm>
            <a:off x="2145988" y="4789992"/>
            <a:ext cx="468000" cy="437052"/>
            <a:chOff x="4101384" y="3147697"/>
            <a:chExt cx="1001149" cy="934945"/>
          </a:xfrm>
          <a:solidFill>
            <a:srgbClr val="E25B00"/>
          </a:solidFill>
        </p:grpSpPr>
        <p:grpSp>
          <p:nvGrpSpPr>
            <p:cNvPr id="137" name="Group 136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44" name="Cube 143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5" name="Oval 144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38" name="Oval 137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39" name="Flowchart: Direct Access Storage 138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86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lowchart: Direct Access Storage 139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AC460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1958584" y="5219321"/>
            <a:ext cx="55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36066" y="6285186"/>
            <a:ext cx="3259226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الجمع بالعد التصاعدي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الأول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95" grpId="0"/>
      <p:bldP spid="106" grpId="0"/>
      <p:bldP spid="107" grpId="0"/>
      <p:bldP spid="108" grpId="0"/>
      <p:bldP spid="109" grpId="0"/>
      <p:bldP spid="110" grpId="0"/>
      <p:bldP spid="111" grpId="0"/>
      <p:bldP spid="135" grpId="0"/>
      <p:bldP spid="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8364" y="1955944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و أبدأ بالعدد الأكبر ، ثم أعد تصاعديًّا، لأجد ناتج الجمع: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54563" y="1289707"/>
            <a:ext cx="1858670" cy="923330"/>
            <a:chOff x="9959572" y="1093022"/>
            <a:chExt cx="1858670" cy="923330"/>
          </a:xfrm>
        </p:grpSpPr>
        <p:grpSp>
          <p:nvGrpSpPr>
            <p:cNvPr id="3" name="Group 2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 err="1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أتاكد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11181555" y="1157512"/>
              <a:ext cx="612000" cy="61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1329055" y="1093022"/>
              <a:ext cx="4891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BH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  <a:sym typeface="Wingdings 2" panose="05020102010507070707" pitchFamily="18" charset="2"/>
                </a:rPr>
                <a:t></a:t>
              </a:r>
              <a:endPara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دقيقة</a:t>
            </a: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10345639" y="2010621"/>
            <a:ext cx="468000" cy="437052"/>
            <a:chOff x="4101384" y="3147697"/>
            <a:chExt cx="1001149" cy="934945"/>
          </a:xfrm>
          <a:solidFill>
            <a:schemeClr val="bg1"/>
          </a:solidFill>
        </p:grpSpPr>
        <p:grpSp>
          <p:nvGrpSpPr>
            <p:cNvPr id="45" name="Group 44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65" name="Cube 64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49" name="Oval 4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50" name="Flowchart: Direct Access Storage 4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Direct Access Storage 5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64" name="Oval 63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621477" y="3835417"/>
            <a:ext cx="3383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tabLst>
                <a:tab pos="1168400" algn="l"/>
              </a:tabLst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- - -           - - - -        - - - -    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477066" y="3370426"/>
            <a:ext cx="230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tabLst>
                <a:tab pos="1168400" algn="l"/>
              </a:tabLst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3 + 6 =  - - - - -    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324760" y="3705081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068827" y="3253654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06648" y="3709808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2" name="Group 71"/>
          <p:cNvGrpSpPr>
            <a:grpSpLocks noChangeAspect="1"/>
          </p:cNvGrpSpPr>
          <p:nvPr/>
        </p:nvGrpSpPr>
        <p:grpSpPr>
          <a:xfrm>
            <a:off x="4377452" y="3266918"/>
            <a:ext cx="468000" cy="437052"/>
            <a:chOff x="4101384" y="3147697"/>
            <a:chExt cx="1001149" cy="934945"/>
          </a:xfrm>
          <a:solidFill>
            <a:srgbClr val="92D050"/>
          </a:solidFill>
        </p:grpSpPr>
        <p:grpSp>
          <p:nvGrpSpPr>
            <p:cNvPr id="73" name="Group 72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80" name="Cube 79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74" name="Oval 73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75" name="Flowchart: Direct Access Storage 74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86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Direct Access Storage 75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79" name="Oval 78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3161297" y="3271367"/>
            <a:ext cx="468000" cy="437052"/>
            <a:chOff x="4101384" y="3147697"/>
            <a:chExt cx="1001149" cy="934945"/>
          </a:xfrm>
          <a:solidFill>
            <a:srgbClr val="92D050"/>
          </a:solidFill>
        </p:grpSpPr>
        <p:grpSp>
          <p:nvGrpSpPr>
            <p:cNvPr id="83" name="Group 82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90" name="Cube 89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84" name="Oval 83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85" name="Flowchart: Direct Access Storage 84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86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Direct Access Storage 85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89" name="Oval 88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5609357" y="3003904"/>
            <a:ext cx="1593881" cy="947938"/>
            <a:chOff x="8073571" y="3011645"/>
            <a:chExt cx="1081468" cy="906517"/>
          </a:xfrm>
          <a:solidFill>
            <a:srgbClr val="FF0000"/>
          </a:solidFill>
        </p:grpSpPr>
        <p:sp>
          <p:nvSpPr>
            <p:cNvPr id="93" name="Cube 92"/>
            <p:cNvSpPr/>
            <p:nvPr/>
          </p:nvSpPr>
          <p:spPr>
            <a:xfrm>
              <a:off x="8085433" y="3018162"/>
              <a:ext cx="1059841" cy="900000"/>
            </a:xfrm>
            <a:prstGeom prst="cube">
              <a:avLst>
                <a:gd name="adj" fmla="val 28763"/>
              </a:avLst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Cube 93"/>
            <p:cNvSpPr/>
            <p:nvPr/>
          </p:nvSpPr>
          <p:spPr>
            <a:xfrm>
              <a:off x="8073571" y="3011645"/>
              <a:ext cx="1081468" cy="409025"/>
            </a:xfrm>
            <a:prstGeom prst="cube">
              <a:avLst>
                <a:gd name="adj" fmla="val 69785"/>
              </a:avLst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6130051" y="3196138"/>
            <a:ext cx="414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</a:t>
            </a:r>
            <a:endParaRPr lang="en-US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2128506" y="3275751"/>
            <a:ext cx="468000" cy="437052"/>
            <a:chOff x="4101384" y="3147697"/>
            <a:chExt cx="1001149" cy="934945"/>
          </a:xfrm>
          <a:solidFill>
            <a:srgbClr val="92D050"/>
          </a:solidFill>
        </p:grpSpPr>
        <p:grpSp>
          <p:nvGrpSpPr>
            <p:cNvPr id="97" name="Group 96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04" name="Cube 103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98" name="Oval 97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99" name="Flowchart: Direct Access Storage 98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Direct Access Storage 99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077720" y="3705080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638959" y="5349658"/>
            <a:ext cx="3383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tabLst>
                <a:tab pos="1168400" algn="l"/>
              </a:tabLst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- - -           - - - -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494548" y="4884667"/>
            <a:ext cx="2300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tabLst>
                <a:tab pos="1168400" algn="l"/>
              </a:tabLst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7 + 2 =  - - - - -   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342242" y="5219322"/>
            <a:ext cx="414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920065" y="4767895"/>
            <a:ext cx="580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010120" y="5222456"/>
            <a:ext cx="529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4394934" y="4781159"/>
            <a:ext cx="468000" cy="437052"/>
            <a:chOff x="4101384" y="3147697"/>
            <a:chExt cx="1001149" cy="934945"/>
          </a:xfrm>
          <a:solidFill>
            <a:srgbClr val="7030A0"/>
          </a:solidFill>
        </p:grpSpPr>
        <p:grpSp>
          <p:nvGrpSpPr>
            <p:cNvPr id="113" name="Group 112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20" name="Cube 119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14" name="Oval 113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5" name="Flowchart: Direct Access Storage 114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86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Direct Access Storage 115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5D288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22" name="Group 121"/>
          <p:cNvGrpSpPr>
            <a:grpSpLocks noChangeAspect="1"/>
          </p:cNvGrpSpPr>
          <p:nvPr/>
        </p:nvGrpSpPr>
        <p:grpSpPr>
          <a:xfrm>
            <a:off x="3178779" y="4785608"/>
            <a:ext cx="468000" cy="437052"/>
            <a:chOff x="4101384" y="3147697"/>
            <a:chExt cx="1001149" cy="934945"/>
          </a:xfrm>
          <a:solidFill>
            <a:srgbClr val="7030A0"/>
          </a:solidFill>
        </p:grpSpPr>
        <p:grpSp>
          <p:nvGrpSpPr>
            <p:cNvPr id="123" name="Group 122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130" name="Cube 129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124" name="Oval 123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25" name="Flowchart: Direct Access Storage 124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86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lowchart: Direct Access Storage 125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rgbClr val="5D2884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626839" y="4518145"/>
            <a:ext cx="1593881" cy="947938"/>
            <a:chOff x="8073571" y="3011645"/>
            <a:chExt cx="1081468" cy="906517"/>
          </a:xfrm>
          <a:solidFill>
            <a:srgbClr val="FFFF00"/>
          </a:solidFill>
        </p:grpSpPr>
        <p:sp>
          <p:nvSpPr>
            <p:cNvPr id="133" name="Cube 132"/>
            <p:cNvSpPr/>
            <p:nvPr/>
          </p:nvSpPr>
          <p:spPr>
            <a:xfrm>
              <a:off x="8085433" y="3018162"/>
              <a:ext cx="1059841" cy="900000"/>
            </a:xfrm>
            <a:prstGeom prst="cube">
              <a:avLst>
                <a:gd name="adj" fmla="val 28763"/>
              </a:avLst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" name="Cube 133"/>
            <p:cNvSpPr/>
            <p:nvPr/>
          </p:nvSpPr>
          <p:spPr>
            <a:xfrm>
              <a:off x="8073571" y="3011645"/>
              <a:ext cx="1081468" cy="409025"/>
            </a:xfrm>
            <a:prstGeom prst="cube">
              <a:avLst>
                <a:gd name="adj" fmla="val 69785"/>
              </a:avLst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6147533" y="4710379"/>
            <a:ext cx="414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6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136066" y="6285186"/>
            <a:ext cx="3259226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الجمع بالعد التصاعدي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الأول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8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95" grpId="0"/>
      <p:bldP spid="106" grpId="0"/>
      <p:bldP spid="107" grpId="0"/>
      <p:bldP spid="108" grpId="0"/>
      <p:bldP spid="109" grpId="0"/>
      <p:bldP spid="110" grpId="0"/>
      <p:bldP spid="111" grpId="0"/>
      <p:bldP spid="1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11127" y="2881152"/>
            <a:ext cx="290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   +   3    =  - - - - -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67698" y="2870201"/>
            <a:ext cx="290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   +   8    =  - - - - -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154563" y="1346746"/>
            <a:ext cx="1829872" cy="695173"/>
            <a:chOff x="9959572" y="1150061"/>
            <a:chExt cx="1829872" cy="695173"/>
          </a:xfrm>
        </p:grpSpPr>
        <p:grpSp>
          <p:nvGrpSpPr>
            <p:cNvPr id="21" name="Group 20"/>
            <p:cNvGrpSpPr/>
            <p:nvPr/>
          </p:nvGrpSpPr>
          <p:grpSpPr>
            <a:xfrm>
              <a:off x="9959572" y="1159399"/>
              <a:ext cx="1822087" cy="685835"/>
              <a:chOff x="7635517" y="1727585"/>
              <a:chExt cx="1494288" cy="685835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7635517" y="1727585"/>
                <a:ext cx="1481588" cy="574463"/>
              </a:xfrm>
              <a:prstGeom prst="roundRect">
                <a:avLst>
                  <a:gd name="adj" fmla="val 50000"/>
                </a:avLst>
              </a:prstGeom>
              <a:solidFill>
                <a:srgbClr val="DE0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15817" y="1767089"/>
                <a:ext cx="13139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1"/>
                <a:r>
                  <a:rPr lang="ar-BH" sz="3600" b="1" dirty="0">
                    <a:ln w="9525">
                      <a:solidFill>
                        <a:schemeClr val="accent4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أتدرب</a:t>
                </a:r>
                <a:endParaRPr lang="en-US" sz="3600" b="1" dirty="0">
                  <a:ln w="9525">
                    <a:solidFill>
                      <a:schemeClr val="accent4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22" name="Isosceles Triangle 21"/>
            <p:cNvSpPr/>
            <p:nvPr/>
          </p:nvSpPr>
          <p:spPr>
            <a:xfrm rot="16200000">
              <a:off x="11178213" y="1186829"/>
              <a:ext cx="648000" cy="574463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505770" y="3751006"/>
            <a:ext cx="290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   +   3    =  - - - - -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62341" y="3740055"/>
            <a:ext cx="290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   +   1    =  - - - - -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21547" y="4516247"/>
            <a:ext cx="16814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8  </a:t>
            </a:r>
          </a:p>
          <a:p>
            <a:pPr algn="r" rtl="1"/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  2</a:t>
            </a:r>
            <a:endParaRPr lang="ar-BH" sz="4000" b="1" u="sng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  <a:p>
            <a:pPr algn="r" rtl="1"/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4172" y="4516247"/>
            <a:ext cx="1472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5  </a:t>
            </a:r>
          </a:p>
          <a:p>
            <a:pPr algn="r" rtl="1"/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  2 </a:t>
            </a:r>
            <a:r>
              <a:rPr lang="ar-BH" sz="40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  <a:p>
            <a:pPr algn="r" rtl="1"/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15107" y="2693815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8299" y="2691850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05770" y="3601580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81719" y="3601580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377134" y="5696264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26003" y="5681539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6" name="Round Diagonal Corner Rectangle 10">
            <a:extLst>
              <a:ext uri="{FF2B5EF4-FFF2-40B4-BE49-F238E27FC236}">
                <a16:creationId xmlns:a16="http://schemas.microsoft.com/office/drawing/2014/main" id="{67B4963C-D293-4BE4-97B6-DE4C2C27DDD7}"/>
              </a:ext>
            </a:extLst>
          </p:cNvPr>
          <p:cNvSpPr/>
          <p:nvPr/>
        </p:nvSpPr>
        <p:spPr>
          <a:xfrm>
            <a:off x="197195" y="194327"/>
            <a:ext cx="2170448" cy="73574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الزمن: 4 دقائق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364" y="2039455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أستعمل          و أبدأ بالعدد الأكبر ، ثم أعد تصاعديًّا، لأجد ناتج الجمع: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10345639" y="2094132"/>
            <a:ext cx="468000" cy="437052"/>
            <a:chOff x="4101384" y="3147697"/>
            <a:chExt cx="1001149" cy="934945"/>
          </a:xfrm>
          <a:solidFill>
            <a:schemeClr val="bg1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4101384" y="3147697"/>
              <a:ext cx="936000" cy="934945"/>
              <a:chOff x="4101384" y="3147697"/>
              <a:chExt cx="936000" cy="934945"/>
            </a:xfrm>
            <a:grpFill/>
          </p:grpSpPr>
          <p:sp>
            <p:nvSpPr>
              <p:cNvPr id="46" name="Cube 45"/>
              <p:cNvSpPr/>
              <p:nvPr/>
            </p:nvSpPr>
            <p:spPr>
              <a:xfrm>
                <a:off x="4101384" y="3147697"/>
                <a:ext cx="936000" cy="934945"/>
              </a:xfrm>
              <a:prstGeom prst="cub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 rot="19315391">
                <a:off x="4310291" y="3537429"/>
                <a:ext cx="322362" cy="324000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63500" dist="50800" dir="11160000">
                  <a:prstClr val="black"/>
                </a:innerShd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w="146050" h="196850" prst="coolSlant"/>
                <a:bevelB w="165100" prst="coolSlant"/>
              </a:sp3d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isometricLeftDown"/>
                  <a:lightRig rig="flood" dir="t"/>
                </a:scene3d>
                <a:sp3d extrusionH="57150">
                  <a:bevelT w="292100" h="228600" prst="slope"/>
                  <a:bevelB w="82550" h="82550"/>
                </a:sp3d>
              </a:bodyPr>
              <a:lstStyle/>
              <a:p>
                <a:pPr algn="ctr"/>
                <a:endParaRPr lang="en-US">
                  <a:effectLst>
                    <a:reflection blurRad="508000" stA="55000" endA="50" endPos="85000" dist="495300" dir="5400000" sy="-100000" algn="bl" rotWithShape="0"/>
                  </a:effectLst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 rot="19315391">
              <a:off x="4348447" y="3565200"/>
              <a:ext cx="277457" cy="26306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1160000">
                <a:prstClr val="black"/>
              </a:innerShd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w="146050" h="196850" prst="coolSlant"/>
              <a:bevelB w="165100" prst="coolSlant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0" name="Flowchart: Direct Access Storage 39"/>
            <p:cNvSpPr/>
            <p:nvPr/>
          </p:nvSpPr>
          <p:spPr>
            <a:xfrm>
              <a:off x="4862370" y="3472502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Direct Access Storage 40"/>
            <p:cNvSpPr/>
            <p:nvPr/>
          </p:nvSpPr>
          <p:spPr>
            <a:xfrm>
              <a:off x="4854624" y="3465604"/>
              <a:ext cx="240163" cy="330888"/>
            </a:xfrm>
            <a:prstGeom prst="flowChartMagneticDrum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025415" y="3472502"/>
              <a:ext cx="70390" cy="306236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rot="16200000">
              <a:off x="4487807" y="3093804"/>
              <a:ext cx="162000" cy="357237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  <p:sp>
          <p:nvSpPr>
            <p:cNvPr id="45" name="Oval 44"/>
            <p:cNvSpPr/>
            <p:nvPr/>
          </p:nvSpPr>
          <p:spPr>
            <a:xfrm rot="16200000">
              <a:off x="4516226" y="3130633"/>
              <a:ext cx="121642" cy="317544"/>
            </a:xfrm>
            <a:prstGeom prst="ellipse">
              <a:avLst/>
            </a:prstGeom>
            <a:grpFill/>
            <a:ln>
              <a:noFill/>
            </a:ln>
            <a:effectLst>
              <a:glow>
                <a:schemeClr val="tx1">
                  <a:lumMod val="65000"/>
                  <a:lumOff val="35000"/>
                </a:schemeClr>
              </a:glow>
              <a:innerShdw blurRad="469900" dist="635000" dir="11940000">
                <a:prstClr val="black">
                  <a:alpha val="84000"/>
                </a:prstClr>
              </a:innerShdw>
            </a:effectLst>
            <a:scene3d>
              <a:camera prst="orthographicFront">
                <a:rot lat="0" lon="0" rev="0"/>
              </a:camera>
              <a:lightRig rig="twoPt" dir="t">
                <a:rot lat="0" lon="0" rev="1200000"/>
              </a:lightRig>
            </a:scene3d>
            <a:sp3d extrusionH="260350" contourW="2540" prstMaterial="dkEdge">
              <a:bevelT h="38100" prst="coolSlant"/>
              <a:bevelB w="69850" h="95250"/>
              <a:extrusionClr>
                <a:schemeClr val="tx1">
                  <a:lumMod val="85000"/>
                  <a:lumOff val="15000"/>
                </a:schemeClr>
              </a:extrusionClr>
              <a:contourClr>
                <a:schemeClr val="tx1">
                  <a:lumMod val="65000"/>
                  <a:lumOff val="35000"/>
                </a:schemeClr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LeftDown"/>
                <a:lightRig rig="flood" dir="t"/>
              </a:scene3d>
              <a:sp3d extrusionH="57150">
                <a:bevelT w="292100" h="228600" prst="slope"/>
                <a:bevelB w="82550" h="82550"/>
              </a:sp3d>
            </a:bodyPr>
            <a:lstStyle/>
            <a:p>
              <a:pPr algn="ctr"/>
              <a:endParaRPr lang="en-US">
                <a:effectLst>
                  <a:reflection blurRad="508000" stA="55000" endA="50" endPos="85000" dist="495300" dir="5400000" sy="-100000" algn="bl" rotWithShape="0"/>
                </a:effectLst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143883" y="2864098"/>
            <a:ext cx="290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   +   8    =  - - - - -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64484" y="2685747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3883" y="3702623"/>
            <a:ext cx="290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   +   7    =  - - - - -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64484" y="3524272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27557" y="4516247"/>
            <a:ext cx="1472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1  </a:t>
            </a:r>
          </a:p>
          <a:p>
            <a:pPr algn="r" rtl="1"/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  4  </a:t>
            </a:r>
            <a:r>
              <a:rPr lang="ar-BH" sz="40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  <a:p>
            <a:pPr algn="r" rtl="1"/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20787" y="4516247"/>
            <a:ext cx="1472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3  </a:t>
            </a:r>
          </a:p>
          <a:p>
            <a:pPr algn="r" rtl="1"/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  9 </a:t>
            </a:r>
            <a:r>
              <a:rPr lang="ar-BH" sz="40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  <a:p>
            <a:pPr algn="r" rtl="1"/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10530" y="5647100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17402" y="4516247"/>
            <a:ext cx="1472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1  </a:t>
            </a:r>
          </a:p>
          <a:p>
            <a:pPr algn="r" rtl="1"/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  2  </a:t>
            </a:r>
            <a:r>
              <a:rPr lang="ar-BH" sz="4000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</a:t>
            </a:r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</a:p>
          <a:p>
            <a:pPr algn="r" rtl="1"/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4017" y="4516247"/>
            <a:ext cx="1472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4  </a:t>
            </a:r>
          </a:p>
          <a:p>
            <a:pPr algn="r" rtl="1"/>
            <a:r>
              <a:rPr lang="ar-BH" sz="40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 +   3</a:t>
            </a:r>
            <a:endParaRPr lang="ar-BH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00723" y="5696264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12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83095" y="5647100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64484" y="5681539"/>
            <a:ext cx="69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</a:t>
            </a:r>
            <a:endParaRPr lang="en-US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6066" y="6285186"/>
            <a:ext cx="3259226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الجمع بالعد التصاعدي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الأول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9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9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63450" y="718831"/>
            <a:ext cx="7112698" cy="566240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504249" y="3165314"/>
            <a:ext cx="903109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لمزيدٍ من التدريب ارجع لكتاب الطالب </a:t>
            </a:r>
            <a:r>
              <a:rPr lang="ar-BH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صفحة 14</a:t>
            </a:r>
          </a:p>
          <a:p>
            <a:pPr algn="ctr" rtl="1"/>
            <a:r>
              <a:rPr lang="ar-BH" sz="44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BH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التمارين صفحة 5</a:t>
            </a:r>
          </a:p>
        </p:txBody>
      </p:sp>
      <p:sp>
        <p:nvSpPr>
          <p:cNvPr id="8" name="Rectangle 7"/>
          <p:cNvSpPr/>
          <p:nvPr/>
        </p:nvSpPr>
        <p:spPr>
          <a:xfrm>
            <a:off x="136066" y="6285186"/>
            <a:ext cx="3259226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الجمع بالعد التصاعدي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الأول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3450" y="718831"/>
            <a:ext cx="7112698" cy="5662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20814" y="2888315"/>
            <a:ext cx="43979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8000" b="1" spc="50" dirty="0">
                <a:ln w="0"/>
                <a:effectLst>
                  <a:glow rad="533400">
                    <a:schemeClr val="bg1">
                      <a:alpha val="75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000" b="1" spc="50" dirty="0">
              <a:ln w="0"/>
              <a:effectLst>
                <a:glow rad="533400">
                  <a:schemeClr val="bg1">
                    <a:alpha val="75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066" y="6285186"/>
            <a:ext cx="3259226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ar-BH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الجمع بالعد التصاعدي</a:t>
            </a:r>
            <a:r>
              <a:rPr lang="ar-B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-الصف الأول الابتدائي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74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408</TotalTime>
  <Words>497</Words>
  <Application>Microsoft Macintosh PowerPoint</Application>
  <PresentationFormat>Widescreen</PresentationFormat>
  <Paragraphs>106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Office Theme</vt:lpstr>
      <vt:lpstr>رياضيات الصف الأول الابتدائي-الجزء الثاني  (10-2): الجمع بالعد التصاعديَّ (8)صفحه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AYSHA ALTHABET</dc:creator>
  <cp:lastModifiedBy>Faeqa Abdulrahman Abdulla Husain</cp:lastModifiedBy>
  <cp:revision>50</cp:revision>
  <cp:lastPrinted>2021-01-17T11:49:49Z</cp:lastPrinted>
  <dcterms:created xsi:type="dcterms:W3CDTF">2020-03-04T10:47:58Z</dcterms:created>
  <dcterms:modified xsi:type="dcterms:W3CDTF">2021-01-30T23:05:27Z</dcterms:modified>
</cp:coreProperties>
</file>