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3" r:id="rId9"/>
    <p:sldId id="272" r:id="rId10"/>
    <p:sldId id="274" r:id="rId11"/>
    <p:sldId id="27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FF99"/>
    <a:srgbClr val="DE0000"/>
    <a:srgbClr val="9999FF"/>
    <a:srgbClr val="C6E6A2"/>
    <a:srgbClr val="E5F4D4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270641" y="6306207"/>
            <a:ext cx="11498317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ar-BH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عنوان 1"/>
          <p:cNvSpPr>
            <a:spLocks noGrp="1"/>
          </p:cNvSpPr>
          <p:nvPr>
            <p:ph type="ctrTitle"/>
          </p:nvPr>
        </p:nvSpPr>
        <p:spPr>
          <a:xfrm>
            <a:off x="1038663" y="2688609"/>
            <a:ext cx="10239374" cy="2371867"/>
          </a:xfrm>
        </p:spPr>
        <p:txBody>
          <a:bodyPr>
            <a:normAutofit fontScale="90000"/>
          </a:bodyPr>
          <a:lstStyle/>
          <a:p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رياضيات الصف الأول الابتدائي-الجزء الثاني</a:t>
            </a:r>
            <a:b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BH" sz="2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(10-1): الجمع بأي ترتيب</a:t>
            </a:r>
            <a:br>
              <a:rPr lang="ar-BH" sz="36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(صفحه ١١)</a:t>
            </a:r>
            <a:br>
              <a:rPr lang="ar-BH" sz="32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63450" y="718831"/>
            <a:ext cx="7112698" cy="566240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9AED67-EB51-45D9-8FD2-6C9C4E283BB0}"/>
              </a:ext>
            </a:extLst>
          </p:cNvPr>
          <p:cNvSpPr txBox="1"/>
          <p:nvPr/>
        </p:nvSpPr>
        <p:spPr>
          <a:xfrm>
            <a:off x="1504249" y="3165314"/>
            <a:ext cx="9031099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لمزيدٍ من التدريب ارجع لكتاب التمارين صفحة 4</a:t>
            </a:r>
          </a:p>
        </p:txBody>
      </p:sp>
      <p:sp>
        <p:nvSpPr>
          <p:cNvPr id="3" name="Rectangle 2"/>
          <p:cNvSpPr/>
          <p:nvPr/>
        </p:nvSpPr>
        <p:spPr>
          <a:xfrm>
            <a:off x="248968" y="6341254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3450" y="718831"/>
            <a:ext cx="7112698" cy="56624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20814" y="2888315"/>
            <a:ext cx="439796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BH" sz="8000" b="1" spc="50" dirty="0">
                <a:ln w="0"/>
                <a:effectLst>
                  <a:glow rad="533400">
                    <a:schemeClr val="bg1">
                      <a:alpha val="75000"/>
                    </a:schemeClr>
                  </a:glow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  <a:endParaRPr lang="en-US" sz="8000" b="1" spc="50" dirty="0">
              <a:ln w="0"/>
              <a:effectLst>
                <a:glow rad="533400">
                  <a:schemeClr val="bg1">
                    <a:alpha val="75000"/>
                  </a:schemeClr>
                </a:glow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986" y="6285186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7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270641" y="6306207"/>
            <a:ext cx="11498317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F2CC5A-1C0B-4446-9D49-C8F686B932B5}"/>
              </a:ext>
            </a:extLst>
          </p:cNvPr>
          <p:cNvSpPr txBox="1"/>
          <p:nvPr/>
        </p:nvSpPr>
        <p:spPr>
          <a:xfrm>
            <a:off x="1567068" y="2586808"/>
            <a:ext cx="8905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سنتعلَّمُ في هذا الدرس</a:t>
            </a:r>
          </a:p>
          <a:p>
            <a:pPr algn="ct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إيجاد ناتج </a:t>
            </a:r>
            <a:r>
              <a:rPr lang="ar-BH" sz="3600" b="1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الجمع باستعمال </a:t>
            </a:r>
            <a:r>
              <a:rPr lang="ar-BH" sz="3600" b="1" dirty="0">
                <a:solidFill>
                  <a:srgbClr val="0000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خاصية الإبدال</a:t>
            </a:r>
          </a:p>
        </p:txBody>
      </p:sp>
      <p:sp>
        <p:nvSpPr>
          <p:cNvPr id="2" name="Rectangle 1"/>
          <p:cNvSpPr/>
          <p:nvPr/>
        </p:nvSpPr>
        <p:spPr>
          <a:xfrm>
            <a:off x="270641" y="6348249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48343" y="1268067"/>
            <a:ext cx="11432439" cy="4823451"/>
          </a:xfrm>
          <a:prstGeom prst="roundRect">
            <a:avLst>
              <a:gd name="adj" fmla="val 9101"/>
            </a:avLst>
          </a:prstGeom>
          <a:gradFill flip="none" rotWithShape="1">
            <a:gsLst>
              <a:gs pos="87000">
                <a:srgbClr val="C6E6A2"/>
              </a:gs>
              <a:gs pos="100000">
                <a:srgbClr val="92D050"/>
              </a:gs>
              <a:gs pos="0">
                <a:srgbClr val="E5F4D4"/>
              </a:gs>
            </a:gsLst>
            <a:path path="shape">
              <a:fillToRect l="50000" t="50000" r="50000" b="50000"/>
            </a:path>
            <a:tileRect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45822" y="1495531"/>
            <a:ext cx="10972799" cy="4320000"/>
          </a:xfrm>
          <a:prstGeom prst="roundRect">
            <a:avLst>
              <a:gd name="adj" fmla="val 9101"/>
            </a:avLst>
          </a:prstGeom>
          <a:solidFill>
            <a:schemeClr val="bg1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141864" y="1159399"/>
            <a:ext cx="1639794" cy="685835"/>
            <a:chOff x="7490012" y="1727585"/>
            <a:chExt cx="1639794" cy="685835"/>
          </a:xfrm>
        </p:grpSpPr>
        <p:sp>
          <p:nvSpPr>
            <p:cNvPr id="2" name="Rounded Rectangle 1"/>
            <p:cNvSpPr/>
            <p:nvPr/>
          </p:nvSpPr>
          <p:spPr>
            <a:xfrm>
              <a:off x="7490012" y="1727585"/>
              <a:ext cx="1627094" cy="574463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02712" y="1767089"/>
              <a:ext cx="1627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BH" sz="3600" b="1" dirty="0">
                  <a:solidFill>
                    <a:schemeClr val="accent4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أستعدُّ</a:t>
              </a:r>
              <a:endParaRPr lang="en-US" sz="3600" b="1" dirty="0">
                <a:solidFill>
                  <a:schemeClr val="accent4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121" y="1717272"/>
            <a:ext cx="1097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الأعداد المضافة هي الأعداد التي نجمعها.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عندما أُغير ترتيب العددين المضافين في جملة الجمع، فإن ناتج الجمع لا يتغير .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3478696"/>
            <a:ext cx="1867751" cy="2370561"/>
            <a:chOff x="685800" y="3478696"/>
            <a:chExt cx="1867751" cy="23705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56" t="1665" r="4823" b="3217"/>
            <a:stretch/>
          </p:blipFill>
          <p:spPr>
            <a:xfrm>
              <a:off x="685800" y="3578087"/>
              <a:ext cx="1867751" cy="227117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918252" y="3478696"/>
              <a:ext cx="606287" cy="452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10604096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959571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315046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27621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83096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38571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94046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49521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04996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531196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886671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242146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597621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953096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08571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394046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49521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04996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86003" y="3501798"/>
            <a:ext cx="697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                               - - - - - -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67314" y="5069974"/>
            <a:ext cx="6483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                     +           - - - - - -       =  - - - - - - </a:t>
            </a:r>
          </a:p>
        </p:txBody>
      </p:sp>
      <p:sp>
        <p:nvSpPr>
          <p:cNvPr id="12" name="Oval Callout 11"/>
          <p:cNvSpPr/>
          <p:nvPr/>
        </p:nvSpPr>
        <p:spPr>
          <a:xfrm flipH="1">
            <a:off x="621259" y="2651742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العددان المضافان 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Oval Callout 43"/>
          <p:cNvSpPr/>
          <p:nvPr/>
        </p:nvSpPr>
        <p:spPr>
          <a:xfrm flipH="1">
            <a:off x="611382" y="2642277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الجملة العددية التي تعرضها قطع العد 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6" name="Oval Callout 45"/>
          <p:cNvSpPr/>
          <p:nvPr/>
        </p:nvSpPr>
        <p:spPr>
          <a:xfrm flipH="1">
            <a:off x="599210" y="2628327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كيف تختلف الجملتان العدديتان؟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Oval Callout 46"/>
          <p:cNvSpPr/>
          <p:nvPr/>
        </p:nvSpPr>
        <p:spPr>
          <a:xfrm flipH="1">
            <a:off x="621259" y="2634186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هل يختلف المجموع عندما نجمع بترتيب مختلف؟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Oval Callout 47"/>
          <p:cNvSpPr/>
          <p:nvPr/>
        </p:nvSpPr>
        <p:spPr>
          <a:xfrm flipH="1">
            <a:off x="630019" y="2624588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 + 6 = 6 + 3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400445" y="3872221"/>
            <a:ext cx="1508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مضاف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68236" y="3846741"/>
            <a:ext cx="1508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مضاف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45015" y="3872221"/>
            <a:ext cx="1376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ناتج الجمع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81645" y="3394622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87178" y="4962630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77533" y="3412749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097934" y="4948868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19194" y="3394621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19194" y="4948867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89728" y="3500785"/>
            <a:ext cx="697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    +                          - - - - - -                       =  - - - - - -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4902" y="6336908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12" grpId="0" animBg="1"/>
      <p:bldP spid="12" grpId="1" animBg="1"/>
      <p:bldP spid="44" grpId="0" animBg="1"/>
      <p:bldP spid="44" grpId="1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364" y="1955944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العددين المضافين، وأستعمل                       ، لأجد ناتج الجمع: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3478696"/>
            <a:ext cx="1867751" cy="2370561"/>
            <a:chOff x="685800" y="3478696"/>
            <a:chExt cx="1867751" cy="23705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56" t="1665" r="4823" b="3217"/>
            <a:stretch/>
          </p:blipFill>
          <p:spPr>
            <a:xfrm>
              <a:off x="685800" y="3578087"/>
              <a:ext cx="1867751" cy="227117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918252" y="3478696"/>
              <a:ext cx="606287" cy="452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10604096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959571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21171" y="196919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03746" y="196919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054702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10177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65652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21127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630072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9985547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341022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696497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781972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37447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403745" y="3501798"/>
            <a:ext cx="435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+   - - - - - -     =  - - - - - - </a:t>
            </a:r>
          </a:p>
        </p:txBody>
      </p:sp>
      <p:sp>
        <p:nvSpPr>
          <p:cNvPr id="44" name="Oval Callout 43"/>
          <p:cNvSpPr/>
          <p:nvPr/>
        </p:nvSpPr>
        <p:spPr>
          <a:xfrm flipH="1">
            <a:off x="611382" y="2642277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الجملة العددية التي تعرضها قطع العد 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6" name="Oval Callout 45"/>
          <p:cNvSpPr/>
          <p:nvPr/>
        </p:nvSpPr>
        <p:spPr>
          <a:xfrm flipH="1">
            <a:off x="599210" y="2628327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كيف تختلف الجملتان العدديتان؟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Oval Callout 46"/>
          <p:cNvSpPr/>
          <p:nvPr/>
        </p:nvSpPr>
        <p:spPr>
          <a:xfrm flipH="1">
            <a:off x="626200" y="2621972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هل يختلف المجموع عندما نجمع بترتيب مختلف؟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Oval Callout 47"/>
          <p:cNvSpPr/>
          <p:nvPr/>
        </p:nvSpPr>
        <p:spPr>
          <a:xfrm flipH="1">
            <a:off x="614028" y="2621971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 + 4 = 4 + 2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81645" y="3394622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25822" y="5128573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05652" y="3394621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852114" y="5128574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60519" y="3372194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06636" y="5148167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154563" y="1289707"/>
            <a:ext cx="1858670" cy="923330"/>
            <a:chOff x="9959572" y="1093022"/>
            <a:chExt cx="1858670" cy="923330"/>
          </a:xfrm>
        </p:grpSpPr>
        <p:grpSp>
          <p:nvGrpSpPr>
            <p:cNvPr id="3" name="Group 2"/>
            <p:cNvGrpSpPr/>
            <p:nvPr/>
          </p:nvGrpSpPr>
          <p:grpSpPr>
            <a:xfrm>
              <a:off x="9959572" y="1159399"/>
              <a:ext cx="1822087" cy="685835"/>
              <a:chOff x="7635517" y="1727585"/>
              <a:chExt cx="1494288" cy="685835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635517" y="1727585"/>
                <a:ext cx="1481588" cy="574463"/>
              </a:xfrm>
              <a:prstGeom prst="roundRect">
                <a:avLst>
                  <a:gd name="adj" fmla="val 50000"/>
                </a:avLst>
              </a:prstGeom>
              <a:solidFill>
                <a:srgbClr val="DE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815817" y="1767089"/>
                <a:ext cx="13139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BH" sz="3600" b="1" dirty="0" err="1">
                    <a:ln w="9525">
                      <a:solidFill>
                        <a:schemeClr val="accent4"/>
                      </a:solidFill>
                      <a:prstDash val="solid"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أتاكد</a:t>
                </a:r>
                <a:endParaRPr lang="en-US" sz="3600" b="1" dirty="0">
                  <a:ln w="9525">
                    <a:solidFill>
                      <a:schemeClr val="accent4"/>
                    </a:solidFill>
                    <a:prstDash val="solid"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11181555" y="1157512"/>
              <a:ext cx="612000" cy="61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329055" y="1093022"/>
              <a:ext cx="4891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BH" sz="5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  <a:sym typeface="Wingdings 2" panose="05020102010507070707" pitchFamily="18" charset="2"/>
                </a:rPr>
                <a:t></a:t>
              </a:r>
              <a:endPara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270721" y="5235750"/>
            <a:ext cx="435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+   - - - - - -     =  - - - - - - </a:t>
            </a:r>
          </a:p>
        </p:txBody>
      </p:sp>
      <p:sp>
        <p:nvSpPr>
          <p:cNvPr id="61" name="Round Diagonal Corner Rectangle 10">
            <a:extLst>
              <a:ext uri="{FF2B5EF4-FFF2-40B4-BE49-F238E27FC236}">
                <a16:creationId xmlns:a16="http://schemas.microsoft.com/office/drawing/2014/main" id="{67B4963C-D293-4BE4-97B6-DE4C2C27DDD7}"/>
              </a:ext>
            </a:extLst>
          </p:cNvPr>
          <p:cNvSpPr/>
          <p:nvPr/>
        </p:nvSpPr>
        <p:spPr>
          <a:xfrm>
            <a:off x="197195" y="194327"/>
            <a:ext cx="2170448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الزمن: دقيقتان</a:t>
            </a:r>
          </a:p>
        </p:txBody>
      </p:sp>
      <p:sp>
        <p:nvSpPr>
          <p:cNvPr id="6" name="Rectangle 5"/>
          <p:cNvSpPr/>
          <p:nvPr/>
        </p:nvSpPr>
        <p:spPr>
          <a:xfrm>
            <a:off x="197195" y="6323353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68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 animBg="1"/>
      <p:bldP spid="46" grpId="0" animBg="1"/>
      <p:bldP spid="47" grpId="0" animBg="1"/>
      <p:bldP spid="48" grpId="0" animBg="1"/>
      <p:bldP spid="52" grpId="0"/>
      <p:bldP spid="53" grpId="0"/>
      <p:bldP spid="54" grpId="0"/>
      <p:bldP spid="55" grpId="0"/>
      <p:bldP spid="56" grpId="0"/>
      <p:bldP spid="57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364" y="1955944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العددين المضافين، وأستعمل                       ، لأجد ناتج الجمع: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3478696"/>
            <a:ext cx="1867751" cy="2370561"/>
            <a:chOff x="685800" y="3478696"/>
            <a:chExt cx="1867751" cy="23705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56" t="1665" r="4823" b="3217"/>
            <a:stretch/>
          </p:blipFill>
          <p:spPr>
            <a:xfrm>
              <a:off x="685800" y="3578087"/>
              <a:ext cx="1867751" cy="227117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918252" y="3478696"/>
              <a:ext cx="606287" cy="452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10594041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21171" y="196919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03746" y="196919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593300" y="352227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594041" y="4124486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91171" y="2770417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91171" y="338117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593300" y="4744851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91171" y="3991929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391171" y="4651672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Callout 47"/>
          <p:cNvSpPr/>
          <p:nvPr/>
        </p:nvSpPr>
        <p:spPr>
          <a:xfrm flipH="1">
            <a:off x="594008" y="2482099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 + 3 = 3 + 1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154563" y="1289707"/>
            <a:ext cx="1858670" cy="923330"/>
            <a:chOff x="9959572" y="1093022"/>
            <a:chExt cx="1858670" cy="923330"/>
          </a:xfrm>
        </p:grpSpPr>
        <p:grpSp>
          <p:nvGrpSpPr>
            <p:cNvPr id="3" name="Group 2"/>
            <p:cNvGrpSpPr/>
            <p:nvPr/>
          </p:nvGrpSpPr>
          <p:grpSpPr>
            <a:xfrm>
              <a:off x="9959572" y="1159399"/>
              <a:ext cx="1822087" cy="685835"/>
              <a:chOff x="7635517" y="1727585"/>
              <a:chExt cx="1494288" cy="685835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635517" y="1727585"/>
                <a:ext cx="1481588" cy="574463"/>
              </a:xfrm>
              <a:prstGeom prst="roundRect">
                <a:avLst>
                  <a:gd name="adj" fmla="val 50000"/>
                </a:avLst>
              </a:prstGeom>
              <a:solidFill>
                <a:srgbClr val="DE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815817" y="1767089"/>
                <a:ext cx="13139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BH" sz="3600" b="1" dirty="0" err="1">
                    <a:ln w="9525">
                      <a:solidFill>
                        <a:schemeClr val="accent4"/>
                      </a:solidFill>
                      <a:prstDash val="solid"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أتاكد</a:t>
                </a:r>
                <a:endParaRPr lang="en-US" sz="3600" b="1" dirty="0">
                  <a:ln w="9525">
                    <a:solidFill>
                      <a:schemeClr val="accent4"/>
                    </a:solidFill>
                    <a:prstDash val="solid"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11197884" y="1141183"/>
              <a:ext cx="612000" cy="61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329055" y="1093022"/>
              <a:ext cx="4891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BH" sz="5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  <a:sym typeface="Wingdings 2" panose="05020102010507070707" pitchFamily="18" charset="2"/>
                </a:rPr>
                <a:t></a:t>
              </a:r>
              <a:endPara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593017" y="3006913"/>
            <a:ext cx="1561546" cy="2636415"/>
            <a:chOff x="8593017" y="3006913"/>
            <a:chExt cx="1561546" cy="2636415"/>
          </a:xfrm>
        </p:grpSpPr>
        <p:sp>
          <p:nvSpPr>
            <p:cNvPr id="52" name="TextBox 51"/>
            <p:cNvSpPr txBox="1"/>
            <p:nvPr/>
          </p:nvSpPr>
          <p:spPr>
            <a:xfrm>
              <a:off x="9740351" y="4075224"/>
              <a:ext cx="4142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BH" sz="40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+</a:t>
              </a:r>
              <a:endParaRPr lang="en-US" sz="40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962092" y="3006913"/>
              <a:ext cx="684000" cy="68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62092" y="3951539"/>
              <a:ext cx="684000" cy="68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63390" y="4959328"/>
              <a:ext cx="684000" cy="68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8593017" y="4810167"/>
              <a:ext cx="1520124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594556" y="2975940"/>
            <a:ext cx="1561546" cy="2636415"/>
            <a:chOff x="8593017" y="3006913"/>
            <a:chExt cx="1561546" cy="2636415"/>
          </a:xfrm>
        </p:grpSpPr>
        <p:sp>
          <p:nvSpPr>
            <p:cNvPr id="61" name="TextBox 60"/>
            <p:cNvSpPr txBox="1"/>
            <p:nvPr/>
          </p:nvSpPr>
          <p:spPr>
            <a:xfrm>
              <a:off x="9740351" y="4075224"/>
              <a:ext cx="4142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BH" sz="40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+</a:t>
              </a:r>
              <a:endParaRPr lang="en-US" sz="40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962092" y="3006913"/>
              <a:ext cx="684000" cy="68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962092" y="3951539"/>
              <a:ext cx="684000" cy="68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963390" y="4959328"/>
              <a:ext cx="684000" cy="68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8593017" y="4810167"/>
              <a:ext cx="1520124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9018909" y="3117957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021947" y="4053939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018909" y="5047617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53307" y="3052845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56345" y="3988827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53307" y="4982505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1" name="Round Diagonal Corner Rectangle 10">
            <a:extLst>
              <a:ext uri="{FF2B5EF4-FFF2-40B4-BE49-F238E27FC236}">
                <a16:creationId xmlns:a16="http://schemas.microsoft.com/office/drawing/2014/main" id="{67B4963C-D293-4BE4-97B6-DE4C2C27DDD7}"/>
              </a:ext>
            </a:extLst>
          </p:cNvPr>
          <p:cNvSpPr/>
          <p:nvPr/>
        </p:nvSpPr>
        <p:spPr>
          <a:xfrm>
            <a:off x="197195" y="194327"/>
            <a:ext cx="2170448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الزمن: دقيقتان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7195" y="6285186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4" grpId="0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364" y="1955944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أستعمل                       ، لأجد ناتج الجمع: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3478696"/>
            <a:ext cx="1867751" cy="2370561"/>
            <a:chOff x="685800" y="3478696"/>
            <a:chExt cx="1867751" cy="23705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56" t="1665" r="4823" b="3217"/>
            <a:stretch/>
          </p:blipFill>
          <p:spPr>
            <a:xfrm>
              <a:off x="685800" y="3578087"/>
              <a:ext cx="1867751" cy="227117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918252" y="3478696"/>
              <a:ext cx="606287" cy="452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10256272" y="1992086"/>
            <a:ext cx="540000" cy="5171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538847" y="1992086"/>
            <a:ext cx="540000" cy="517108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Callout 47"/>
          <p:cNvSpPr/>
          <p:nvPr/>
        </p:nvSpPr>
        <p:spPr>
          <a:xfrm flipH="1">
            <a:off x="685800" y="2571599"/>
            <a:ext cx="2746055" cy="844175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 + 7 = 7 + 1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154563" y="1289707"/>
            <a:ext cx="1858670" cy="923330"/>
            <a:chOff x="9959572" y="1093022"/>
            <a:chExt cx="1858670" cy="923330"/>
          </a:xfrm>
        </p:grpSpPr>
        <p:grpSp>
          <p:nvGrpSpPr>
            <p:cNvPr id="3" name="Group 2"/>
            <p:cNvGrpSpPr/>
            <p:nvPr/>
          </p:nvGrpSpPr>
          <p:grpSpPr>
            <a:xfrm>
              <a:off x="9959572" y="1159399"/>
              <a:ext cx="1822087" cy="685835"/>
              <a:chOff x="7635517" y="1727585"/>
              <a:chExt cx="1494288" cy="685835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635517" y="1727585"/>
                <a:ext cx="1481588" cy="574463"/>
              </a:xfrm>
              <a:prstGeom prst="roundRect">
                <a:avLst>
                  <a:gd name="adj" fmla="val 50000"/>
                </a:avLst>
              </a:prstGeom>
              <a:solidFill>
                <a:srgbClr val="DE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815817" y="1767089"/>
                <a:ext cx="13139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BH" sz="3600" b="1" dirty="0" err="1">
                    <a:ln w="9525">
                      <a:solidFill>
                        <a:schemeClr val="accent4"/>
                      </a:solidFill>
                      <a:prstDash val="solid"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أتاكد</a:t>
                </a:r>
                <a:endParaRPr lang="en-US" sz="3600" b="1" dirty="0">
                  <a:ln w="9525">
                    <a:solidFill>
                      <a:schemeClr val="accent4"/>
                    </a:solidFill>
                    <a:prstDash val="solid"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11197884" y="1157512"/>
              <a:ext cx="612000" cy="612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329055" y="1093022"/>
              <a:ext cx="4891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BH" sz="5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  <a:sym typeface="Wingdings 2" panose="05020102010507070707" pitchFamily="18" charset="2"/>
                </a:rPr>
                <a:t></a:t>
              </a:r>
              <a:endPara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511127" y="2881152"/>
            <a:ext cx="290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   +   7    =  - - - - -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11127" y="3854001"/>
            <a:ext cx="290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7   +   1    =  - - - - -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5" name="Round Diagonal Corner Rectangle 10">
            <a:extLst>
              <a:ext uri="{FF2B5EF4-FFF2-40B4-BE49-F238E27FC236}">
                <a16:creationId xmlns:a16="http://schemas.microsoft.com/office/drawing/2014/main" id="{67B4963C-D293-4BE4-97B6-DE4C2C27DDD7}"/>
              </a:ext>
            </a:extLst>
          </p:cNvPr>
          <p:cNvSpPr/>
          <p:nvPr/>
        </p:nvSpPr>
        <p:spPr>
          <a:xfrm>
            <a:off x="197195" y="194327"/>
            <a:ext cx="2170448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الزمن: دقيقتان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667104" y="2683972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63237" y="3694556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745" y="6335176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3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364" y="1955944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العددين المضافين، وأستعمل                       ، لأجد ناتج الجمع: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5800" y="3478696"/>
            <a:ext cx="1867751" cy="2370561"/>
            <a:chOff x="685800" y="3478696"/>
            <a:chExt cx="1867751" cy="237056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56" t="1665" r="4823" b="3217"/>
            <a:stretch/>
          </p:blipFill>
          <p:spPr>
            <a:xfrm>
              <a:off x="685800" y="3578087"/>
              <a:ext cx="1867751" cy="227117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918252" y="3478696"/>
              <a:ext cx="606287" cy="452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10604096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959571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21171" y="196919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03746" y="196919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054702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10177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65652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687682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043157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398632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484107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839582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403745" y="3501798"/>
            <a:ext cx="435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+   - - - - - -     =  - - - - - - </a:t>
            </a:r>
          </a:p>
        </p:txBody>
      </p:sp>
      <p:sp>
        <p:nvSpPr>
          <p:cNvPr id="48" name="Oval Callout 47"/>
          <p:cNvSpPr/>
          <p:nvPr/>
        </p:nvSpPr>
        <p:spPr>
          <a:xfrm flipH="1">
            <a:off x="197195" y="1408622"/>
            <a:ext cx="3690501" cy="1820274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أتذكر</a:t>
            </a:r>
          </a:p>
          <a:p>
            <a:pPr algn="ctr"/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إذا غيرت ترتيب العددين المضافين، فإنني أحصل على ناتج الجمع نفسه.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981645" y="3394622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25822" y="5128573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05652" y="3394621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852114" y="5128574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60519" y="3372194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90307" y="5131838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154563" y="1346746"/>
            <a:ext cx="1829872" cy="695173"/>
            <a:chOff x="9959572" y="1150061"/>
            <a:chExt cx="1829872" cy="695173"/>
          </a:xfrm>
        </p:grpSpPr>
        <p:grpSp>
          <p:nvGrpSpPr>
            <p:cNvPr id="3" name="Group 2"/>
            <p:cNvGrpSpPr/>
            <p:nvPr/>
          </p:nvGrpSpPr>
          <p:grpSpPr>
            <a:xfrm>
              <a:off x="9959572" y="1159399"/>
              <a:ext cx="1822087" cy="685835"/>
              <a:chOff x="7635517" y="1727585"/>
              <a:chExt cx="1494288" cy="685835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635517" y="1727585"/>
                <a:ext cx="1481588" cy="574463"/>
              </a:xfrm>
              <a:prstGeom prst="roundRect">
                <a:avLst>
                  <a:gd name="adj" fmla="val 50000"/>
                </a:avLst>
              </a:prstGeom>
              <a:solidFill>
                <a:srgbClr val="DE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815817" y="1767089"/>
                <a:ext cx="13139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BH" sz="3600" b="1" dirty="0">
                    <a:ln w="9525">
                      <a:solidFill>
                        <a:schemeClr val="accent4"/>
                      </a:solidFill>
                      <a:prstDash val="solid"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أتدرب</a:t>
                </a:r>
                <a:endParaRPr lang="en-US" sz="3600" b="1" dirty="0">
                  <a:ln w="9525">
                    <a:solidFill>
                      <a:schemeClr val="accent4"/>
                    </a:solidFill>
                    <a:prstDash val="solid"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58" name="Isosceles Triangle 57"/>
            <p:cNvSpPr/>
            <p:nvPr/>
          </p:nvSpPr>
          <p:spPr>
            <a:xfrm rot="16200000">
              <a:off x="11178213" y="1186829"/>
              <a:ext cx="648000" cy="574463"/>
            </a:xfrm>
            <a:prstGeom prst="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6270721" y="5235750"/>
            <a:ext cx="435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+   - - - - - -     =  - - - - - - </a:t>
            </a:r>
          </a:p>
        </p:txBody>
      </p:sp>
      <p:sp>
        <p:nvSpPr>
          <p:cNvPr id="43" name="Round Diagonal Corner Rectangle 10">
            <a:extLst>
              <a:ext uri="{FF2B5EF4-FFF2-40B4-BE49-F238E27FC236}">
                <a16:creationId xmlns:a16="http://schemas.microsoft.com/office/drawing/2014/main" id="{67B4963C-D293-4BE4-97B6-DE4C2C27DDD7}"/>
              </a:ext>
            </a:extLst>
          </p:cNvPr>
          <p:cNvSpPr/>
          <p:nvPr/>
        </p:nvSpPr>
        <p:spPr>
          <a:xfrm>
            <a:off x="197195" y="194327"/>
            <a:ext cx="2170448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الزمن: دقيقتان</a:t>
            </a:r>
          </a:p>
        </p:txBody>
      </p:sp>
      <p:sp>
        <p:nvSpPr>
          <p:cNvPr id="6" name="Rectangle 5"/>
          <p:cNvSpPr/>
          <p:nvPr/>
        </p:nvSpPr>
        <p:spPr>
          <a:xfrm>
            <a:off x="197195" y="6363908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1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364" y="1955944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أكتب العددين المضافين، وأستعمل                       ، لأجد ناتج الجمع: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604096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959571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21171" y="196919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03746" y="196919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054702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10177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65652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21127" y="278627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630072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9985547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341022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696497" y="4370183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781972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37447" y="4370183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403745" y="3501798"/>
            <a:ext cx="435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+   - - - - - -     =  - - - - - -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981645" y="3394622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25822" y="5128573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05652" y="3394621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852114" y="5128574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60519" y="3372194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06636" y="5148167"/>
            <a:ext cx="414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70721" y="5235750"/>
            <a:ext cx="435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1168400" algn="l"/>
              </a:tabLs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- - - - -      +   - - - - - -     =  - - - - - - 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0154563" y="1346746"/>
            <a:ext cx="1829872" cy="695173"/>
            <a:chOff x="9959572" y="1150061"/>
            <a:chExt cx="1829872" cy="695173"/>
          </a:xfrm>
        </p:grpSpPr>
        <p:grpSp>
          <p:nvGrpSpPr>
            <p:cNvPr id="49" name="Group 48"/>
            <p:cNvGrpSpPr/>
            <p:nvPr/>
          </p:nvGrpSpPr>
          <p:grpSpPr>
            <a:xfrm>
              <a:off x="9959572" y="1159399"/>
              <a:ext cx="1822087" cy="685835"/>
              <a:chOff x="7635517" y="1727585"/>
              <a:chExt cx="1494288" cy="685835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7635517" y="1727585"/>
                <a:ext cx="1481588" cy="574463"/>
              </a:xfrm>
              <a:prstGeom prst="roundRect">
                <a:avLst>
                  <a:gd name="adj" fmla="val 50000"/>
                </a:avLst>
              </a:prstGeom>
              <a:solidFill>
                <a:srgbClr val="DE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815817" y="1767089"/>
                <a:ext cx="13139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BH" sz="3600" b="1" dirty="0">
                    <a:ln w="9525">
                      <a:solidFill>
                        <a:schemeClr val="accent4"/>
                      </a:solidFill>
                      <a:prstDash val="solid"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أتدرب</a:t>
                </a:r>
                <a:endParaRPr lang="en-US" sz="3600" b="1" dirty="0">
                  <a:ln w="9525">
                    <a:solidFill>
                      <a:schemeClr val="accent4"/>
                    </a:solidFill>
                    <a:prstDash val="solid"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50" name="Isosceles Triangle 49"/>
            <p:cNvSpPr/>
            <p:nvPr/>
          </p:nvSpPr>
          <p:spPr>
            <a:xfrm rot="16200000">
              <a:off x="11178213" y="1186829"/>
              <a:ext cx="648000" cy="574463"/>
            </a:xfrm>
            <a:prstGeom prst="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85800" y="3478696"/>
            <a:ext cx="1867751" cy="2370561"/>
            <a:chOff x="685800" y="3478696"/>
            <a:chExt cx="1867751" cy="2370561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56" t="1665" r="4823" b="3217"/>
            <a:stretch/>
          </p:blipFill>
          <p:spPr>
            <a:xfrm>
              <a:off x="685800" y="3578087"/>
              <a:ext cx="1867751" cy="2271170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1918252" y="3478696"/>
              <a:ext cx="606287" cy="452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Oval Callout 64"/>
          <p:cNvSpPr/>
          <p:nvPr/>
        </p:nvSpPr>
        <p:spPr>
          <a:xfrm flipH="1">
            <a:off x="145638" y="1436602"/>
            <a:ext cx="3690501" cy="1820274"/>
          </a:xfrm>
          <a:prstGeom prst="wedgeEllipseCallout">
            <a:avLst>
              <a:gd name="adj1" fmla="val 9099"/>
              <a:gd name="adj2" fmla="val 71626"/>
            </a:avLst>
          </a:prstGeom>
          <a:solidFill>
            <a:schemeClr val="bg1"/>
          </a:solidFill>
          <a:ln w="38100">
            <a:solidFill>
              <a:srgbClr val="C6E6A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أتذكر</a:t>
            </a:r>
          </a:p>
          <a:p>
            <a:pPr algn="ctr"/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إذا غيرت ترتيب العددين المضافين، فإنني أحصل على ناتج الجمع نفسه.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11231687" y="2786274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492922" y="4378048"/>
            <a:ext cx="540000" cy="5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 Diagonal Corner Rectangle 10">
            <a:extLst>
              <a:ext uri="{FF2B5EF4-FFF2-40B4-BE49-F238E27FC236}">
                <a16:creationId xmlns:a16="http://schemas.microsoft.com/office/drawing/2014/main" id="{67B4963C-D293-4BE4-97B6-DE4C2C27DDD7}"/>
              </a:ext>
            </a:extLst>
          </p:cNvPr>
          <p:cNvSpPr/>
          <p:nvPr/>
        </p:nvSpPr>
        <p:spPr>
          <a:xfrm>
            <a:off x="197195" y="194327"/>
            <a:ext cx="2170448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الزمن: دقيقتان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902" y="6285186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364" y="1955944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أستعمل                       ، لأجد ناتج الجمع: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0256272" y="1992086"/>
            <a:ext cx="540000" cy="5171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538847" y="1992086"/>
            <a:ext cx="540000" cy="517108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511127" y="2881152"/>
            <a:ext cx="290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   +   6    =  - - - - -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67698" y="2870201"/>
            <a:ext cx="290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   +   2    =  - - - - -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0154563" y="1346746"/>
            <a:ext cx="1829872" cy="695173"/>
            <a:chOff x="9959572" y="1150061"/>
            <a:chExt cx="1829872" cy="695173"/>
          </a:xfrm>
        </p:grpSpPr>
        <p:grpSp>
          <p:nvGrpSpPr>
            <p:cNvPr id="21" name="Group 20"/>
            <p:cNvGrpSpPr/>
            <p:nvPr/>
          </p:nvGrpSpPr>
          <p:grpSpPr>
            <a:xfrm>
              <a:off x="9959572" y="1159399"/>
              <a:ext cx="1822087" cy="685835"/>
              <a:chOff x="7635517" y="1727585"/>
              <a:chExt cx="1494288" cy="685835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7635517" y="1727585"/>
                <a:ext cx="1481588" cy="574463"/>
              </a:xfrm>
              <a:prstGeom prst="roundRect">
                <a:avLst>
                  <a:gd name="adj" fmla="val 50000"/>
                </a:avLst>
              </a:prstGeom>
              <a:solidFill>
                <a:srgbClr val="DE0000"/>
              </a:solidFill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815817" y="1767089"/>
                <a:ext cx="13139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BH" sz="3600" b="1" dirty="0">
                    <a:ln w="9525">
                      <a:solidFill>
                        <a:schemeClr val="accent4"/>
                      </a:solidFill>
                      <a:prstDash val="solid"/>
                    </a:ln>
                    <a:solidFill>
                      <a:schemeClr val="accent4">
                        <a:lumMod val="60000"/>
                        <a:lumOff val="40000"/>
                      </a:schemeClr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أتدرب</a:t>
                </a:r>
                <a:endParaRPr lang="en-US" sz="3600" b="1" dirty="0">
                  <a:ln w="9525">
                    <a:solidFill>
                      <a:schemeClr val="accent4"/>
                    </a:solidFill>
                    <a:prstDash val="solid"/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  <p:sp>
          <p:nvSpPr>
            <p:cNvPr id="22" name="Isosceles Triangle 21"/>
            <p:cNvSpPr/>
            <p:nvPr/>
          </p:nvSpPr>
          <p:spPr>
            <a:xfrm rot="16200000">
              <a:off x="11178213" y="1186829"/>
              <a:ext cx="648000" cy="574463"/>
            </a:xfrm>
            <a:prstGeom prst="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505770" y="3751006"/>
            <a:ext cx="290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   +   5    =  - - - - -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62341" y="3740055"/>
            <a:ext cx="290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   +   2    =  - - - - -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60329" y="4545566"/>
            <a:ext cx="1472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1  </a:t>
            </a:r>
          </a:p>
          <a:p>
            <a:pPr algn="r" rtl="1"/>
            <a:r>
              <a:rPr lang="ar-BH" sz="40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 +   3  </a:t>
            </a:r>
            <a:r>
              <a:rPr lang="ar-BH" sz="4000" b="1" u="sng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BH" sz="40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21774" y="4509078"/>
            <a:ext cx="1472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3  </a:t>
            </a:r>
          </a:p>
          <a:p>
            <a:pPr algn="r" rtl="1"/>
            <a:r>
              <a:rPr lang="ar-BH" sz="40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 +   1 </a:t>
            </a:r>
            <a:r>
              <a:rPr lang="ar-BH" sz="4000" b="1" u="sng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BH" sz="40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05770" y="2698944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88299" y="2691850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05770" y="3601580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81719" y="3601580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22384" y="5707363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4065" y="5696264"/>
            <a:ext cx="696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Round Diagonal Corner Rectangle 10">
            <a:extLst>
              <a:ext uri="{FF2B5EF4-FFF2-40B4-BE49-F238E27FC236}">
                <a16:creationId xmlns:a16="http://schemas.microsoft.com/office/drawing/2014/main" id="{67B4963C-D293-4BE4-97B6-DE4C2C27DDD7}"/>
              </a:ext>
            </a:extLst>
          </p:cNvPr>
          <p:cNvSpPr/>
          <p:nvPr/>
        </p:nvSpPr>
        <p:spPr>
          <a:xfrm>
            <a:off x="197195" y="194327"/>
            <a:ext cx="2170448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الزمن: 4 دقائق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195" y="6303738"/>
            <a:ext cx="2789545" cy="385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ar-BH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الجمع بأي ترتيب</a:t>
            </a:r>
            <a:r>
              <a:rPr lang="ar-BH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-الصف الأول الابتدائي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335</TotalTime>
  <Words>672</Words>
  <Application>Microsoft Macintosh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Office Theme</vt:lpstr>
      <vt:lpstr>رياضيات الصف الأول الابتدائي-الجزء الثاني  (10-1): الجمع بأي ترتيب (صفحه ١١)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ALTHABET</dc:creator>
  <cp:lastModifiedBy>Faeqa Abdulrahman Abdulla Husain</cp:lastModifiedBy>
  <cp:revision>33</cp:revision>
  <cp:lastPrinted>2021-01-17T11:49:49Z</cp:lastPrinted>
  <dcterms:created xsi:type="dcterms:W3CDTF">2020-03-04T10:47:58Z</dcterms:created>
  <dcterms:modified xsi:type="dcterms:W3CDTF">2021-01-30T23:02:24Z</dcterms:modified>
</cp:coreProperties>
</file>