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332" r:id="rId7"/>
    <p:sldId id="337" r:id="rId8"/>
    <p:sldId id="345" r:id="rId9"/>
    <p:sldId id="346" r:id="rId10"/>
    <p:sldId id="331" r:id="rId11"/>
    <p:sldId id="344" r:id="rId12"/>
    <p:sldId id="343" r:id="rId13"/>
    <p:sldId id="28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885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  <a:srgbClr val="0000FF"/>
    <a:srgbClr val="FF3300"/>
    <a:srgbClr val="F4C37E"/>
    <a:srgbClr val="CC0000"/>
    <a:srgbClr val="3399FF"/>
    <a:srgbClr val="9900CC"/>
    <a:srgbClr val="FFFF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4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002" y="48"/>
      </p:cViewPr>
      <p:guideLst>
        <p:guide orient="horz" pos="3226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D46A8F9-5321-487C-924B-5E8B15B03DD5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8D60FBC-779C-4CB2-BF97-DBF284DA8A5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026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47751" y="2699494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(9-2): تَمْثيلُ الطرح</a:t>
            </a:r>
            <a:b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150)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لكتاب الطالب صفحة 151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2435192" y="2688010"/>
            <a:ext cx="67866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r>
              <a:rPr lang="ar-BH" sz="1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الطرح.</a:t>
            </a:r>
            <a:endParaRPr lang="en-US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51873"/>
              </p:ext>
            </p:extLst>
          </p:nvPr>
        </p:nvGraphicFramePr>
        <p:xfrm>
          <a:off x="4069541" y="3241980"/>
          <a:ext cx="420129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91">
                  <a:extLst>
                    <a:ext uri="{9D8B030D-6E8A-4147-A177-3AD203B41FA5}">
                      <a16:colId xmlns:a16="http://schemas.microsoft.com/office/drawing/2014/main" xmlns="" val="84461860"/>
                    </a:ext>
                  </a:extLst>
                </a:gridCol>
              </a:tblGrid>
              <a:tr h="4048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pPr algn="r"/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602713"/>
                  </a:ext>
                </a:extLst>
              </a:tr>
              <a:tr h="404818"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6396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33514"/>
              </p:ext>
            </p:extLst>
          </p:nvPr>
        </p:nvGraphicFramePr>
        <p:xfrm>
          <a:off x="4081824" y="1395140"/>
          <a:ext cx="41712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614">
                  <a:extLst>
                    <a:ext uri="{9D8B030D-6E8A-4147-A177-3AD203B41FA5}">
                      <a16:colId xmlns:a16="http://schemas.microsoft.com/office/drawing/2014/main" xmlns="" val="662465781"/>
                    </a:ext>
                  </a:extLst>
                </a:gridCol>
                <a:gridCol w="2085614">
                  <a:extLst>
                    <a:ext uri="{9D8B030D-6E8A-4147-A177-3AD203B41FA5}">
                      <a16:colId xmlns:a16="http://schemas.microsoft.com/office/drawing/2014/main" xmlns="" val="2204278668"/>
                    </a:ext>
                  </a:extLst>
                </a:gridCol>
              </a:tblGrid>
              <a:tr h="40481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265969"/>
                  </a:ext>
                </a:extLst>
              </a:tr>
              <a:tr h="404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r>
                        <a:rPr lang="ar-BH" dirty="0"/>
                        <a:t>        -------------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221288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80845" y="865225"/>
            <a:ext cx="205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الحمراء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143444" y="874967"/>
            <a:ext cx="20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القطع الصفراء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9308268" y="2516363"/>
            <a:ext cx="272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المفقود؟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85373" y="4265802"/>
            <a:ext cx="2148368" cy="409853"/>
            <a:chOff x="6296755" y="2357836"/>
            <a:chExt cx="2148368" cy="409853"/>
          </a:xfrm>
        </p:grpSpPr>
        <p:sp>
          <p:nvSpPr>
            <p:cNvPr id="4" name="Oval 3"/>
            <p:cNvSpPr/>
            <p:nvPr/>
          </p:nvSpPr>
          <p:spPr>
            <a:xfrm>
              <a:off x="8069738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78743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887749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96755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5495038" y="1578777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32556" y="158365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44175" y="2475050"/>
            <a:ext cx="396000" cy="39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82361" y="2867368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66435" y="4784354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43188" y="4784354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18539" y="4764869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26075" y="2844864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86566" y="4817756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91084" y="4792624"/>
            <a:ext cx="745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8298459" y="4180858"/>
            <a:ext cx="3738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ليصبح العدد الكلي للقِطع  5 قِطع</a:t>
            </a:r>
          </a:p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إضافة 4 قطع.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8868205" y="1676566"/>
            <a:ext cx="31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لدينا مجموعتان من القطع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Oval 96"/>
          <p:cNvSpPr/>
          <p:nvPr/>
        </p:nvSpPr>
        <p:spPr>
          <a:xfrm flipH="1">
            <a:off x="4942267" y="4281710"/>
            <a:ext cx="408184" cy="40985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10-Point Star 111"/>
          <p:cNvSpPr/>
          <p:nvPr/>
        </p:nvSpPr>
        <p:spPr>
          <a:xfrm>
            <a:off x="11616062" y="-43035"/>
            <a:ext cx="548640" cy="629579"/>
          </a:xfrm>
          <a:prstGeom prst="star10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1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F77C30-6E14-4C3D-81E7-99B352C9892B}"/>
              </a:ext>
            </a:extLst>
          </p:cNvPr>
          <p:cNvSpPr/>
          <p:nvPr/>
        </p:nvSpPr>
        <p:spPr>
          <a:xfrm>
            <a:off x="6408656" y="2677142"/>
            <a:ext cx="1479859" cy="33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27" name="Group 126"/>
          <p:cNvGrpSpPr/>
          <p:nvPr/>
        </p:nvGrpSpPr>
        <p:grpSpPr>
          <a:xfrm>
            <a:off x="9129068" y="5256627"/>
            <a:ext cx="1865873" cy="422323"/>
            <a:chOff x="6381163" y="2345366"/>
            <a:chExt cx="1865873" cy="422323"/>
          </a:xfrm>
        </p:grpSpPr>
        <p:sp>
          <p:nvSpPr>
            <p:cNvPr id="128" name="Oval 127"/>
            <p:cNvSpPr/>
            <p:nvPr/>
          </p:nvSpPr>
          <p:spPr>
            <a:xfrm>
              <a:off x="7871651" y="234536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7380267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6887749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381163" y="2357836"/>
              <a:ext cx="375385" cy="4098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928A2D3-CD58-4E38-A051-CAC031C5B7FF}"/>
              </a:ext>
            </a:extLst>
          </p:cNvPr>
          <p:cNvSpPr txBox="1"/>
          <p:nvPr/>
        </p:nvSpPr>
        <p:spPr>
          <a:xfrm>
            <a:off x="6606629" y="2823765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3542 -0.412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64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1796 -0.059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61" grpId="0" animBg="1"/>
      <p:bldP spid="63" grpId="0"/>
      <p:bldP spid="64" grpId="0"/>
      <p:bldP spid="66" grpId="0"/>
      <p:bldP spid="70" grpId="0"/>
      <p:bldP spid="62" grpId="0"/>
      <p:bldP spid="71" grpId="0"/>
      <p:bldP spid="72" grpId="0"/>
      <p:bldP spid="74" grpId="0"/>
      <p:bldP spid="110" grpId="0"/>
      <p:bldP spid="3" grpId="0" animBg="1"/>
      <p:bldP spid="113" grpId="0"/>
      <p:bldP spid="1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2202"/>
              </p:ext>
            </p:extLst>
          </p:nvPr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3235" y="161253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الناقص: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1253" y="415121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3865" y="2459071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7609" y="1201212"/>
            <a:ext cx="709827" cy="7539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77419" y="4267508"/>
            <a:ext cx="638607" cy="252000"/>
            <a:chOff x="4345075" y="2692619"/>
            <a:chExt cx="638607" cy="252000"/>
          </a:xfrm>
        </p:grpSpPr>
        <p:sp>
          <p:nvSpPr>
            <p:cNvPr id="105" name="Oval 104"/>
            <p:cNvSpPr/>
            <p:nvPr/>
          </p:nvSpPr>
          <p:spPr>
            <a:xfrm>
              <a:off x="4731682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5075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4">
            <a:extLst>
              <a:ext uri="{FF2B5EF4-FFF2-40B4-BE49-F238E27FC236}">
                <a16:creationId xmlns:a16="http://schemas.microsoft.com/office/drawing/2014/main" xmlns="" id="{3B1DB3CD-589C-484A-A598-3E3C7BC7615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1" name="Straight Connector 6">
              <a:extLst>
                <a:ext uri="{FF2B5EF4-FFF2-40B4-BE49-F238E27FC236}">
                  <a16:creationId xmlns:a16="http://schemas.microsoft.com/office/drawing/2014/main" xmlns="" id="{6E57A4FC-4A59-4A47-838E-D74A6A99B54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xmlns="" id="{07A14FB1-68BA-46B6-94DE-4F969350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175009B6-ED9A-4B31-9D33-C48F81D870BE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9175380-9833-4128-8794-1DDB89BB26A7}"/>
              </a:ext>
            </a:extLst>
          </p:cNvPr>
          <p:cNvSpPr txBox="1"/>
          <p:nvPr/>
        </p:nvSpPr>
        <p:spPr>
          <a:xfrm>
            <a:off x="231110" y="5028840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(2)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150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CD041-0BFF-4BE9-B8CC-AA4D65B8F1D4}"/>
              </a:ext>
            </a:extLst>
          </p:cNvPr>
          <p:cNvGrpSpPr/>
          <p:nvPr/>
        </p:nvGrpSpPr>
        <p:grpSpPr>
          <a:xfrm>
            <a:off x="6552357" y="4254686"/>
            <a:ext cx="2646498" cy="254583"/>
            <a:chOff x="7896527" y="4997642"/>
            <a:chExt cx="2646498" cy="254583"/>
          </a:xfrm>
        </p:grpSpPr>
        <p:grpSp>
          <p:nvGrpSpPr>
            <p:cNvPr id="2" name="Group 1"/>
            <p:cNvGrpSpPr/>
            <p:nvPr/>
          </p:nvGrpSpPr>
          <p:grpSpPr>
            <a:xfrm>
              <a:off x="8915149" y="5000225"/>
              <a:ext cx="1627876" cy="252000"/>
              <a:chOff x="7043348" y="2698203"/>
              <a:chExt cx="1627876" cy="2520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7721801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385812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083235" y="2698203"/>
                <a:ext cx="587989" cy="252000"/>
                <a:chOff x="10921243" y="2899903"/>
                <a:chExt cx="587989" cy="252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1257232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0921243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7043348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BBE9673-1AA2-41AD-88FC-3036291B19DC}"/>
                </a:ext>
              </a:extLst>
            </p:cNvPr>
            <p:cNvSpPr/>
            <p:nvPr/>
          </p:nvSpPr>
          <p:spPr>
            <a:xfrm>
              <a:off x="8574980" y="499764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4D13DDC-C57F-4A2A-B483-5074770B0809}"/>
                </a:ext>
              </a:extLst>
            </p:cNvPr>
            <p:cNvSpPr/>
            <p:nvPr/>
          </p:nvSpPr>
          <p:spPr>
            <a:xfrm>
              <a:off x="8238991" y="499764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F89DE54-C072-4B12-95EA-21B9B3C8A84A}"/>
                </a:ext>
              </a:extLst>
            </p:cNvPr>
            <p:cNvSpPr/>
            <p:nvPr/>
          </p:nvSpPr>
          <p:spPr>
            <a:xfrm>
              <a:off x="7896527" y="499764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9F7AAC-D58E-46DA-BE0E-2C9489C8A9A7}"/>
              </a:ext>
            </a:extLst>
          </p:cNvPr>
          <p:cNvSpPr txBox="1"/>
          <p:nvPr/>
        </p:nvSpPr>
        <p:spPr>
          <a:xfrm>
            <a:off x="7198315" y="2465631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xmlns="" id="{086163AC-C056-494B-8A6E-6C83390A85CC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2458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3235" y="161253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الناقص: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1253" y="415121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9256" y="2447023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grpSp>
        <p:nvGrpSpPr>
          <p:cNvPr id="90" name="Group 4">
            <a:extLst>
              <a:ext uri="{FF2B5EF4-FFF2-40B4-BE49-F238E27FC236}">
                <a16:creationId xmlns:a16="http://schemas.microsoft.com/office/drawing/2014/main" xmlns="" id="{3B1DB3CD-589C-484A-A598-3E3C7BC7615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1" name="Straight Connector 6">
              <a:extLst>
                <a:ext uri="{FF2B5EF4-FFF2-40B4-BE49-F238E27FC236}">
                  <a16:creationId xmlns:a16="http://schemas.microsoft.com/office/drawing/2014/main" xmlns="" id="{6E57A4FC-4A59-4A47-838E-D74A6A99B54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xmlns="" id="{07A14FB1-68BA-46B6-94DE-4F969350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175009B6-ED9A-4B31-9D33-C48F81D870BE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9175380-9833-4128-8794-1DDB89BB26A7}"/>
              </a:ext>
            </a:extLst>
          </p:cNvPr>
          <p:cNvSpPr txBox="1"/>
          <p:nvPr/>
        </p:nvSpPr>
        <p:spPr>
          <a:xfrm>
            <a:off x="231110" y="5028840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(3)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150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CD041-0BFF-4BE9-B8CC-AA4D65B8F1D4}"/>
              </a:ext>
            </a:extLst>
          </p:cNvPr>
          <p:cNvGrpSpPr/>
          <p:nvPr/>
        </p:nvGrpSpPr>
        <p:grpSpPr>
          <a:xfrm>
            <a:off x="6757896" y="4277528"/>
            <a:ext cx="1968045" cy="254583"/>
            <a:chOff x="8574980" y="4997642"/>
            <a:chExt cx="1968045" cy="254583"/>
          </a:xfrm>
        </p:grpSpPr>
        <p:grpSp>
          <p:nvGrpSpPr>
            <p:cNvPr id="2" name="Group 1"/>
            <p:cNvGrpSpPr/>
            <p:nvPr/>
          </p:nvGrpSpPr>
          <p:grpSpPr>
            <a:xfrm>
              <a:off x="8915149" y="5000225"/>
              <a:ext cx="1627876" cy="252000"/>
              <a:chOff x="7043348" y="2698203"/>
              <a:chExt cx="1627876" cy="2520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7721801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385812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083235" y="2698203"/>
                <a:ext cx="587989" cy="252000"/>
                <a:chOff x="10921243" y="2899903"/>
                <a:chExt cx="587989" cy="252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1257232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0921243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7043348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BBE9673-1AA2-41AD-88FC-3036291B19DC}"/>
                </a:ext>
              </a:extLst>
            </p:cNvPr>
            <p:cNvSpPr/>
            <p:nvPr/>
          </p:nvSpPr>
          <p:spPr>
            <a:xfrm>
              <a:off x="8574980" y="499764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9F7AAC-D58E-46DA-BE0E-2C9489C8A9A7}"/>
              </a:ext>
            </a:extLst>
          </p:cNvPr>
          <p:cNvSpPr txBox="1"/>
          <p:nvPr/>
        </p:nvSpPr>
        <p:spPr>
          <a:xfrm>
            <a:off x="3902646" y="2447023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5" name="10-Point Star 9">
            <a:extLst>
              <a:ext uri="{FF2B5EF4-FFF2-40B4-BE49-F238E27FC236}">
                <a16:creationId xmlns:a16="http://schemas.microsoft.com/office/drawing/2014/main" xmlns="" id="{CD785D04-8923-4A7B-823C-9B925EBE85C4}"/>
              </a:ext>
            </a:extLst>
          </p:cNvPr>
          <p:cNvSpPr/>
          <p:nvPr/>
        </p:nvSpPr>
        <p:spPr>
          <a:xfrm>
            <a:off x="9838038" y="1135727"/>
            <a:ext cx="548640" cy="629579"/>
          </a:xfrm>
          <a:prstGeom prst="star10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3</a:t>
            </a:r>
            <a:endParaRPr lang="en-US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655BDB-9EAF-48B4-9289-B96BA9312F52}"/>
              </a:ext>
            </a:extLst>
          </p:cNvPr>
          <p:cNvGrpSpPr/>
          <p:nvPr/>
        </p:nvGrpSpPr>
        <p:grpSpPr>
          <a:xfrm>
            <a:off x="3762223" y="4222381"/>
            <a:ext cx="1025214" cy="252000"/>
            <a:chOff x="4395295" y="5401336"/>
            <a:chExt cx="1025214" cy="252000"/>
          </a:xfrm>
        </p:grpSpPr>
        <p:grpSp>
          <p:nvGrpSpPr>
            <p:cNvPr id="4" name="Group 3"/>
            <p:cNvGrpSpPr/>
            <p:nvPr/>
          </p:nvGrpSpPr>
          <p:grpSpPr>
            <a:xfrm>
              <a:off x="4781902" y="5401336"/>
              <a:ext cx="638607" cy="252000"/>
              <a:chOff x="4345075" y="2692619"/>
              <a:chExt cx="638607" cy="2520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731682" y="2692619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345075" y="2692619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509D572-5C90-42F2-BF91-33B07FFCB5DA}"/>
                </a:ext>
              </a:extLst>
            </p:cNvPr>
            <p:cNvSpPr/>
            <p:nvPr/>
          </p:nvSpPr>
          <p:spPr>
            <a:xfrm>
              <a:off x="4395295" y="5401336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 Diagonal Corner Rectangle 10">
            <a:extLst>
              <a:ext uri="{FF2B5EF4-FFF2-40B4-BE49-F238E27FC236}">
                <a16:creationId xmlns:a16="http://schemas.microsoft.com/office/drawing/2014/main" xmlns="" id="{CCD02E9F-3E2F-4F6A-8987-EA80C45C4A68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6845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2016" y="1415361"/>
          <a:ext cx="684796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84">
                  <a:extLst>
                    <a:ext uri="{9D8B030D-6E8A-4147-A177-3AD203B41FA5}">
                      <a16:colId xmlns:a16="http://schemas.microsoft.com/office/drawing/2014/main" xmlns="" val="3528555804"/>
                    </a:ext>
                  </a:extLst>
                </a:gridCol>
                <a:gridCol w="3423984">
                  <a:extLst>
                    <a:ext uri="{9D8B030D-6E8A-4147-A177-3AD203B41FA5}">
                      <a16:colId xmlns:a16="http://schemas.microsoft.com/office/drawing/2014/main" xmlns="" val="311191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جُزْءٌ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35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9439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الكُل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88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8807962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>
          <a:xfrm>
            <a:off x="4661437" y="1575435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083235" y="1612536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063917" y="177412"/>
            <a:ext cx="55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العدد الناقص: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1253" y="415121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16110" y="243332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grpSp>
        <p:nvGrpSpPr>
          <p:cNvPr id="90" name="Group 4">
            <a:extLst>
              <a:ext uri="{FF2B5EF4-FFF2-40B4-BE49-F238E27FC236}">
                <a16:creationId xmlns:a16="http://schemas.microsoft.com/office/drawing/2014/main" xmlns="" id="{3B1DB3CD-589C-484A-A598-3E3C7BC7615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1" name="Straight Connector 6">
              <a:extLst>
                <a:ext uri="{FF2B5EF4-FFF2-40B4-BE49-F238E27FC236}">
                  <a16:creationId xmlns:a16="http://schemas.microsoft.com/office/drawing/2014/main" xmlns="" id="{6E57A4FC-4A59-4A47-838E-D74A6A99B54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xmlns="" id="{07A14FB1-68BA-46B6-94DE-4F969350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175009B6-ED9A-4B31-9D33-C48F81D870BE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9175380-9833-4128-8794-1DDB89BB26A7}"/>
              </a:ext>
            </a:extLst>
          </p:cNvPr>
          <p:cNvSpPr txBox="1"/>
          <p:nvPr/>
        </p:nvSpPr>
        <p:spPr>
          <a:xfrm>
            <a:off x="231110" y="5028840"/>
            <a:ext cx="2835729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(4)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150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9CD041-0BFF-4BE9-B8CC-AA4D65B8F1D4}"/>
              </a:ext>
            </a:extLst>
          </p:cNvPr>
          <p:cNvGrpSpPr/>
          <p:nvPr/>
        </p:nvGrpSpPr>
        <p:grpSpPr>
          <a:xfrm>
            <a:off x="6757896" y="4277528"/>
            <a:ext cx="1968045" cy="254583"/>
            <a:chOff x="8574980" y="4997642"/>
            <a:chExt cx="1968045" cy="254583"/>
          </a:xfrm>
        </p:grpSpPr>
        <p:grpSp>
          <p:nvGrpSpPr>
            <p:cNvPr id="2" name="Group 1"/>
            <p:cNvGrpSpPr/>
            <p:nvPr/>
          </p:nvGrpSpPr>
          <p:grpSpPr>
            <a:xfrm>
              <a:off x="8915149" y="5000225"/>
              <a:ext cx="1627876" cy="252000"/>
              <a:chOff x="7043348" y="2698203"/>
              <a:chExt cx="1627876" cy="2520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7721801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385812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083235" y="2698203"/>
                <a:ext cx="587989" cy="252000"/>
                <a:chOff x="10921243" y="2899903"/>
                <a:chExt cx="587989" cy="2520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1257232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0921243" y="2899903"/>
                  <a:ext cx="252000" cy="25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7043348" y="2698203"/>
                <a:ext cx="252000" cy="25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BBE9673-1AA2-41AD-88FC-3036291B19DC}"/>
                </a:ext>
              </a:extLst>
            </p:cNvPr>
            <p:cNvSpPr/>
            <p:nvPr/>
          </p:nvSpPr>
          <p:spPr>
            <a:xfrm>
              <a:off x="8574980" y="4997642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9F7AAC-D58E-46DA-BE0E-2C9489C8A9A7}"/>
              </a:ext>
            </a:extLst>
          </p:cNvPr>
          <p:cNvSpPr txBox="1"/>
          <p:nvPr/>
        </p:nvSpPr>
        <p:spPr>
          <a:xfrm>
            <a:off x="7337908" y="2491056"/>
            <a:ext cx="74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40311" y="4237304"/>
            <a:ext cx="638607" cy="252000"/>
            <a:chOff x="4345075" y="2692619"/>
            <a:chExt cx="638607" cy="252000"/>
          </a:xfrm>
        </p:grpSpPr>
        <p:sp>
          <p:nvSpPr>
            <p:cNvPr id="105" name="Oval 104"/>
            <p:cNvSpPr/>
            <p:nvPr/>
          </p:nvSpPr>
          <p:spPr>
            <a:xfrm>
              <a:off x="4731682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5075" y="2692619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3288D045-468F-4772-8413-0206E23BAA07}"/>
              </a:ext>
            </a:extLst>
          </p:cNvPr>
          <p:cNvSpPr/>
          <p:nvPr/>
        </p:nvSpPr>
        <p:spPr>
          <a:xfrm>
            <a:off x="9599618" y="1265842"/>
            <a:ext cx="739833" cy="725930"/>
          </a:xfrm>
          <a:prstGeom prst="star5">
            <a:avLst/>
          </a:prstGeom>
          <a:solidFill>
            <a:srgbClr val="33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4</a:t>
            </a:r>
            <a:endParaRPr lang="en-US" sz="3200" b="1" dirty="0"/>
          </a:p>
        </p:txBody>
      </p:sp>
      <p:sp>
        <p:nvSpPr>
          <p:cNvPr id="8" name="Round Diagonal Corner Rectangle 10">
            <a:extLst>
              <a:ext uri="{FF2B5EF4-FFF2-40B4-BE49-F238E27FC236}">
                <a16:creationId xmlns:a16="http://schemas.microsoft.com/office/drawing/2014/main" xmlns="" id="{06AC681B-5D74-47B5-AB18-60816EDDD4C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</p:spTree>
    <p:extLst>
      <p:ext uri="{BB962C8B-B14F-4D97-AF65-F5344CB8AC3E}">
        <p14:creationId xmlns:p14="http://schemas.microsoft.com/office/powerpoint/2010/main" val="16039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9134375" y="197184"/>
            <a:ext cx="243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السرعة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89120" y="1308607"/>
            <a:ext cx="735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ارفع أصابعك بمقدار العدد المتبقي للقطع.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056845" y="751182"/>
            <a:ext cx="76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ستظهر  مجموعة من القطع، والعدد الكلي لها.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21379" y="3207433"/>
            <a:ext cx="4870931" cy="972145"/>
            <a:chOff x="964520" y="2642926"/>
            <a:chExt cx="4870931" cy="1080000"/>
          </a:xfrm>
        </p:grpSpPr>
        <p:sp>
          <p:nvSpPr>
            <p:cNvPr id="54" name="Oval 53"/>
            <p:cNvSpPr/>
            <p:nvPr/>
          </p:nvSpPr>
          <p:spPr>
            <a:xfrm>
              <a:off x="4755451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91808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28164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4520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442F5E-38D0-42F2-8307-A5A4FB519C23}"/>
              </a:ext>
            </a:extLst>
          </p:cNvPr>
          <p:cNvSpPr txBox="1"/>
          <p:nvPr/>
        </p:nvSpPr>
        <p:spPr>
          <a:xfrm>
            <a:off x="3163108" y="2055712"/>
            <a:ext cx="60089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للقطع  7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07DD65-3331-42BB-B4EA-76C8740A1AF7}"/>
              </a:ext>
            </a:extLst>
          </p:cNvPr>
          <p:cNvSpPr txBox="1"/>
          <p:nvPr/>
        </p:nvSpPr>
        <p:spPr>
          <a:xfrm>
            <a:off x="3163108" y="4491679"/>
            <a:ext cx="60089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عدد القطع المتبقي؟</a:t>
            </a:r>
          </a:p>
        </p:txBody>
      </p:sp>
    </p:spTree>
    <p:extLst>
      <p:ext uri="{BB962C8B-B14F-4D97-AF65-F5344CB8AC3E}">
        <p14:creationId xmlns:p14="http://schemas.microsoft.com/office/powerpoint/2010/main" val="35500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68483" y="4737632"/>
            <a:ext cx="405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المتبقي للقطع 3  قِطع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2499" y="2681569"/>
            <a:ext cx="5169316" cy="1080000"/>
            <a:chOff x="964520" y="2642926"/>
            <a:chExt cx="4870931" cy="1080000"/>
          </a:xfrm>
        </p:grpSpPr>
        <p:sp>
          <p:nvSpPr>
            <p:cNvPr id="54" name="Oval 53"/>
            <p:cNvSpPr/>
            <p:nvPr/>
          </p:nvSpPr>
          <p:spPr>
            <a:xfrm>
              <a:off x="4755451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91808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28164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4520" y="2642926"/>
              <a:ext cx="1080000" cy="10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Left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0902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635453" y="3863617"/>
            <a:ext cx="1263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8336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1566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8CC9B1-DF61-497A-9A7C-07DA646791A2}"/>
              </a:ext>
            </a:extLst>
          </p:cNvPr>
          <p:cNvSpPr txBox="1"/>
          <p:nvPr/>
        </p:nvSpPr>
        <p:spPr>
          <a:xfrm>
            <a:off x="7860871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823F82-7201-4D59-BDBA-DB0C88F23368}"/>
              </a:ext>
            </a:extLst>
          </p:cNvPr>
          <p:cNvSpPr txBox="1"/>
          <p:nvPr/>
        </p:nvSpPr>
        <p:spPr>
          <a:xfrm>
            <a:off x="9208497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79A8D8-96AD-4410-AA4E-7F3E74F544A2}"/>
              </a:ext>
            </a:extLst>
          </p:cNvPr>
          <p:cNvSpPr txBox="1"/>
          <p:nvPr/>
        </p:nvSpPr>
        <p:spPr>
          <a:xfrm>
            <a:off x="10692005" y="3863617"/>
            <a:ext cx="605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8A7312E-1F52-4AC5-A1B2-5C4D58A3215E}"/>
              </a:ext>
            </a:extLst>
          </p:cNvPr>
          <p:cNvSpPr/>
          <p:nvPr/>
        </p:nvSpPr>
        <p:spPr>
          <a:xfrm>
            <a:off x="10273223" y="268156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47F97E7-248E-499C-A6D1-E30D88036DB3}"/>
              </a:ext>
            </a:extLst>
          </p:cNvPr>
          <p:cNvSpPr/>
          <p:nvPr/>
        </p:nvSpPr>
        <p:spPr>
          <a:xfrm>
            <a:off x="8971433" y="268156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BE4D142-590C-4B60-8C37-2CC3086237D3}"/>
              </a:ext>
            </a:extLst>
          </p:cNvPr>
          <p:cNvSpPr/>
          <p:nvPr/>
        </p:nvSpPr>
        <p:spPr>
          <a:xfrm>
            <a:off x="7669642" y="268156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6EC148-F957-46F4-A922-44AC615A151F}"/>
              </a:ext>
            </a:extLst>
          </p:cNvPr>
          <p:cNvSpPr/>
          <p:nvPr/>
        </p:nvSpPr>
        <p:spPr>
          <a:xfrm>
            <a:off x="7498080" y="2461842"/>
            <a:ext cx="4058757" cy="1401766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15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6776185" y="396445"/>
            <a:ext cx="508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لعبة الإنصات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199595" y="900140"/>
            <a:ext cx="10661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جيدًا  للقطع، ثم أرفع أصابعك بمقدار العدد المتبقي ليصبح الناتج 6 قِطع.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8357824" y="1715526"/>
            <a:ext cx="304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للقطع الحمراء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1875614" y="1791649"/>
            <a:ext cx="304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استمع للقطع الصفراء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5270" y="2300301"/>
            <a:ext cx="1243625" cy="2879725"/>
            <a:chOff x="1405571" y="2458566"/>
            <a:chExt cx="1243625" cy="2879725"/>
          </a:xfrm>
        </p:grpSpPr>
        <p:pic>
          <p:nvPicPr>
            <p:cNvPr id="89" name="Picture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571" y="2458566"/>
              <a:ext cx="106362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2289196" y="3301766"/>
              <a:ext cx="36000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41967" y="2300301"/>
            <a:ext cx="1254098" cy="2833918"/>
            <a:chOff x="9881496" y="2521217"/>
            <a:chExt cx="1254098" cy="2833918"/>
          </a:xfrm>
        </p:grpSpPr>
        <p:pic>
          <p:nvPicPr>
            <p:cNvPr id="82" name="Picture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535" y="2521217"/>
              <a:ext cx="1185059" cy="28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9881496" y="3512286"/>
              <a:ext cx="360000" cy="360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Below"/>
              <a:lightRig rig="balanced" dir="t">
                <a:rot lat="0" lon="0" rev="8700000"/>
              </a:lightRig>
            </a:scene3d>
            <a:sp3d>
              <a:bevelT w="190500" h="38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4320830" y="4841831"/>
            <a:ext cx="372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المتبقي للقطع 3 قِطع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تَمْثيلُ الطرح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FC1998-698D-4204-B164-E2198D68A8D7}"/>
              </a:ext>
            </a:extLst>
          </p:cNvPr>
          <p:cNvSpPr txBox="1"/>
          <p:nvPr/>
        </p:nvSpPr>
        <p:spPr>
          <a:xfrm>
            <a:off x="3636058" y="4851573"/>
            <a:ext cx="506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المتبقي للقطع الصفراء؟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791879" y="3122227"/>
            <a:ext cx="3125392" cy="1054796"/>
          </a:xfrm>
          <a:prstGeom prst="cube">
            <a:avLst>
              <a:gd name="adj" fmla="val 30854"/>
            </a:avLst>
          </a:prstGeom>
          <a:solidFill>
            <a:srgbClr val="FF99FF"/>
          </a:soli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43884" y="3677394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688" y="3667915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57357" y="3671758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25433" y="3667915"/>
            <a:ext cx="360000" cy="360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21055" y="3667915"/>
            <a:ext cx="360000" cy="360000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7563" y="2476469"/>
            <a:ext cx="549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الكلي للقطع من اللونين 6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56BD4ED0-436B-478A-9629-83BA31972D49}"/>
              </a:ext>
            </a:extLst>
          </p:cNvPr>
          <p:cNvSpPr/>
          <p:nvPr/>
        </p:nvSpPr>
        <p:spPr>
          <a:xfrm>
            <a:off x="6100495" y="3666465"/>
            <a:ext cx="360000" cy="36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EF8F220-9D2E-4A22-BEDE-8E9C358D4FE1}"/>
              </a:ext>
            </a:extLst>
          </p:cNvPr>
          <p:cNvSpPr/>
          <p:nvPr/>
        </p:nvSpPr>
        <p:spPr>
          <a:xfrm>
            <a:off x="5220276" y="3592260"/>
            <a:ext cx="1260000" cy="5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259C7C-6519-46F2-81CF-E50E3C0F26AA}"/>
              </a:ext>
            </a:extLst>
          </p:cNvPr>
          <p:cNvSpPr/>
          <p:nvPr/>
        </p:nvSpPr>
        <p:spPr>
          <a:xfrm>
            <a:off x="4791879" y="3445253"/>
            <a:ext cx="2795721" cy="730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74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27" grpId="0"/>
      <p:bldP spid="52" grpId="0"/>
      <p:bldP spid="28" grpId="0"/>
      <p:bldP spid="28" grpId="1"/>
      <p:bldP spid="29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2" grpId="0"/>
      <p:bldP spid="40" grpId="0" animBg="1"/>
      <p:bldP spid="42" grpId="0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54E6E-14BE-4E81-B8CC-EC29713CB17E}">
  <ds:schemaRefs>
    <ds:schemaRef ds:uri="http://www.w3.org/XML/1998/namespace"/>
    <ds:schemaRef ds:uri="http://schemas.microsoft.com/office/2006/documentManagement/types"/>
    <ds:schemaRef ds:uri="2eeb555e-62b4-46ee-ac6d-274fc2ecd6cf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97a627-600e-4aa9-b76c-85b1cc875213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4950</TotalTime>
  <Words>310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Yu Gothic UI Semilight</vt:lpstr>
      <vt:lpstr>Office Theme</vt:lpstr>
      <vt:lpstr>رياضيات الصف الأول الابتدائي – الجزء الأول  (9-2): تَمْثيلُ الطرح  (الصفحة 150)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Mohamed Salameh Mfadi Alsalimeh</cp:lastModifiedBy>
  <cp:revision>364</cp:revision>
  <dcterms:created xsi:type="dcterms:W3CDTF">2020-03-04T10:36:22Z</dcterms:created>
  <dcterms:modified xsi:type="dcterms:W3CDTF">2020-08-27T06:36:00Z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