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382" r:id="rId7"/>
    <p:sldId id="383" r:id="rId8"/>
    <p:sldId id="386" r:id="rId9"/>
    <p:sldId id="387" r:id="rId10"/>
    <p:sldId id="390" r:id="rId11"/>
    <p:sldId id="378" r:id="rId12"/>
    <p:sldId id="331" r:id="rId13"/>
    <p:sldId id="389" r:id="rId14"/>
    <p:sldId id="285" r:id="rId15"/>
    <p:sldId id="30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4" userDrawn="1">
          <p15:clr>
            <a:srgbClr val="A4A3A4"/>
          </p15:clr>
        </p15:guide>
        <p15:guide id="2" pos="3772" userDrawn="1">
          <p15:clr>
            <a:srgbClr val="F26B43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99FF"/>
    <a:srgbClr val="66FFFF"/>
    <a:srgbClr val="FF0066"/>
    <a:srgbClr val="0000FF"/>
    <a:srgbClr val="FFCC99"/>
    <a:srgbClr val="FF3300"/>
    <a:srgbClr val="CC66FF"/>
    <a:srgbClr val="75746F"/>
    <a:srgbClr val="E4F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>
        <p:guide orient="horz" pos="1684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289560"/>
            <a:ext cx="7162800" cy="1182210"/>
          </a:xfrm>
          <a:prstGeom prst="rect">
            <a:avLst/>
          </a:prstGeom>
        </p:spPr>
      </p:pic>
      <p:sp>
        <p:nvSpPr>
          <p:cNvPr id="5" name="عنوان 1"/>
          <p:cNvSpPr>
            <a:spLocks noGrp="1"/>
          </p:cNvSpPr>
          <p:nvPr>
            <p:ph type="ctrTitle"/>
          </p:nvPr>
        </p:nvSpPr>
        <p:spPr>
          <a:xfrm>
            <a:off x="1047751" y="2699494"/>
            <a:ext cx="10239374" cy="2371867"/>
          </a:xfrm>
        </p:spPr>
        <p:txBody>
          <a:bodyPr>
            <a:normAutofit fontScale="90000"/>
          </a:bodyPr>
          <a:lstStyle/>
          <a:p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الأول الابتدائي – الجزء الأول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2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(8-9): الْجَمْعُ الرَأْسِيُّ</a:t>
            </a:r>
            <a:br>
              <a:rPr lang="ar-BH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1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1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7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(الصفحة 141)</a:t>
            </a:r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401243"/>
              </p:ext>
            </p:extLst>
          </p:nvPr>
        </p:nvGraphicFramePr>
        <p:xfrm>
          <a:off x="624480" y="714260"/>
          <a:ext cx="10727140" cy="4484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r:id="rId3" imgW="7860240" imgH="5536440" progId="">
                  <p:embed/>
                </p:oleObj>
              </mc:Choice>
              <mc:Fallback>
                <p:oleObj r:id="rId3" imgW="7860240" imgH="5536440" progId="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4480" y="714260"/>
                        <a:ext cx="10727140" cy="4484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091278" y="1590865"/>
            <a:ext cx="8444176" cy="3604970"/>
            <a:chOff x="2137734" y="2748902"/>
            <a:chExt cx="8444176" cy="3604970"/>
          </a:xfrm>
        </p:grpSpPr>
        <p:pic>
          <p:nvPicPr>
            <p:cNvPr id="30" name="Picture 10" descr="C:\Users\MYPC~1\AppData\Local\Temp\Rar$DIa10432.29638\rooster-clip-art-roost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734" y="5014553"/>
              <a:ext cx="1148569" cy="1336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0" descr="C:\Users\MYPC~1\AppData\Local\Temp\Rar$DIa10432.29638\rooster-clip-art-roost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9481" y="5085259"/>
              <a:ext cx="1090379" cy="126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4" descr="C:\Users\MYPC~1\AppData\Local\Temp\Rar$DIa10432.33880\عصفور و سمكة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48" b="61333"/>
            <a:stretch>
              <a:fillRect/>
            </a:stretch>
          </p:blipFill>
          <p:spPr bwMode="auto">
            <a:xfrm>
              <a:off x="8061408" y="3030916"/>
              <a:ext cx="1611768" cy="1363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4" descr="C:\Users\MYPC~1\AppData\Local\Temp\Rar$DIa10432.33880\عصفور و سمكة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48" b="61333"/>
            <a:stretch>
              <a:fillRect/>
            </a:stretch>
          </p:blipFill>
          <p:spPr bwMode="auto">
            <a:xfrm rot="19580161">
              <a:off x="8970142" y="2748902"/>
              <a:ext cx="1611768" cy="1363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4" descr="C:\Users\MYPC~1\AppData\Local\Temp\Rar$DIa10432.33880\عصفور و سمكة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48" b="61333"/>
            <a:stretch>
              <a:fillRect/>
            </a:stretch>
          </p:blipFill>
          <p:spPr bwMode="auto">
            <a:xfrm>
              <a:off x="6894786" y="2843674"/>
              <a:ext cx="1611768" cy="1363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0" descr="C:\Users\MYPC~1\AppData\Local\Temp\Rar$DIa10432.29638\rooster-clip-art-roost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6003" y="4845684"/>
              <a:ext cx="1090379" cy="126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0" descr="C:\Users\MYPC~1\AppData\Local\Temp\Rar$DIa10432.29638\rooster-clip-art-roost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2587" y="5082255"/>
              <a:ext cx="1090379" cy="126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9134375" y="149057"/>
            <a:ext cx="243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لعبة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السرعة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7252258" y="5486980"/>
            <a:ext cx="3137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عدد الطيور في المزرعة :</a:t>
            </a:r>
            <a:endParaRPr lang="en-US" sz="32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730567" y="1514298"/>
            <a:ext cx="3972726" cy="173102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033945" y="5190203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34619" y="5255586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27377" y="5555454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772811" y="6036297"/>
            <a:ext cx="10732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607420" y="3524109"/>
            <a:ext cx="4803006" cy="1677734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006486" y="6010615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24658" y="648262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الْجَمْعُ الرَأْسِيُّ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218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/>
      <p:bldP spid="22" grpId="0"/>
      <p:bldP spid="23" grpId="0"/>
      <p:bldP spid="26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9AED67-EB51-45D9-8FD2-6C9C4E283BB0}"/>
              </a:ext>
            </a:extLst>
          </p:cNvPr>
          <p:cNvSpPr txBox="1"/>
          <p:nvPr/>
        </p:nvSpPr>
        <p:spPr>
          <a:xfrm>
            <a:off x="2264224" y="2158939"/>
            <a:ext cx="7744000" cy="2518350"/>
          </a:xfrm>
          <a:prstGeom prst="roundRect">
            <a:avLst>
              <a:gd name="adj" fmla="val 48635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عزيزي الطالب </a:t>
            </a:r>
          </a:p>
          <a:p>
            <a:pPr algn="ctr" rtl="1"/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التدريب </a:t>
            </a:r>
            <a:r>
              <a:rPr lang="ar-BH" sz="3600" b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ارجع لكتاب </a:t>
            </a: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التمارين صفحة 58 </a:t>
            </a:r>
          </a:p>
          <a:p>
            <a:pPr marL="274638" algn="ctr" rtl="1"/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لحل التمارين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24658" y="648262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الْجَمْعُ الرَأْسِيُّ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3182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601313" y="949538"/>
            <a:ext cx="5076000" cy="5040000"/>
            <a:chOff x="3601313" y="949538"/>
            <a:chExt cx="5076000" cy="5040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B3B8A19-484D-404F-9E5C-5A4B0105A6F2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9C2BEF75-E4AF-4DAF-99FE-A8F6D801565E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2B73CA3-CC55-4015-9E0B-68CBCF792440}"/>
                </a:ext>
              </a:extLst>
            </p:cNvPr>
            <p:cNvSpPr/>
            <p:nvPr/>
          </p:nvSpPr>
          <p:spPr>
            <a:xfrm>
              <a:off x="4800585" y="2770006"/>
              <a:ext cx="2670924" cy="1234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FEBE0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FEBE0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24658" y="648262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الْجَمْعُ الرَأْسِيُّ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2530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134" y="96978"/>
            <a:ext cx="1646183" cy="12680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F2CC5A-1C0B-4446-9D49-C8F686B932B5}"/>
              </a:ext>
            </a:extLst>
          </p:cNvPr>
          <p:cNvSpPr txBox="1"/>
          <p:nvPr/>
        </p:nvSpPr>
        <p:spPr>
          <a:xfrm>
            <a:off x="1935115" y="1919297"/>
            <a:ext cx="825453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سنتعلّم في هذا الدرس</a:t>
            </a:r>
          </a:p>
          <a:p>
            <a:pPr algn="ctr" rtl="1"/>
            <a:r>
              <a:rPr lang="ar-BH" sz="1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حقائق  الجمع أفقيًا ورأسيًا </a:t>
            </a:r>
            <a:endParaRPr lang="en-US" sz="40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659"/>
          <a:stretch/>
        </p:blipFill>
        <p:spPr>
          <a:xfrm>
            <a:off x="7162281" y="1859390"/>
            <a:ext cx="2670239" cy="1430112"/>
          </a:xfrm>
          <a:prstGeom prst="rect">
            <a:avLst/>
          </a:prstGeom>
        </p:spPr>
      </p:pic>
      <p:grpSp>
        <p:nvGrpSpPr>
          <p:cNvPr id="67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6575367" y="361918"/>
            <a:ext cx="5004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قِطْعَة الدُومينو التي أمامك: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6402418" y="873200"/>
            <a:ext cx="5177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مجموع النقاط في جانبي قطعة الدومينو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8524599" y="2065040"/>
            <a:ext cx="1139165" cy="1213516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214554" y="2092760"/>
            <a:ext cx="2059847" cy="954107"/>
            <a:chOff x="2090684" y="2518392"/>
            <a:chExt cx="2059847" cy="954107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3790531" y="3043976"/>
              <a:ext cx="36000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F88A271-0F81-4F0C-AFC6-D25375E2DA48}"/>
                </a:ext>
              </a:extLst>
            </p:cNvPr>
            <p:cNvSpPr txBox="1"/>
            <p:nvPr/>
          </p:nvSpPr>
          <p:spPr>
            <a:xfrm>
              <a:off x="2090684" y="2518392"/>
              <a:ext cx="1699847" cy="954107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8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عدد النقاط في </a:t>
              </a:r>
            </a:p>
            <a:p>
              <a:pPr algn="r" rtl="1"/>
              <a:r>
                <a:rPr lang="ar-BH" sz="28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الجانب الأيسر</a:t>
              </a:r>
              <a:endParaRPr lang="en-US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12" name="Rectangle 111"/>
          <p:cNvSpPr/>
          <p:nvPr/>
        </p:nvSpPr>
        <p:spPr>
          <a:xfrm>
            <a:off x="7382577" y="2036545"/>
            <a:ext cx="1108784" cy="121351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9778895" y="2183602"/>
            <a:ext cx="2088571" cy="954107"/>
            <a:chOff x="8461499" y="2884152"/>
            <a:chExt cx="2088571" cy="954107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F88A271-0F81-4F0C-AFC6-D25375E2DA48}"/>
                </a:ext>
              </a:extLst>
            </p:cNvPr>
            <p:cNvSpPr txBox="1"/>
            <p:nvPr/>
          </p:nvSpPr>
          <p:spPr>
            <a:xfrm>
              <a:off x="8838093" y="2884152"/>
              <a:ext cx="1711977" cy="954107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8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عدد النقاط في </a:t>
              </a:r>
            </a:p>
            <a:p>
              <a:pPr algn="r" rtl="1"/>
              <a:r>
                <a:rPr lang="ar-BH" sz="28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الجانب الأيمن</a:t>
              </a:r>
              <a:endParaRPr lang="en-US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117" name="Straight Arrow Connector 116"/>
            <p:cNvCxnSpPr/>
            <p:nvPr/>
          </p:nvCxnSpPr>
          <p:spPr>
            <a:xfrm flipH="1">
              <a:off x="8461499" y="3401578"/>
              <a:ext cx="360000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117"/>
          <p:cNvSpPr txBox="1"/>
          <p:nvPr/>
        </p:nvSpPr>
        <p:spPr>
          <a:xfrm>
            <a:off x="9226648" y="4403438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8391709" y="4403438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8008873" y="4393789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7663161" y="4403438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7237549" y="4403438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7365982" y="2051870"/>
            <a:ext cx="2374957" cy="1237632"/>
          </a:xfrm>
          <a:prstGeom prst="rect">
            <a:avLst/>
          </a:prstGeom>
          <a:noFill/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6759553" y="3701983"/>
            <a:ext cx="5177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مجموع النقاط في جانبي قطعة الدومينو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711618" y="5373269"/>
            <a:ext cx="1983455" cy="649504"/>
            <a:chOff x="1094279" y="3081410"/>
            <a:chExt cx="1940340" cy="649504"/>
          </a:xfrm>
        </p:grpSpPr>
        <p:sp>
          <p:nvSpPr>
            <p:cNvPr id="126" name="TextBox 125"/>
            <p:cNvSpPr txBox="1"/>
            <p:nvPr/>
          </p:nvSpPr>
          <p:spPr>
            <a:xfrm>
              <a:off x="1115061" y="3256168"/>
              <a:ext cx="1919558" cy="46166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1">
              <a:spAutoFit/>
            </a:bodyPr>
            <a:lstStyle/>
            <a:p>
              <a:pPr algn="r"/>
              <a:r>
                <a:rPr lang="ar-BH" sz="24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ماذا تلاحظ؟ </a:t>
              </a:r>
            </a:p>
          </p:txBody>
        </p:sp>
        <p:pic>
          <p:nvPicPr>
            <p:cNvPr id="128" name="Picture 1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36" t="59427" r="4650" b="2864"/>
            <a:stretch/>
          </p:blipFill>
          <p:spPr>
            <a:xfrm>
              <a:off x="1094279" y="3081410"/>
              <a:ext cx="674903" cy="6495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659"/>
          <a:stretch/>
        </p:blipFill>
        <p:spPr>
          <a:xfrm>
            <a:off x="7303277" y="1998815"/>
            <a:ext cx="2670239" cy="143011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85692" y="4814999"/>
            <a:ext cx="1356670" cy="897415"/>
            <a:chOff x="7495635" y="5212236"/>
            <a:chExt cx="1356670" cy="89741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F88A271-0F81-4F0C-AFC6-D25375E2DA48}"/>
                </a:ext>
              </a:extLst>
            </p:cNvPr>
            <p:cNvSpPr txBox="1"/>
            <p:nvPr/>
          </p:nvSpPr>
          <p:spPr>
            <a:xfrm>
              <a:off x="7495635" y="5586431"/>
              <a:ext cx="1356670" cy="523220"/>
            </a:xfrm>
            <a:prstGeom prst="rect">
              <a:avLst/>
            </a:prstGeom>
            <a:solidFill>
              <a:srgbClr val="66FFFF"/>
            </a:solidFill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8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ناتج الجمع</a:t>
              </a:r>
              <a:endParaRPr lang="en-US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8173970" y="5212236"/>
              <a:ext cx="0" cy="3884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2627695" y="1516760"/>
            <a:ext cx="1262175" cy="11520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266941" y="3109124"/>
            <a:ext cx="2352422" cy="954107"/>
            <a:chOff x="2086502" y="2518392"/>
            <a:chExt cx="2352422" cy="954107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3790532" y="3066391"/>
              <a:ext cx="648392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F88A271-0F81-4F0C-AFC6-D25375E2DA48}"/>
                </a:ext>
              </a:extLst>
            </p:cNvPr>
            <p:cNvSpPr txBox="1"/>
            <p:nvPr/>
          </p:nvSpPr>
          <p:spPr>
            <a:xfrm>
              <a:off x="2086502" y="2518392"/>
              <a:ext cx="1704029" cy="954107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8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عدد النقاط في </a:t>
              </a:r>
            </a:p>
            <a:p>
              <a:pPr algn="r" rtl="1"/>
              <a:r>
                <a:rPr lang="ar-BH" sz="28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الأسفل</a:t>
              </a:r>
              <a:endParaRPr lang="en-US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2627695" y="2702472"/>
            <a:ext cx="1262175" cy="1152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266941" y="1313186"/>
            <a:ext cx="2352262" cy="954107"/>
            <a:chOff x="8846201" y="2884152"/>
            <a:chExt cx="2352262" cy="95410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F88A271-0F81-4F0C-AFC6-D25375E2DA48}"/>
                </a:ext>
              </a:extLst>
            </p:cNvPr>
            <p:cNvSpPr txBox="1"/>
            <p:nvPr/>
          </p:nvSpPr>
          <p:spPr>
            <a:xfrm>
              <a:off x="8846201" y="2884152"/>
              <a:ext cx="1703869" cy="954107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8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عدد النقاط في </a:t>
              </a:r>
            </a:p>
            <a:p>
              <a:pPr algn="r" rtl="1"/>
              <a:r>
                <a:rPr lang="ar-BH" sz="28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الأعلى</a:t>
              </a:r>
              <a:endParaRPr lang="en-US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10550071" y="3422761"/>
              <a:ext cx="648392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4294587" y="1944127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50568" y="2608256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94587" y="3263012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46" name="Rectangle 45"/>
          <p:cNvSpPr/>
          <p:nvPr/>
        </p:nvSpPr>
        <p:spPr>
          <a:xfrm rot="16200000">
            <a:off x="1854294" y="2009187"/>
            <a:ext cx="2592000" cy="1439085"/>
          </a:xfrm>
          <a:prstGeom prst="rect">
            <a:avLst/>
          </a:prstGeom>
          <a:noFill/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294587" y="4126685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4060912" y="4063231"/>
            <a:ext cx="10732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3919188" y="4814999"/>
            <a:ext cx="1356670" cy="897415"/>
            <a:chOff x="7495635" y="5212236"/>
            <a:chExt cx="1356670" cy="89741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F88A271-0F81-4F0C-AFC6-D25375E2DA48}"/>
                </a:ext>
              </a:extLst>
            </p:cNvPr>
            <p:cNvSpPr txBox="1"/>
            <p:nvPr/>
          </p:nvSpPr>
          <p:spPr>
            <a:xfrm>
              <a:off x="7495635" y="5586431"/>
              <a:ext cx="1356670" cy="523220"/>
            </a:xfrm>
            <a:prstGeom prst="rect">
              <a:avLst/>
            </a:prstGeom>
            <a:solidFill>
              <a:srgbClr val="66FFFF"/>
            </a:solidFill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8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ناتج الجمع</a:t>
              </a:r>
              <a:endParaRPr lang="en-US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8173970" y="5212236"/>
              <a:ext cx="0" cy="3884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24658" y="648262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الْجَمْعُ الرَأْسِيُّ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866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44596 -1.85185E-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90" grpId="0" animBg="1"/>
      <p:bldP spid="90" grpId="1" animBg="1"/>
      <p:bldP spid="112" grpId="0" animBg="1"/>
      <p:bldP spid="112" grpId="1" animBg="1"/>
      <p:bldP spid="118" grpId="0"/>
      <p:bldP spid="119" grpId="0"/>
      <p:bldP spid="120" grpId="0"/>
      <p:bldP spid="121" grpId="0"/>
      <p:bldP spid="122" grpId="0"/>
      <p:bldP spid="123" grpId="0" animBg="1"/>
      <p:bldP spid="124" grpId="0"/>
      <p:bldP spid="34" grpId="0" animBg="1"/>
      <p:bldP spid="34" grpId="1" animBg="1"/>
      <p:bldP spid="38" grpId="0" animBg="1"/>
      <p:bldP spid="38" grpId="1" animBg="1"/>
      <p:bldP spid="42" grpId="0"/>
      <p:bldP spid="43" grpId="0"/>
      <p:bldP spid="44" grpId="0"/>
      <p:bldP spid="46" grpId="0" animBg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25" b="9383"/>
          <a:stretch/>
        </p:blipFill>
        <p:spPr>
          <a:xfrm>
            <a:off x="7958914" y="2264532"/>
            <a:ext cx="3168694" cy="1764000"/>
          </a:xfrm>
          <a:prstGeom prst="rect">
            <a:avLst/>
          </a:prstGeom>
        </p:spPr>
      </p:pic>
      <p:grpSp>
        <p:nvGrpSpPr>
          <p:cNvPr id="67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6928861" y="361918"/>
            <a:ext cx="4650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قِطعتي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الدُومينو التي أَمَامَكَ: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2883873" y="858716"/>
            <a:ext cx="8757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اكتب الأعداد ،ثم جِد ناتج الجمع.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7" name="Round Diagonal Corner Rectangle 10">
            <a:extLst>
              <a:ext uri="{FF2B5EF4-FFF2-40B4-BE49-F238E27FC236}">
                <a16:creationId xmlns:a16="http://schemas.microsoft.com/office/drawing/2014/main" id="{1E0D7573-E9E4-481D-B446-60C159FC43DF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8D0452-547B-4730-9F03-73A0F46BA160}"/>
              </a:ext>
            </a:extLst>
          </p:cNvPr>
          <p:cNvSpPr txBox="1"/>
          <p:nvPr/>
        </p:nvSpPr>
        <p:spPr>
          <a:xfrm>
            <a:off x="7784484" y="4968410"/>
            <a:ext cx="2650782" cy="1428214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(1)</a:t>
            </a:r>
          </a:p>
          <a:p>
            <a:pPr algn="ct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141، ثم تأكد من الإجابة.</a:t>
            </a:r>
          </a:p>
        </p:txBody>
      </p:sp>
      <p:sp>
        <p:nvSpPr>
          <p:cNvPr id="73" name="Rectangle 72"/>
          <p:cNvSpPr/>
          <p:nvPr/>
        </p:nvSpPr>
        <p:spPr>
          <a:xfrm>
            <a:off x="9616823" y="2486006"/>
            <a:ext cx="1368000" cy="13680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8208372" y="2487803"/>
            <a:ext cx="1368000" cy="1368000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8151500" y="2433803"/>
            <a:ext cx="2880000" cy="1476000"/>
          </a:xfrm>
          <a:prstGeom prst="rect">
            <a:avLst/>
          </a:prstGeom>
          <a:noFill/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1135594" y="1541756"/>
            <a:ext cx="556953" cy="531706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/>
              <a:t>1</a:t>
            </a:r>
            <a:endParaRPr lang="en-US" sz="32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10378951" y="4233740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806939" y="4231607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380252" y="4203242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301060" y="4462775"/>
            <a:ext cx="3792183" cy="654633"/>
            <a:chOff x="7301060" y="4462775"/>
            <a:chExt cx="3792183" cy="654633"/>
          </a:xfrm>
        </p:grpSpPr>
        <p:cxnSp>
          <p:nvCxnSpPr>
            <p:cNvPr id="43" name="Straight Connector 42"/>
            <p:cNvCxnSpPr/>
            <p:nvPr/>
          </p:nvCxnSpPr>
          <p:spPr>
            <a:xfrm flipH="1" flipV="1">
              <a:off x="7301060" y="4788000"/>
              <a:ext cx="78869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9591500" y="4462775"/>
              <a:ext cx="60587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+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124855" y="4471077"/>
              <a:ext cx="60587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 flipV="1">
              <a:off x="10304546" y="4788000"/>
              <a:ext cx="78869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8695629" y="4788000"/>
              <a:ext cx="78869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>
            <a:off x="5988050" y="1437186"/>
            <a:ext cx="0" cy="499490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54012" y="1384690"/>
            <a:ext cx="4283746" cy="3768584"/>
            <a:chOff x="766108" y="1335591"/>
            <a:chExt cx="4283746" cy="376858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83721" y="1335591"/>
              <a:ext cx="666133" cy="7005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212" r="6281"/>
            <a:stretch/>
          </p:blipFill>
          <p:spPr>
            <a:xfrm>
              <a:off x="766108" y="2077627"/>
              <a:ext cx="1613935" cy="302654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012708" y="2579571"/>
              <a:ext cx="924026" cy="81291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016321" y="3741855"/>
              <a:ext cx="924026" cy="81291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 flipH="1">
              <a:off x="2759779" y="4850157"/>
              <a:ext cx="14298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989977" y="3318853"/>
              <a:ext cx="60587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+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274229" y="2324830"/>
            <a:ext cx="1368000" cy="13680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274229" y="3727314"/>
            <a:ext cx="1368000" cy="1368000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411033" y="2739369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411033" y="3947507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411033" y="5009625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</a:p>
        </p:txBody>
      </p:sp>
      <p:sp>
        <p:nvSpPr>
          <p:cNvPr id="52" name="Rectangle 51"/>
          <p:cNvSpPr/>
          <p:nvPr/>
        </p:nvSpPr>
        <p:spPr>
          <a:xfrm rot="16200000">
            <a:off x="503634" y="2967378"/>
            <a:ext cx="2844779" cy="1439085"/>
          </a:xfrm>
          <a:prstGeom prst="rect">
            <a:avLst/>
          </a:prstGeom>
          <a:noFill/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24658" y="648262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الْجَمْعُ الرَأْسِيُّ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004691" y="285565"/>
            <a:ext cx="1983455" cy="649504"/>
            <a:chOff x="1094279" y="3081410"/>
            <a:chExt cx="1940340" cy="649504"/>
          </a:xfrm>
        </p:grpSpPr>
        <p:sp>
          <p:nvSpPr>
            <p:cNvPr id="55" name="TextBox 54"/>
            <p:cNvSpPr txBox="1"/>
            <p:nvPr/>
          </p:nvSpPr>
          <p:spPr>
            <a:xfrm>
              <a:off x="1115061" y="3256168"/>
              <a:ext cx="1919558" cy="46166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1">
              <a:spAutoFit/>
            </a:bodyPr>
            <a:lstStyle/>
            <a:p>
              <a:pPr algn="r"/>
              <a:r>
                <a:rPr lang="ar-BH" sz="24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ماذا تلاحظ؟ 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36" t="59427" r="4650" b="2864"/>
            <a:stretch/>
          </p:blipFill>
          <p:spPr>
            <a:xfrm>
              <a:off x="1094279" y="3081410"/>
              <a:ext cx="674903" cy="6495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FD42BAA-030F-4C66-910A-0CF8FBD1B042}"/>
              </a:ext>
            </a:extLst>
          </p:cNvPr>
          <p:cNvSpPr txBox="1"/>
          <p:nvPr/>
        </p:nvSpPr>
        <p:spPr>
          <a:xfrm>
            <a:off x="2883873" y="4984570"/>
            <a:ext cx="2650782" cy="1428214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(2)</a:t>
            </a:r>
          </a:p>
          <a:p>
            <a:pPr algn="ct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141، ثم تأكد من الإجابة.</a:t>
            </a:r>
          </a:p>
        </p:txBody>
      </p:sp>
    </p:spTree>
    <p:extLst>
      <p:ext uri="{BB962C8B-B14F-4D97-AF65-F5344CB8AC3E}">
        <p14:creationId xmlns:p14="http://schemas.microsoft.com/office/powerpoint/2010/main" val="157906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37" grpId="0" animBg="1"/>
      <p:bldP spid="37" grpId="1" animBg="1"/>
      <p:bldP spid="73" grpId="0" animBg="1"/>
      <p:bldP spid="73" grpId="1" animBg="1"/>
      <p:bldP spid="77" grpId="0" animBg="1"/>
      <p:bldP spid="77" grpId="1" animBg="1"/>
      <p:bldP spid="81" grpId="0" animBg="1"/>
      <p:bldP spid="83" grpId="0"/>
      <p:bldP spid="85" grpId="0"/>
      <p:bldP spid="87" grpId="0"/>
      <p:bldP spid="46" grpId="0" animBg="1"/>
      <p:bldP spid="46" grpId="1" animBg="1"/>
      <p:bldP spid="47" grpId="0" animBg="1"/>
      <p:bldP spid="47" grpId="1" animBg="1"/>
      <p:bldP spid="48" grpId="0"/>
      <p:bldP spid="50" grpId="0"/>
      <p:bldP spid="51" grpId="0"/>
      <p:bldP spid="52" grpId="0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7089" y="1879019"/>
            <a:ext cx="1803411" cy="300207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39" r="4022"/>
          <a:stretch/>
        </p:blipFill>
        <p:spPr>
          <a:xfrm>
            <a:off x="8010981" y="2291431"/>
            <a:ext cx="3130781" cy="1762298"/>
          </a:xfrm>
          <a:prstGeom prst="rect">
            <a:avLst/>
          </a:prstGeom>
        </p:spPr>
      </p:pic>
      <p:grpSp>
        <p:nvGrpSpPr>
          <p:cNvPr id="67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6928861" y="361918"/>
            <a:ext cx="4650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قِطعتي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الدُومينو التي أَمَامَكَ: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5014761" y="858716"/>
            <a:ext cx="662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اكتب الأعداد ،ثم جِد ناتج الجمع.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7" name="Round Diagonal Corner Rectangle 10">
            <a:extLst>
              <a:ext uri="{FF2B5EF4-FFF2-40B4-BE49-F238E27FC236}">
                <a16:creationId xmlns:a16="http://schemas.microsoft.com/office/drawing/2014/main" id="{1E0D7573-E9E4-481D-B446-60C159FC43DF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8D0452-547B-4730-9F03-73A0F46BA160}"/>
              </a:ext>
            </a:extLst>
          </p:cNvPr>
          <p:cNvSpPr txBox="1"/>
          <p:nvPr/>
        </p:nvSpPr>
        <p:spPr>
          <a:xfrm>
            <a:off x="2105195" y="194327"/>
            <a:ext cx="2650782" cy="1428214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( 3 ،4)</a:t>
            </a:r>
          </a:p>
          <a:p>
            <a:pPr algn="ct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141، ثم تأكد من الإجابة.</a:t>
            </a:r>
          </a:p>
        </p:txBody>
      </p:sp>
      <p:sp>
        <p:nvSpPr>
          <p:cNvPr id="73" name="Rectangle 72"/>
          <p:cNvSpPr/>
          <p:nvPr/>
        </p:nvSpPr>
        <p:spPr>
          <a:xfrm>
            <a:off x="9616823" y="2486006"/>
            <a:ext cx="1368000" cy="13680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8208372" y="2487803"/>
            <a:ext cx="1368000" cy="136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8151500" y="2433803"/>
            <a:ext cx="2880000" cy="1476000"/>
          </a:xfrm>
          <a:prstGeom prst="rect">
            <a:avLst/>
          </a:prstGeom>
          <a:noFill/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10378951" y="4233740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806939" y="4231607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380252" y="4203242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301060" y="4462775"/>
            <a:ext cx="3792183" cy="654633"/>
            <a:chOff x="7301060" y="4462775"/>
            <a:chExt cx="3792183" cy="654633"/>
          </a:xfrm>
        </p:grpSpPr>
        <p:cxnSp>
          <p:nvCxnSpPr>
            <p:cNvPr id="43" name="Straight Connector 42"/>
            <p:cNvCxnSpPr/>
            <p:nvPr/>
          </p:nvCxnSpPr>
          <p:spPr>
            <a:xfrm flipH="1" flipV="1">
              <a:off x="7301060" y="4788000"/>
              <a:ext cx="78869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9591500" y="4462775"/>
              <a:ext cx="60587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+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124855" y="4471077"/>
              <a:ext cx="60587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 flipV="1">
              <a:off x="10304546" y="4788000"/>
              <a:ext cx="78869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8695629" y="4788000"/>
              <a:ext cx="78869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>
            <a:off x="5989186" y="1449640"/>
            <a:ext cx="0" cy="499490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300612" y="2628670"/>
            <a:ext cx="924026" cy="8129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304225" y="3790954"/>
            <a:ext cx="924026" cy="8129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3047683" y="4899256"/>
            <a:ext cx="14298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277881" y="3367952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328392" y="2024487"/>
            <a:ext cx="1368000" cy="13680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328392" y="3416255"/>
            <a:ext cx="1368000" cy="136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462538" y="2738954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444285" y="3947092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411033" y="5009625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</a:p>
        </p:txBody>
      </p:sp>
      <p:sp>
        <p:nvSpPr>
          <p:cNvPr id="52" name="Rectangle 51"/>
          <p:cNvSpPr/>
          <p:nvPr/>
        </p:nvSpPr>
        <p:spPr>
          <a:xfrm rot="16200000">
            <a:off x="591049" y="2672945"/>
            <a:ext cx="2844779" cy="1439085"/>
          </a:xfrm>
          <a:prstGeom prst="rect">
            <a:avLst/>
          </a:prstGeom>
          <a:noFill/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24658" y="648262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الْجَمْعُ الرَأْسِيُّ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289" y="1545851"/>
            <a:ext cx="875777" cy="555509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10974797" y="1432813"/>
            <a:ext cx="604910" cy="60669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/>
              <a:t>3</a:t>
            </a:r>
            <a:endParaRPr lang="en-US" sz="3200" b="1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B607C64-479D-4A07-B540-B147AE1012D6}"/>
              </a:ext>
            </a:extLst>
          </p:cNvPr>
          <p:cNvGrpSpPr/>
          <p:nvPr/>
        </p:nvGrpSpPr>
        <p:grpSpPr>
          <a:xfrm>
            <a:off x="4996322" y="209212"/>
            <a:ext cx="1983455" cy="649504"/>
            <a:chOff x="1094279" y="3081410"/>
            <a:chExt cx="1940340" cy="64950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3DADCCC-78CA-4F86-8642-74C8FFA65021}"/>
                </a:ext>
              </a:extLst>
            </p:cNvPr>
            <p:cNvSpPr txBox="1"/>
            <p:nvPr/>
          </p:nvSpPr>
          <p:spPr>
            <a:xfrm>
              <a:off x="1115061" y="3256168"/>
              <a:ext cx="1919558" cy="46166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1">
              <a:spAutoFit/>
            </a:bodyPr>
            <a:lstStyle/>
            <a:p>
              <a:pPr algn="r"/>
              <a:r>
                <a:rPr lang="ar-BH" sz="24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ماذا تلاحظ؟ </a:t>
              </a: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2A8235EB-A61F-40CB-965B-4FA69E69C7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36" t="59427" r="4650" b="2864"/>
            <a:stretch/>
          </p:blipFill>
          <p:spPr>
            <a:xfrm>
              <a:off x="1094279" y="3081410"/>
              <a:ext cx="674903" cy="6495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58954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37" grpId="0" animBg="1"/>
      <p:bldP spid="37" grpId="1" animBg="1"/>
      <p:bldP spid="73" grpId="0" animBg="1"/>
      <p:bldP spid="73" grpId="1" animBg="1"/>
      <p:bldP spid="77" grpId="0" animBg="1"/>
      <p:bldP spid="77" grpId="1" animBg="1"/>
      <p:bldP spid="81" grpId="0" animBg="1"/>
      <p:bldP spid="83" grpId="0"/>
      <p:bldP spid="85" grpId="0"/>
      <p:bldP spid="87" grpId="0"/>
      <p:bldP spid="46" grpId="0" animBg="1"/>
      <p:bldP spid="46" grpId="1" animBg="1"/>
      <p:bldP spid="47" grpId="0" animBg="1"/>
      <p:bldP spid="47" grpId="1" animBg="1"/>
      <p:bldP spid="48" grpId="0"/>
      <p:bldP spid="50" grpId="0"/>
      <p:bldP spid="51" grpId="0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594" y="1953248"/>
            <a:ext cx="1686086" cy="305637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9961" y="2303363"/>
            <a:ext cx="3308730" cy="1699514"/>
          </a:xfrm>
          <a:prstGeom prst="rect">
            <a:avLst/>
          </a:prstGeom>
        </p:spPr>
      </p:pic>
      <p:grpSp>
        <p:nvGrpSpPr>
          <p:cNvPr id="67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7247046" y="361918"/>
            <a:ext cx="4394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قِطعتي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الدُومينو التي أَمَامَكَ: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7092348" y="858716"/>
            <a:ext cx="4548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اكتب الأعداد ،ثم جِد ناتج الجمع.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7" name="Round Diagonal Corner Rectangle 10">
            <a:extLst>
              <a:ext uri="{FF2B5EF4-FFF2-40B4-BE49-F238E27FC236}">
                <a16:creationId xmlns:a16="http://schemas.microsoft.com/office/drawing/2014/main" id="{1E0D7573-E9E4-481D-B446-60C159FC43DF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8D0452-547B-4730-9F03-73A0F46BA160}"/>
              </a:ext>
            </a:extLst>
          </p:cNvPr>
          <p:cNvSpPr txBox="1"/>
          <p:nvPr/>
        </p:nvSpPr>
        <p:spPr>
          <a:xfrm>
            <a:off x="2105195" y="194327"/>
            <a:ext cx="2650782" cy="1428214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( 5 ،6)</a:t>
            </a:r>
          </a:p>
          <a:p>
            <a:pPr algn="ct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142، ثم تأكد من الإجابة.</a:t>
            </a:r>
          </a:p>
        </p:txBody>
      </p:sp>
      <p:sp>
        <p:nvSpPr>
          <p:cNvPr id="73" name="Rectangle 72"/>
          <p:cNvSpPr/>
          <p:nvPr/>
        </p:nvSpPr>
        <p:spPr>
          <a:xfrm>
            <a:off x="9591390" y="2553832"/>
            <a:ext cx="1368000" cy="13680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8148843" y="2553832"/>
            <a:ext cx="1368000" cy="1368000"/>
          </a:xfrm>
          <a:prstGeom prst="rect">
            <a:avLst/>
          </a:prstGeom>
          <a:noFill/>
          <a:ln w="5715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8124855" y="2479544"/>
            <a:ext cx="2880000" cy="1476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10378951" y="4233740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806939" y="4231607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380252" y="4203242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301060" y="4462775"/>
            <a:ext cx="3792183" cy="654633"/>
            <a:chOff x="7301060" y="4462775"/>
            <a:chExt cx="3792183" cy="654633"/>
          </a:xfrm>
        </p:grpSpPr>
        <p:cxnSp>
          <p:nvCxnSpPr>
            <p:cNvPr id="43" name="Straight Connector 42"/>
            <p:cNvCxnSpPr/>
            <p:nvPr/>
          </p:nvCxnSpPr>
          <p:spPr>
            <a:xfrm flipH="1" flipV="1">
              <a:off x="7301060" y="4788000"/>
              <a:ext cx="78869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9591500" y="4462775"/>
              <a:ext cx="60587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+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124855" y="4471077"/>
              <a:ext cx="60587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 flipV="1">
              <a:off x="10304546" y="4788000"/>
              <a:ext cx="78869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8695629" y="4788000"/>
              <a:ext cx="78869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>
            <a:off x="5988050" y="1437186"/>
            <a:ext cx="0" cy="499490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300612" y="2628670"/>
            <a:ext cx="924026" cy="8129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304225" y="3790954"/>
            <a:ext cx="924026" cy="8129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3047683" y="4899256"/>
            <a:ext cx="14298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277881" y="3367952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458702" y="2073587"/>
            <a:ext cx="1368000" cy="13680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458702" y="3475389"/>
            <a:ext cx="1368000" cy="1368000"/>
          </a:xfrm>
          <a:prstGeom prst="rect">
            <a:avLst/>
          </a:prstGeom>
          <a:noFill/>
          <a:ln w="5715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462538" y="2738954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444285" y="3947092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411033" y="5009625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</a:p>
        </p:txBody>
      </p:sp>
      <p:sp>
        <p:nvSpPr>
          <p:cNvPr id="52" name="Rectangle 51"/>
          <p:cNvSpPr/>
          <p:nvPr/>
        </p:nvSpPr>
        <p:spPr>
          <a:xfrm rot="16200000">
            <a:off x="704569" y="2736006"/>
            <a:ext cx="2844779" cy="143908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24658" y="648262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الْجَمْعُ الرَأْسِيُّ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526" t="7670" r="2247" b="68527"/>
          <a:stretch/>
        </p:blipFill>
        <p:spPr>
          <a:xfrm>
            <a:off x="4755977" y="1450101"/>
            <a:ext cx="872837" cy="739833"/>
          </a:xfrm>
          <a:prstGeom prst="rect">
            <a:avLst/>
          </a:prstGeom>
        </p:spPr>
      </p:pic>
      <p:sp>
        <p:nvSpPr>
          <p:cNvPr id="3" name="Isosceles Triangle 2"/>
          <p:cNvSpPr/>
          <p:nvPr/>
        </p:nvSpPr>
        <p:spPr>
          <a:xfrm>
            <a:off x="10959390" y="1342614"/>
            <a:ext cx="867385" cy="596086"/>
          </a:xfrm>
          <a:prstGeom prst="triangle">
            <a:avLst/>
          </a:prstGeom>
          <a:solidFill>
            <a:srgbClr val="7030A0"/>
          </a:solidFill>
          <a:ln>
            <a:noFill/>
          </a:ln>
          <a:effectLst/>
          <a:scene3d>
            <a:camera prst="perspectiveLeft"/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1679218-E32E-4B5F-A832-1A2AD4B4E5E4}"/>
              </a:ext>
            </a:extLst>
          </p:cNvPr>
          <p:cNvGrpSpPr/>
          <p:nvPr/>
        </p:nvGrpSpPr>
        <p:grpSpPr>
          <a:xfrm>
            <a:off x="4996322" y="209212"/>
            <a:ext cx="1983455" cy="649504"/>
            <a:chOff x="1094279" y="3081410"/>
            <a:chExt cx="1940340" cy="64950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0DC425F-8BB0-478B-A2B2-F18E002A0C4B}"/>
                </a:ext>
              </a:extLst>
            </p:cNvPr>
            <p:cNvSpPr txBox="1"/>
            <p:nvPr/>
          </p:nvSpPr>
          <p:spPr>
            <a:xfrm>
              <a:off x="1115061" y="3256168"/>
              <a:ext cx="1919558" cy="46166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1">
              <a:spAutoFit/>
            </a:bodyPr>
            <a:lstStyle/>
            <a:p>
              <a:pPr algn="r"/>
              <a:r>
                <a:rPr lang="ar-BH" sz="24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ماذا تلاحظ؟ 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6EB6410B-B400-44D9-B92B-C23900082F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36" t="59427" r="4650" b="2864"/>
            <a:stretch/>
          </p:blipFill>
          <p:spPr>
            <a:xfrm>
              <a:off x="1094279" y="3081410"/>
              <a:ext cx="674903" cy="6495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11731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37" grpId="0" animBg="1"/>
      <p:bldP spid="37" grpId="1" animBg="1"/>
      <p:bldP spid="73" grpId="0" animBg="1"/>
      <p:bldP spid="73" grpId="1" animBg="1"/>
      <p:bldP spid="77" grpId="0" animBg="1"/>
      <p:bldP spid="77" grpId="1" animBg="1"/>
      <p:bldP spid="81" grpId="0" animBg="1"/>
      <p:bldP spid="83" grpId="0"/>
      <p:bldP spid="85" grpId="0"/>
      <p:bldP spid="87" grpId="0"/>
      <p:bldP spid="46" grpId="0" animBg="1"/>
      <p:bldP spid="46" grpId="1" animBg="1"/>
      <p:bldP spid="47" grpId="0" animBg="1"/>
      <p:bldP spid="47" grpId="1" animBg="1"/>
      <p:bldP spid="48" grpId="0"/>
      <p:bldP spid="50" grpId="0"/>
      <p:bldP spid="51" grpId="0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9168" y="1884115"/>
            <a:ext cx="1686085" cy="306005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86" b="9811"/>
          <a:stretch/>
        </p:blipFill>
        <p:spPr>
          <a:xfrm>
            <a:off x="7964293" y="2351741"/>
            <a:ext cx="3239513" cy="1601981"/>
          </a:xfrm>
          <a:prstGeom prst="rect">
            <a:avLst/>
          </a:prstGeom>
        </p:spPr>
      </p:pic>
      <p:grpSp>
        <p:nvGrpSpPr>
          <p:cNvPr id="67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7247046" y="361918"/>
            <a:ext cx="4394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قِطعتي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الدُومينو التي أَمَامَكَ: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7092348" y="858716"/>
            <a:ext cx="4548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اكتب الأعداد ،ثم جِد ناتج الجمع.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7" name="Round Diagonal Corner Rectangle 10">
            <a:extLst>
              <a:ext uri="{FF2B5EF4-FFF2-40B4-BE49-F238E27FC236}">
                <a16:creationId xmlns:a16="http://schemas.microsoft.com/office/drawing/2014/main" id="{1E0D7573-E9E4-481D-B446-60C159FC43DF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8D0452-547B-4730-9F03-73A0F46BA160}"/>
              </a:ext>
            </a:extLst>
          </p:cNvPr>
          <p:cNvSpPr txBox="1"/>
          <p:nvPr/>
        </p:nvSpPr>
        <p:spPr>
          <a:xfrm>
            <a:off x="2105195" y="194327"/>
            <a:ext cx="2650782" cy="1428214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( 7 ،8)</a:t>
            </a:r>
          </a:p>
          <a:p>
            <a:pPr algn="ct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142، ثم تأكد من الإجابة.</a:t>
            </a:r>
          </a:p>
        </p:txBody>
      </p:sp>
      <p:sp>
        <p:nvSpPr>
          <p:cNvPr id="73" name="Rectangle 72"/>
          <p:cNvSpPr/>
          <p:nvPr/>
        </p:nvSpPr>
        <p:spPr>
          <a:xfrm>
            <a:off x="9591390" y="2479544"/>
            <a:ext cx="1368000" cy="13680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8148843" y="2479544"/>
            <a:ext cx="1368000" cy="1368000"/>
          </a:xfrm>
          <a:prstGeom prst="rect">
            <a:avLst/>
          </a:prstGeom>
          <a:noFill/>
          <a:ln w="5715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8124855" y="2479544"/>
            <a:ext cx="2880000" cy="141544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10378951" y="4233740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806939" y="4231607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380252" y="4203242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301060" y="4462775"/>
            <a:ext cx="3792183" cy="654633"/>
            <a:chOff x="7301060" y="4462775"/>
            <a:chExt cx="3792183" cy="654633"/>
          </a:xfrm>
        </p:grpSpPr>
        <p:cxnSp>
          <p:nvCxnSpPr>
            <p:cNvPr id="43" name="Straight Connector 42"/>
            <p:cNvCxnSpPr/>
            <p:nvPr/>
          </p:nvCxnSpPr>
          <p:spPr>
            <a:xfrm flipH="1" flipV="1">
              <a:off x="7301060" y="4788000"/>
              <a:ext cx="78869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9591500" y="4462775"/>
              <a:ext cx="60587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+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124855" y="4471077"/>
              <a:ext cx="60587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 flipV="1">
              <a:off x="10304546" y="4788000"/>
              <a:ext cx="78869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8695629" y="4788000"/>
              <a:ext cx="78869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>
            <a:off x="5988050" y="1437186"/>
            <a:ext cx="0" cy="499490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300612" y="2628670"/>
            <a:ext cx="924026" cy="8129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304225" y="3790954"/>
            <a:ext cx="924026" cy="8129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3047683" y="4899256"/>
            <a:ext cx="14298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277881" y="3367952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607418" y="2155689"/>
            <a:ext cx="1268133" cy="13680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607418" y="3557375"/>
            <a:ext cx="1268134" cy="1334314"/>
          </a:xfrm>
          <a:prstGeom prst="rect">
            <a:avLst/>
          </a:prstGeom>
          <a:noFill/>
          <a:ln w="5715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462538" y="2738954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444285" y="3947092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411033" y="5009625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</a:p>
        </p:txBody>
      </p:sp>
      <p:sp>
        <p:nvSpPr>
          <p:cNvPr id="52" name="Rectangle 51"/>
          <p:cNvSpPr/>
          <p:nvPr/>
        </p:nvSpPr>
        <p:spPr>
          <a:xfrm rot="16200000">
            <a:off x="801540" y="2761339"/>
            <a:ext cx="2844779" cy="143908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24658" y="648262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الْجَمْعُ الرَأْسِيُّ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5-Point Star 40"/>
          <p:cNvSpPr/>
          <p:nvPr/>
        </p:nvSpPr>
        <p:spPr>
          <a:xfrm>
            <a:off x="10722093" y="1324575"/>
            <a:ext cx="755687" cy="845360"/>
          </a:xfrm>
          <a:prstGeom prst="star5">
            <a:avLst/>
          </a:prstGeom>
          <a:solidFill>
            <a:srgbClr val="33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/>
              <a:t>7</a:t>
            </a:r>
            <a:endParaRPr lang="en-US" sz="3200" b="1" dirty="0"/>
          </a:p>
        </p:txBody>
      </p:sp>
      <p:sp>
        <p:nvSpPr>
          <p:cNvPr id="45" name="Heart 44"/>
          <p:cNvSpPr/>
          <p:nvPr/>
        </p:nvSpPr>
        <p:spPr>
          <a:xfrm>
            <a:off x="4703220" y="1544740"/>
            <a:ext cx="686284" cy="625195"/>
          </a:xfrm>
          <a:prstGeom prst="heart">
            <a:avLst/>
          </a:prstGeom>
          <a:solidFill>
            <a:srgbClr val="CC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ar-BH" sz="3200" b="1" dirty="0"/>
              <a:t>8</a:t>
            </a:r>
            <a:endParaRPr lang="en-US" sz="3200" b="1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E69E990-C384-40A4-B434-4CBA714FAA83}"/>
              </a:ext>
            </a:extLst>
          </p:cNvPr>
          <p:cNvGrpSpPr/>
          <p:nvPr/>
        </p:nvGrpSpPr>
        <p:grpSpPr>
          <a:xfrm>
            <a:off x="4996322" y="209212"/>
            <a:ext cx="1983455" cy="649504"/>
            <a:chOff x="1094279" y="3081410"/>
            <a:chExt cx="1940340" cy="64950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BC1E1D0-5B7C-4DA2-B81D-AE98878F8EF0}"/>
                </a:ext>
              </a:extLst>
            </p:cNvPr>
            <p:cNvSpPr txBox="1"/>
            <p:nvPr/>
          </p:nvSpPr>
          <p:spPr>
            <a:xfrm>
              <a:off x="1115061" y="3256168"/>
              <a:ext cx="1919558" cy="46166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1">
              <a:spAutoFit/>
            </a:bodyPr>
            <a:lstStyle/>
            <a:p>
              <a:pPr algn="r"/>
              <a:r>
                <a:rPr lang="ar-BH" sz="24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ماذا تلاحظ؟ 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293A08B-B6ED-4886-8960-F036A6C09D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36" t="59427" r="4650" b="2864"/>
            <a:stretch/>
          </p:blipFill>
          <p:spPr>
            <a:xfrm>
              <a:off x="1094279" y="3081410"/>
              <a:ext cx="674903" cy="6495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11724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37" grpId="0" animBg="1"/>
      <p:bldP spid="37" grpId="1" animBg="1"/>
      <p:bldP spid="73" grpId="0" animBg="1"/>
      <p:bldP spid="73" grpId="1" animBg="1"/>
      <p:bldP spid="77" grpId="0" animBg="1"/>
      <p:bldP spid="77" grpId="1" animBg="1"/>
      <p:bldP spid="81" grpId="0" animBg="1"/>
      <p:bldP spid="83" grpId="0"/>
      <p:bldP spid="85" grpId="0"/>
      <p:bldP spid="87" grpId="0"/>
      <p:bldP spid="46" grpId="0" animBg="1"/>
      <p:bldP spid="46" grpId="1" animBg="1"/>
      <p:bldP spid="47" grpId="0" animBg="1"/>
      <p:bldP spid="47" grpId="1" animBg="1"/>
      <p:bldP spid="48" grpId="0"/>
      <p:bldP spid="50" grpId="0"/>
      <p:bldP spid="51" grpId="0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9047925" y="298646"/>
            <a:ext cx="2730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لعبة الإنصات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2503809" y="1179294"/>
            <a:ext cx="9274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استمع جيدًا للحكاية التي سأرويها،ثم أوجد الناتج بالصورة الرأسية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7" name="Round Diagonal Corner Rectangle 10">
            <a:extLst>
              <a:ext uri="{FF2B5EF4-FFF2-40B4-BE49-F238E27FC236}">
                <a16:creationId xmlns:a16="http://schemas.microsoft.com/office/drawing/2014/main" id="{1E0D7573-E9E4-481D-B446-60C159FC43DF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7964198" y="5008558"/>
            <a:ext cx="3814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العدد الكلي لحبات الكرز: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24540" y="4721259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41180" y="5036610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23701" y="5412860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2682863" y="1771041"/>
            <a:ext cx="9095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تحب سارة أكل فاكهة الكرز ، وضعت لها في صحنها في كل مرة </a:t>
            </a:r>
            <a:r>
              <a:rPr lang="ar-BH" sz="32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حبتان </a:t>
            </a:r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الكرز </a:t>
            </a:r>
            <a:endParaRPr lang="en-US" sz="32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2503808" y="2497133"/>
            <a:ext cx="9274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كذلك علاء</a:t>
            </a:r>
            <a:r>
              <a:rPr lang="en-US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يحب أكل الكرز  وضع له في صحنه في كل مرة </a:t>
            </a:r>
            <a:r>
              <a:rPr lang="ar-BH" sz="32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حبتان </a:t>
            </a:r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الكرز</a:t>
            </a:r>
            <a:endParaRPr lang="en-US" sz="32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5611545" y="3202383"/>
            <a:ext cx="616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 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الكلي لحبات الكرز في الصحنين؟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6195830" y="5958574"/>
            <a:ext cx="10732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23701" y="5882040"/>
            <a:ext cx="605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51288" y="1752864"/>
            <a:ext cx="830658" cy="535338"/>
            <a:chOff x="1851288" y="1752864"/>
            <a:chExt cx="830658" cy="53533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95196" y="1752864"/>
              <a:ext cx="486750" cy="52945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825065">
              <a:off x="1851288" y="1758746"/>
              <a:ext cx="486750" cy="52945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896167" y="2553716"/>
            <a:ext cx="830658" cy="535338"/>
            <a:chOff x="1199594" y="2405681"/>
            <a:chExt cx="830658" cy="53533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43502" y="2405681"/>
              <a:ext cx="486750" cy="52945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825065">
              <a:off x="1199594" y="2411563"/>
              <a:ext cx="486750" cy="529456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9"/>
              </a:clrFrom>
              <a:clrTo>
                <a:srgbClr val="FFFFF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8669"/>
          <a:stretch/>
        </p:blipFill>
        <p:spPr>
          <a:xfrm rot="161497">
            <a:off x="6150504" y="3295376"/>
            <a:ext cx="2559165" cy="1683879"/>
          </a:xfrm>
          <a:prstGeom prst="ellipse">
            <a:avLst/>
          </a:prstGeom>
          <a:ln w="190500" cap="rnd">
            <a:solidFill>
              <a:srgbClr val="FF66CC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isometricOffAxis1Top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9"/>
              </a:clrFrom>
              <a:clrTo>
                <a:srgbClr val="FFFFF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8669"/>
          <a:stretch/>
        </p:blipFill>
        <p:spPr>
          <a:xfrm rot="161497">
            <a:off x="3271712" y="3295376"/>
            <a:ext cx="2559165" cy="1683879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isometricOffAxis1Top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30" name="Group 29"/>
          <p:cNvGrpSpPr/>
          <p:nvPr/>
        </p:nvGrpSpPr>
        <p:grpSpPr>
          <a:xfrm>
            <a:off x="7359688" y="3741703"/>
            <a:ext cx="830658" cy="535338"/>
            <a:chOff x="4669304" y="1752308"/>
            <a:chExt cx="830658" cy="535338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13212" y="1752308"/>
              <a:ext cx="486750" cy="52945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825065">
              <a:off x="4669304" y="1758190"/>
              <a:ext cx="486750" cy="529456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6488564" y="3729885"/>
            <a:ext cx="830658" cy="535338"/>
            <a:chOff x="4669304" y="1752308"/>
            <a:chExt cx="830658" cy="535338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13212" y="1752308"/>
              <a:ext cx="486750" cy="52945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825065">
              <a:off x="4669304" y="1758190"/>
              <a:ext cx="486750" cy="529456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4461583" y="3764574"/>
            <a:ext cx="830658" cy="535338"/>
            <a:chOff x="4669304" y="1752308"/>
            <a:chExt cx="830658" cy="535338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13212" y="1752308"/>
              <a:ext cx="486750" cy="529456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825065">
              <a:off x="4669304" y="1758190"/>
              <a:ext cx="486750" cy="529456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3736161" y="3843035"/>
            <a:ext cx="830658" cy="535338"/>
            <a:chOff x="4669304" y="1752308"/>
            <a:chExt cx="830658" cy="535338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13212" y="1752308"/>
              <a:ext cx="486750" cy="529456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825065">
              <a:off x="4669304" y="1758190"/>
              <a:ext cx="486750" cy="529456"/>
            </a:xfrm>
            <a:prstGeom prst="rect">
              <a:avLst/>
            </a:prstGeom>
          </p:spPr>
        </p:pic>
      </p:grpSp>
      <p:sp>
        <p:nvSpPr>
          <p:cNvPr id="57" name="Rectangle 56"/>
          <p:cNvSpPr/>
          <p:nvPr/>
        </p:nvSpPr>
        <p:spPr>
          <a:xfrm>
            <a:off x="2839989" y="3717933"/>
            <a:ext cx="6145213" cy="1125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24658" y="648262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الْجَمْعُ الرَأْسِيُّ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368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32" grpId="0"/>
      <p:bldP spid="34" grpId="0"/>
      <p:bldP spid="35" grpId="0"/>
      <p:bldP spid="40" grpId="0"/>
      <p:bldP spid="39" grpId="0"/>
      <p:bldP spid="41" grpId="0"/>
      <p:bldP spid="42" grpId="0"/>
      <p:bldP spid="27" grpId="0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9134375" y="197184"/>
            <a:ext cx="243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لعبة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السرعة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267668"/>
              </p:ext>
            </p:extLst>
          </p:nvPr>
        </p:nvGraphicFramePr>
        <p:xfrm>
          <a:off x="512115" y="1869293"/>
          <a:ext cx="10727140" cy="4484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r:id="rId3" imgW="7860240" imgH="5536440" progId="">
                  <p:embed/>
                </p:oleObj>
              </mc:Choice>
              <mc:Fallback>
                <p:oleObj r:id="rId3" imgW="7860240" imgH="5536440" progId="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2115" y="1869293"/>
                        <a:ext cx="10727140" cy="4484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4437246" y="1326568"/>
            <a:ext cx="6802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أوجد مجموع عدد العصافير والديكة  بشكل رأسي.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3029952" y="712203"/>
            <a:ext cx="820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المزرعة عدد من العصافير  والدِيَكَة،ستظهر  وسأخفيها بسرعة 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78913" y="2745898"/>
            <a:ext cx="8444176" cy="3604970"/>
            <a:chOff x="2137734" y="2748902"/>
            <a:chExt cx="8444176" cy="3604970"/>
          </a:xfrm>
        </p:grpSpPr>
        <p:pic>
          <p:nvPicPr>
            <p:cNvPr id="30" name="Picture 10" descr="C:\Users\MYPC~1\AppData\Local\Temp\Rar$DIa10432.29638\rooster-clip-art-roost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734" y="5014553"/>
              <a:ext cx="1148569" cy="1336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0" descr="C:\Users\MYPC~1\AppData\Local\Temp\Rar$DIa10432.29638\rooster-clip-art-roost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9481" y="5085259"/>
              <a:ext cx="1090379" cy="126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4" descr="C:\Users\MYPC~1\AppData\Local\Temp\Rar$DIa10432.33880\عصفور و سمكة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48" b="61333"/>
            <a:stretch>
              <a:fillRect/>
            </a:stretch>
          </p:blipFill>
          <p:spPr bwMode="auto">
            <a:xfrm>
              <a:off x="8061408" y="3030916"/>
              <a:ext cx="1611768" cy="1363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4" descr="C:\Users\MYPC~1\AppData\Local\Temp\Rar$DIa10432.33880\عصفور و سمكة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48" b="61333"/>
            <a:stretch>
              <a:fillRect/>
            </a:stretch>
          </p:blipFill>
          <p:spPr bwMode="auto">
            <a:xfrm rot="19580161">
              <a:off x="8970142" y="2748902"/>
              <a:ext cx="1611768" cy="1363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4" descr="C:\Users\MYPC~1\AppData\Local\Temp\Rar$DIa10432.33880\عصفور و سمكة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48" b="61333"/>
            <a:stretch>
              <a:fillRect/>
            </a:stretch>
          </p:blipFill>
          <p:spPr bwMode="auto">
            <a:xfrm>
              <a:off x="6894786" y="2843674"/>
              <a:ext cx="1611768" cy="1363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0" descr="C:\Users\MYPC~1\AppData\Local\Temp\Rar$DIa10432.29638\rooster-clip-art-roost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6003" y="4845684"/>
              <a:ext cx="1090379" cy="126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0" descr="C:\Users\MYPC~1\AppData\Local\Temp\Rar$DIa10432.29638\rooster-clip-art-roost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2587" y="5082255"/>
              <a:ext cx="1090379" cy="126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24658" y="648262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الْجَمْعُ الرَأْسِيُّ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008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51F0C3D362E7408FAC6D8DA9749251" ma:contentTypeVersion="5" ma:contentTypeDescription="Create a new document." ma:contentTypeScope="" ma:versionID="c33cede079c9dc3e1d0d4e96ac238823">
  <xsd:schema xmlns:xsd="http://www.w3.org/2001/XMLSchema" xmlns:xs="http://www.w3.org/2001/XMLSchema" xmlns:p="http://schemas.microsoft.com/office/2006/metadata/properties" xmlns:ns3="2eeb555e-62b4-46ee-ac6d-274fc2ecd6cf" xmlns:ns4="cb97a627-600e-4aa9-b76c-85b1cc875213" targetNamespace="http://schemas.microsoft.com/office/2006/metadata/properties" ma:root="true" ma:fieldsID="da0232f5ec00298f137c89bc3c9e6613" ns3:_="" ns4:_="">
    <xsd:import namespace="2eeb555e-62b4-46ee-ac6d-274fc2ecd6cf"/>
    <xsd:import namespace="cb97a627-600e-4aa9-b76c-85b1cc87521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b555e-62b4-46ee-ac6d-274fc2ecd6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7a627-600e-4aa9-b76c-85b1cc8752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225E62-49D6-437B-8FBF-FF4C0FB347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7EDDFA-6773-4A6F-BC3B-379578EDA2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eb555e-62b4-46ee-ac6d-274fc2ecd6cf"/>
    <ds:schemaRef ds:uri="cb97a627-600e-4aa9-b76c-85b1cc8752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654E6E-14BE-4E81-B8CC-EC29713CB17E}">
  <ds:schemaRefs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cb97a627-600e-4aa9-b76c-85b1cc875213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2eeb555e-62b4-46ee-ac6d-274fc2ecd6c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TMPLT - Copy</Template>
  <TotalTime>12334</TotalTime>
  <Words>498</Words>
  <Application>Microsoft Office PowerPoint</Application>
  <PresentationFormat>Widescreen</PresentationFormat>
  <Paragraphs>138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Yu Gothic UI Semilight</vt:lpstr>
      <vt:lpstr>Arial</vt:lpstr>
      <vt:lpstr>Calibri</vt:lpstr>
      <vt:lpstr>Calibri Light</vt:lpstr>
      <vt:lpstr>Sakkal Majalla</vt:lpstr>
      <vt:lpstr>Office Theme</vt:lpstr>
      <vt:lpstr>رياضيات الصف الأول الابتدائي – الجزء الأول  (8-9): الْجَمْعُ الرَأْسِيُّ  (الصفحة 141)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MOE</dc:creator>
  <cp:lastModifiedBy>user</cp:lastModifiedBy>
  <cp:revision>517</cp:revision>
  <dcterms:created xsi:type="dcterms:W3CDTF">2020-03-04T10:36:22Z</dcterms:created>
  <dcterms:modified xsi:type="dcterms:W3CDTF">2020-08-27T07:28:55Z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0x0101005651F0C3D362E7408FAC6D8DA9749251</vt:lpwstr>
  </property>
</Properties>
</file>