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320" r:id="rId7"/>
    <p:sldId id="313" r:id="rId8"/>
    <p:sldId id="327" r:id="rId9"/>
    <p:sldId id="328" r:id="rId10"/>
    <p:sldId id="329" r:id="rId11"/>
    <p:sldId id="330" r:id="rId12"/>
    <p:sldId id="331" r:id="rId13"/>
    <p:sldId id="285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0000FF"/>
    <a:srgbClr val="9900CC"/>
    <a:srgbClr val="66FF33"/>
    <a:srgbClr val="FF3399"/>
    <a:srgbClr val="F4C37E"/>
    <a:srgbClr val="FEF5D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1047751" y="2699494"/>
            <a:ext cx="10239374" cy="2371867"/>
          </a:xfrm>
        </p:spPr>
        <p:txBody>
          <a:bodyPr>
            <a:normAutofit fontScale="90000"/>
          </a:bodyPr>
          <a:lstStyle/>
          <a:p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 – الجزء الأول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(8-1):قِصص الجَمعِ</a:t>
            </a:r>
            <a:b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7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(الصفحة 126)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2264224" y="2158939"/>
            <a:ext cx="7744000" cy="2518350"/>
          </a:xfrm>
          <a:prstGeom prst="roundRect">
            <a:avLst>
              <a:gd name="adj" fmla="val 4863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ارجع لكراسة التمارين صفحة 50 </a:t>
            </a:r>
          </a:p>
          <a:p>
            <a:pPr marL="274638"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قِصص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318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FEBE0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قِصص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53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3043147" y="2688010"/>
            <a:ext cx="61787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 في هذا الدرس</a:t>
            </a:r>
          </a:p>
          <a:p>
            <a:pPr algn="ctr" rtl="1"/>
            <a:r>
              <a:rPr lang="ar-BH" sz="1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قِصص عن الجمع بالضم</a:t>
            </a:r>
            <a:endParaRPr lang="en-US" sz="40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858800" y="128411"/>
            <a:ext cx="4007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5693229" y="2075789"/>
            <a:ext cx="6173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تقف مجموعة من الطُيور فوق الغصن عددها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175408" y="645612"/>
            <a:ext cx="469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سنحكي قصة عن الطيور، </a:t>
            </a:r>
          </a:p>
          <a:p>
            <a:pPr algn="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أرفع أصابعك بمقدار عدد الطيور: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4292" y="3370827"/>
            <a:ext cx="14304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طُيُور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1277" y="2618990"/>
            <a:ext cx="9047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قِصص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74F4DA-0D27-4750-9FB6-107B3CA41549}"/>
              </a:ext>
            </a:extLst>
          </p:cNvPr>
          <p:cNvSpPr txBox="1"/>
          <p:nvPr/>
        </p:nvSpPr>
        <p:spPr>
          <a:xfrm>
            <a:off x="5961026" y="4723893"/>
            <a:ext cx="585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عدد الطيور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24FD381-923F-4A06-8ECA-6C1AE34D2878}"/>
              </a:ext>
            </a:extLst>
          </p:cNvPr>
          <p:cNvGrpSpPr/>
          <p:nvPr/>
        </p:nvGrpSpPr>
        <p:grpSpPr>
          <a:xfrm>
            <a:off x="1002852" y="4521433"/>
            <a:ext cx="590400" cy="584775"/>
            <a:chOff x="1949589" y="3781302"/>
            <a:chExt cx="594000" cy="584775"/>
          </a:xfrm>
        </p:grpSpPr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C646DEC-7E29-4793-AF53-6D1A8131A8FF}"/>
              </a:ext>
            </a:extLst>
          </p:cNvPr>
          <p:cNvGrpSpPr/>
          <p:nvPr/>
        </p:nvGrpSpPr>
        <p:grpSpPr>
          <a:xfrm>
            <a:off x="1601582" y="4521433"/>
            <a:ext cx="590400" cy="584775"/>
            <a:chOff x="1949589" y="3781302"/>
            <a:chExt cx="594000" cy="584775"/>
          </a:xfrm>
        </p:grpSpPr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848F075-A012-409A-801A-E17C1582CD30}"/>
              </a:ext>
            </a:extLst>
          </p:cNvPr>
          <p:cNvGrpSpPr/>
          <p:nvPr/>
        </p:nvGrpSpPr>
        <p:grpSpPr>
          <a:xfrm>
            <a:off x="2184193" y="4521433"/>
            <a:ext cx="590400" cy="584775"/>
            <a:chOff x="1949589" y="3781302"/>
            <a:chExt cx="594000" cy="584775"/>
          </a:xfrm>
        </p:grpSpPr>
        <p:sp>
          <p:nvSpPr>
            <p:cNvPr id="125" name="Arc 124">
              <a:extLst>
                <a:ext uri="{FF2B5EF4-FFF2-40B4-BE49-F238E27FC236}">
                  <a16:creationId xmlns:a16="http://schemas.microsoft.com/office/drawing/2014/main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503311D-62FB-463D-B24C-B66AD801F7BE}"/>
              </a:ext>
            </a:extLst>
          </p:cNvPr>
          <p:cNvGrpSpPr/>
          <p:nvPr/>
        </p:nvGrpSpPr>
        <p:grpSpPr>
          <a:xfrm>
            <a:off x="2771704" y="4521433"/>
            <a:ext cx="590400" cy="584775"/>
            <a:chOff x="1949589" y="3781302"/>
            <a:chExt cx="594000" cy="584775"/>
          </a:xfrm>
        </p:grpSpPr>
        <p:sp>
          <p:nvSpPr>
            <p:cNvPr id="128" name="Arc 127">
              <a:extLst>
                <a:ext uri="{FF2B5EF4-FFF2-40B4-BE49-F238E27FC236}">
                  <a16:creationId xmlns:a16="http://schemas.microsoft.com/office/drawing/2014/main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00"/>
                </a:solidFill>
              </a:endParaRP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23104B7-B78B-4152-8E59-7382F1C46D6F}"/>
              </a:ext>
            </a:extLst>
          </p:cNvPr>
          <p:cNvGrpSpPr/>
          <p:nvPr/>
        </p:nvGrpSpPr>
        <p:grpSpPr>
          <a:xfrm>
            <a:off x="3356091" y="4521433"/>
            <a:ext cx="590400" cy="584775"/>
            <a:chOff x="1949589" y="3781302"/>
            <a:chExt cx="594000" cy="584775"/>
          </a:xfrm>
        </p:grpSpPr>
        <p:sp>
          <p:nvSpPr>
            <p:cNvPr id="131" name="Arc 130">
              <a:extLst>
                <a:ext uri="{FF2B5EF4-FFF2-40B4-BE49-F238E27FC236}">
                  <a16:creationId xmlns:a16="http://schemas.microsoft.com/office/drawing/2014/main" id="{B703DFFE-37DE-4594-86D7-E5125CF0393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00"/>
                </a:solidFill>
              </a:endParaRPr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EF634A57-049B-4018-885C-0156078A0A3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96912" y="4800281"/>
            <a:ext cx="3866997" cy="615079"/>
            <a:chOff x="664530" y="4813821"/>
            <a:chExt cx="3866997" cy="615079"/>
          </a:xfrm>
        </p:grpSpPr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308B562D-F9CD-4B97-876A-17E5CE9DA258}"/>
                </a:ext>
              </a:extLst>
            </p:cNvPr>
            <p:cNvCxnSpPr>
              <a:cxnSpLocks/>
            </p:cNvCxnSpPr>
            <p:nvPr/>
          </p:nvCxnSpPr>
          <p:spPr>
            <a:xfrm>
              <a:off x="664530" y="4942733"/>
              <a:ext cx="3866997" cy="0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65302D3-B64C-465A-B300-02F2C22823DF}"/>
                </a:ext>
              </a:extLst>
            </p:cNvPr>
            <p:cNvSpPr/>
            <p:nvPr/>
          </p:nvSpPr>
          <p:spPr>
            <a:xfrm>
              <a:off x="1424693" y="4973777"/>
              <a:ext cx="285461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CBCFBA1-D02E-47A1-AC88-629A73B211B9}"/>
                </a:ext>
              </a:extLst>
            </p:cNvPr>
            <p:cNvSpPr/>
            <p:nvPr/>
          </p:nvSpPr>
          <p:spPr>
            <a:xfrm>
              <a:off x="2016958" y="4973777"/>
              <a:ext cx="285461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BC57774D-9A91-4F86-A84A-CCFE5919BC66}"/>
                </a:ext>
              </a:extLst>
            </p:cNvPr>
            <p:cNvSpPr/>
            <p:nvPr/>
          </p:nvSpPr>
          <p:spPr>
            <a:xfrm>
              <a:off x="3168194" y="4973777"/>
              <a:ext cx="285461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0FA59349-9419-4538-942A-72B322D06D98}"/>
                </a:ext>
              </a:extLst>
            </p:cNvPr>
            <p:cNvSpPr/>
            <p:nvPr/>
          </p:nvSpPr>
          <p:spPr>
            <a:xfrm>
              <a:off x="3764586" y="4973777"/>
              <a:ext cx="285461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B2D7F6E-799F-449C-BB49-175E5CB77E71}"/>
                </a:ext>
              </a:extLst>
            </p:cNvPr>
            <p:cNvSpPr/>
            <p:nvPr/>
          </p:nvSpPr>
          <p:spPr>
            <a:xfrm>
              <a:off x="2594553" y="4977003"/>
              <a:ext cx="285461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941718C3-C8F0-413E-9F12-D03FAD6512EC}"/>
                </a:ext>
              </a:extLst>
            </p:cNvPr>
            <p:cNvCxnSpPr/>
            <p:nvPr/>
          </p:nvCxnSpPr>
          <p:spPr>
            <a:xfrm>
              <a:off x="973229" y="4813821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2262C70-9955-474D-B291-081137A87DE6}"/>
                </a:ext>
              </a:extLst>
            </p:cNvPr>
            <p:cNvCxnSpPr/>
            <p:nvPr/>
          </p:nvCxnSpPr>
          <p:spPr>
            <a:xfrm>
              <a:off x="1569722" y="4813821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782BB10-F5E6-4E2C-9B9E-6697696D9355}"/>
                </a:ext>
              </a:extLst>
            </p:cNvPr>
            <p:cNvCxnSpPr/>
            <p:nvPr/>
          </p:nvCxnSpPr>
          <p:spPr>
            <a:xfrm>
              <a:off x="2165680" y="4813821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E3D9C4E0-B03E-44A8-BCF9-A30E8604ED72}"/>
                </a:ext>
              </a:extLst>
            </p:cNvPr>
            <p:cNvCxnSpPr/>
            <p:nvPr/>
          </p:nvCxnSpPr>
          <p:spPr>
            <a:xfrm>
              <a:off x="2742388" y="4813821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BD57A80-C3D3-48E6-916D-95FE95C7D837}"/>
                </a:ext>
              </a:extLst>
            </p:cNvPr>
            <p:cNvCxnSpPr/>
            <p:nvPr/>
          </p:nvCxnSpPr>
          <p:spPr>
            <a:xfrm>
              <a:off x="3325191" y="4813821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A723F09-3286-4DB4-92AA-0EF6C43437BE}"/>
                </a:ext>
              </a:extLst>
            </p:cNvPr>
            <p:cNvCxnSpPr/>
            <p:nvPr/>
          </p:nvCxnSpPr>
          <p:spPr>
            <a:xfrm>
              <a:off x="3914521" y="4813821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62377692-0224-48F1-8AC0-6A3232DBFF62}"/>
                </a:ext>
              </a:extLst>
            </p:cNvPr>
            <p:cNvSpPr/>
            <p:nvPr/>
          </p:nvSpPr>
          <p:spPr>
            <a:xfrm>
              <a:off x="775812" y="4973777"/>
              <a:ext cx="421624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400" b="1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5631906" y="2075788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5799053" y="2577417"/>
            <a:ext cx="606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انضمت إليها مجموعة أخرى من الطيور  عددها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9240254" y="3320075"/>
            <a:ext cx="262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فأصبح عدد الطيور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812582"/>
              </p:ext>
            </p:extLst>
          </p:nvPr>
        </p:nvGraphicFramePr>
        <p:xfrm>
          <a:off x="452475" y="345691"/>
          <a:ext cx="5531190" cy="1626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3" imgW="9002880" imgH="2691720" progId="">
                  <p:embed/>
                </p:oleObj>
              </mc:Choice>
              <mc:Fallback>
                <p:oleObj r:id="rId3" imgW="9002880" imgH="269172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475" y="345691"/>
                        <a:ext cx="5531190" cy="1626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49" r="73155"/>
          <a:stretch/>
        </p:blipFill>
        <p:spPr>
          <a:xfrm>
            <a:off x="1215324" y="299421"/>
            <a:ext cx="790777" cy="17505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9" r="61391"/>
          <a:stretch/>
        </p:blipFill>
        <p:spPr>
          <a:xfrm>
            <a:off x="2070466" y="283628"/>
            <a:ext cx="508071" cy="17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23" grpId="0"/>
      <p:bldP spid="26" grpId="0"/>
      <p:bldP spid="31" grpId="0"/>
      <p:bldP spid="94" grpId="0"/>
      <p:bldP spid="97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795862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2085819" y="863000"/>
            <a:ext cx="977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احكي قصة جمع عن السَلاحِف،مع رفع أصابعك بمقدار عدد السلاحف التي تحكيها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962915" y="1467153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اكتب العدد الكلي للسَلاحِف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74F4DA-0D27-4750-9FB6-107B3CA41549}"/>
              </a:ext>
            </a:extLst>
          </p:cNvPr>
          <p:cNvSpPr txBox="1"/>
          <p:nvPr/>
        </p:nvSpPr>
        <p:spPr>
          <a:xfrm>
            <a:off x="1902842" y="3942007"/>
            <a:ext cx="146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سَلاحِف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9F897FF-5B0A-4705-B16A-2E9453BFA40E}"/>
              </a:ext>
            </a:extLst>
          </p:cNvPr>
          <p:cNvSpPr txBox="1"/>
          <p:nvPr/>
        </p:nvSpPr>
        <p:spPr>
          <a:xfrm>
            <a:off x="3023076" y="3775604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D0452-547B-4730-9F03-73A0F46BA160}"/>
              </a:ext>
            </a:extLst>
          </p:cNvPr>
          <p:cNvSpPr txBox="1"/>
          <p:nvPr/>
        </p:nvSpPr>
        <p:spPr>
          <a:xfrm>
            <a:off x="42225" y="4219871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( 1 )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126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17191" b="29145"/>
          <a:stretch/>
        </p:blipFill>
        <p:spPr>
          <a:xfrm>
            <a:off x="2638525" y="1966736"/>
            <a:ext cx="7560000" cy="2002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8400" y="2464658"/>
            <a:ext cx="3423920" cy="110134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098922" y="2690579"/>
            <a:ext cx="1039794" cy="1101345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191631" y="255818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14081" y="246465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9424" y="255473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62796" y="287357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99507" y="291303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15674" y="327053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9263056" y="4178916"/>
            <a:ext cx="259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الجزيرة 5 سَلاحِف، 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5355236" y="4191251"/>
            <a:ext cx="410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انضمت معهم سلحفاة واحدة،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026134" y="4820636"/>
            <a:ext cx="483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فأصبح العدد الكلي للسَلاحف 6 سَلاحِف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08400" y="2409244"/>
            <a:ext cx="4411958" cy="1411377"/>
          </a:xfrm>
          <a:prstGeom prst="rect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083882" y="325962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74F4DA-0D27-4750-9FB6-107B3CA41549}"/>
              </a:ext>
            </a:extLst>
          </p:cNvPr>
          <p:cNvSpPr txBox="1"/>
          <p:nvPr/>
        </p:nvSpPr>
        <p:spPr>
          <a:xfrm>
            <a:off x="6122921" y="5578263"/>
            <a:ext cx="573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السَلاحف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4FD381-923F-4A06-8ECA-6C1AE34D2878}"/>
              </a:ext>
            </a:extLst>
          </p:cNvPr>
          <p:cNvGrpSpPr/>
          <p:nvPr/>
        </p:nvGrpSpPr>
        <p:grpSpPr>
          <a:xfrm>
            <a:off x="1741592" y="5478169"/>
            <a:ext cx="590400" cy="584775"/>
            <a:chOff x="1949589" y="3781302"/>
            <a:chExt cx="594000" cy="584775"/>
          </a:xfrm>
        </p:grpSpPr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646DEC-7E29-4793-AF53-6D1A8131A8FF}"/>
              </a:ext>
            </a:extLst>
          </p:cNvPr>
          <p:cNvGrpSpPr/>
          <p:nvPr/>
        </p:nvGrpSpPr>
        <p:grpSpPr>
          <a:xfrm>
            <a:off x="2340322" y="5478169"/>
            <a:ext cx="590400" cy="584775"/>
            <a:chOff x="1949589" y="3781302"/>
            <a:chExt cx="594000" cy="584775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848F075-A012-409A-801A-E17C1582CD30}"/>
              </a:ext>
            </a:extLst>
          </p:cNvPr>
          <p:cNvGrpSpPr/>
          <p:nvPr/>
        </p:nvGrpSpPr>
        <p:grpSpPr>
          <a:xfrm>
            <a:off x="2922933" y="5478169"/>
            <a:ext cx="590400" cy="584775"/>
            <a:chOff x="1949589" y="3781302"/>
            <a:chExt cx="594000" cy="584775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503311D-62FB-463D-B24C-B66AD801F7BE}"/>
              </a:ext>
            </a:extLst>
          </p:cNvPr>
          <p:cNvGrpSpPr/>
          <p:nvPr/>
        </p:nvGrpSpPr>
        <p:grpSpPr>
          <a:xfrm>
            <a:off x="3510444" y="5478169"/>
            <a:ext cx="590400" cy="584775"/>
            <a:chOff x="1949589" y="3781302"/>
            <a:chExt cx="594000" cy="584775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23104B7-B78B-4152-8E59-7382F1C46D6F}"/>
              </a:ext>
            </a:extLst>
          </p:cNvPr>
          <p:cNvGrpSpPr/>
          <p:nvPr/>
        </p:nvGrpSpPr>
        <p:grpSpPr>
          <a:xfrm>
            <a:off x="4094831" y="5478169"/>
            <a:ext cx="590400" cy="584775"/>
            <a:chOff x="1949589" y="3781302"/>
            <a:chExt cx="594000" cy="584775"/>
          </a:xfrm>
        </p:grpSpPr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B703DFFE-37DE-4594-86D7-E5125CF0393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F634A57-049B-4018-885C-0156078A0A3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1626D5C-5C77-48E3-8318-397349C015AC}"/>
              </a:ext>
            </a:extLst>
          </p:cNvPr>
          <p:cNvGrpSpPr/>
          <p:nvPr/>
        </p:nvGrpSpPr>
        <p:grpSpPr>
          <a:xfrm>
            <a:off x="4697260" y="5479400"/>
            <a:ext cx="590400" cy="584775"/>
            <a:chOff x="1949589" y="3781302"/>
            <a:chExt cx="594000" cy="584775"/>
          </a:xfrm>
        </p:grpSpPr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31153A5E-649B-4545-843C-CADEC53089F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CDFA901-0624-4C00-BD9F-85B9A550777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EA4DDD3-C5F4-421A-9F19-A92C4CFAD505}"/>
              </a:ext>
            </a:extLst>
          </p:cNvPr>
          <p:cNvGrpSpPr/>
          <p:nvPr/>
        </p:nvGrpSpPr>
        <p:grpSpPr>
          <a:xfrm>
            <a:off x="1443258" y="5762651"/>
            <a:ext cx="4291114" cy="708154"/>
            <a:chOff x="1601736" y="5060131"/>
            <a:chExt cx="4291114" cy="708154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6863BE5-953D-44D9-93A6-ED9EB431098D}"/>
                </a:ext>
              </a:extLst>
            </p:cNvPr>
            <p:cNvGrpSpPr/>
            <p:nvPr/>
          </p:nvGrpSpPr>
          <p:grpSpPr>
            <a:xfrm>
              <a:off x="1601736" y="5060131"/>
              <a:ext cx="4291114" cy="708154"/>
              <a:chOff x="2939956" y="1045929"/>
              <a:chExt cx="3882620" cy="708154"/>
            </a:xfrm>
            <a:noFill/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308B562D-F9CD-4B97-876A-17E5CE9DA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9956" y="1158118"/>
                <a:ext cx="3882620" cy="0"/>
              </a:xfrm>
              <a:prstGeom prst="straightConnector1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5302D3-B64C-465A-B300-02F2C22823DF}"/>
                  </a:ext>
                </a:extLst>
              </p:cNvPr>
              <p:cNvSpPr/>
              <p:nvPr/>
            </p:nvSpPr>
            <p:spPr>
              <a:xfrm>
                <a:off x="3496952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1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BCFBA1-D02E-47A1-AC88-629A73B211B9}"/>
                  </a:ext>
                </a:extLst>
              </p:cNvPr>
              <p:cNvSpPr/>
              <p:nvPr/>
            </p:nvSpPr>
            <p:spPr>
              <a:xfrm>
                <a:off x="4032024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2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C57774D-9A91-4F86-A84A-CCFE5919BC66}"/>
                  </a:ext>
                </a:extLst>
              </p:cNvPr>
              <p:cNvSpPr/>
              <p:nvPr/>
            </p:nvSpPr>
            <p:spPr>
              <a:xfrm>
                <a:off x="5102168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4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FA59349-9419-4538-942A-72B322D06D98}"/>
                  </a:ext>
                </a:extLst>
              </p:cNvPr>
              <p:cNvSpPr/>
              <p:nvPr/>
            </p:nvSpPr>
            <p:spPr>
              <a:xfrm>
                <a:off x="5637240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5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E7B418F-9ADB-4119-AEBE-D94B73A9A0CB}"/>
                  </a:ext>
                </a:extLst>
              </p:cNvPr>
              <p:cNvSpPr/>
              <p:nvPr/>
            </p:nvSpPr>
            <p:spPr>
              <a:xfrm>
                <a:off x="6172311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6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B2D7F6E-799F-449C-BB49-175E5CB77E71}"/>
                  </a:ext>
                </a:extLst>
              </p:cNvPr>
              <p:cNvSpPr/>
              <p:nvPr/>
            </p:nvSpPr>
            <p:spPr>
              <a:xfrm>
                <a:off x="4567095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3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41718C3-C8F0-413E-9F12-D03FAD6512EC}"/>
                  </a:ext>
                </a:extLst>
              </p:cNvPr>
              <p:cNvCxnSpPr/>
              <p:nvPr/>
            </p:nvCxnSpPr>
            <p:spPr>
              <a:xfrm>
                <a:off x="320655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262C70-9955-474D-B291-081137A87DE6}"/>
                  </a:ext>
                </a:extLst>
              </p:cNvPr>
              <p:cNvCxnSpPr/>
              <p:nvPr/>
            </p:nvCxnSpPr>
            <p:spPr>
              <a:xfrm>
                <a:off x="3749712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782BB10-F5E6-4E2C-9B9E-6697696D9355}"/>
                  </a:ext>
                </a:extLst>
              </p:cNvPr>
              <p:cNvCxnSpPr/>
              <p:nvPr/>
            </p:nvCxnSpPr>
            <p:spPr>
              <a:xfrm>
                <a:off x="4292871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3D9C4E0-B03E-44A8-BCF9-A30E8604ED72}"/>
                  </a:ext>
                </a:extLst>
              </p:cNvPr>
              <p:cNvCxnSpPr/>
              <p:nvPr/>
            </p:nvCxnSpPr>
            <p:spPr>
              <a:xfrm>
                <a:off x="480990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BD57A80-C3D3-48E6-916D-95FE95C7D837}"/>
                  </a:ext>
                </a:extLst>
              </p:cNvPr>
              <p:cNvCxnSpPr/>
              <p:nvPr/>
            </p:nvCxnSpPr>
            <p:spPr>
              <a:xfrm>
                <a:off x="534435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A723F09-3286-4DB4-92AA-0EF6C43437BE}"/>
                  </a:ext>
                </a:extLst>
              </p:cNvPr>
              <p:cNvCxnSpPr/>
              <p:nvPr/>
            </p:nvCxnSpPr>
            <p:spPr>
              <a:xfrm>
                <a:off x="587880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016F1F37-A7A8-48BF-9864-CEFB680C4454}"/>
                  </a:ext>
                </a:extLst>
              </p:cNvPr>
              <p:cNvCxnSpPr/>
              <p:nvPr/>
            </p:nvCxnSpPr>
            <p:spPr>
              <a:xfrm>
                <a:off x="6421962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377692-0224-48F1-8AC0-6A3232DBFF62}"/>
                </a:ext>
              </a:extLst>
            </p:cNvPr>
            <p:cNvSpPr/>
            <p:nvPr/>
          </p:nvSpPr>
          <p:spPr>
            <a:xfrm>
              <a:off x="1611422" y="5300449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0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قِصص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69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31" grpId="0"/>
      <p:bldP spid="122" grpId="0"/>
      <p:bldP spid="37" grpId="0" animBg="1"/>
      <p:bldP spid="37" grpId="1" animBg="1"/>
      <p:bldP spid="3" grpId="0" animBg="1"/>
      <p:bldP spid="3" grpId="1" animBg="1"/>
      <p:bldP spid="40" grpId="0" animBg="1"/>
      <p:bldP spid="40" grpId="1" animBg="1"/>
      <p:bldP spid="41" grpId="0"/>
      <p:bldP spid="42" grpId="0"/>
      <p:bldP spid="43" grpId="0"/>
      <p:bldP spid="44" grpId="0"/>
      <p:bldP spid="45" grpId="0"/>
      <p:bldP spid="46" grpId="0"/>
      <p:bldP spid="46" grpId="1"/>
      <p:bldP spid="47" grpId="0"/>
      <p:bldP spid="48" grpId="0"/>
      <p:bldP spid="49" grpId="0"/>
      <p:bldP spid="50" grpId="0" animBg="1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"/>
          <a:srcRect l="16689" t="3676" b="24134"/>
          <a:stretch/>
        </p:blipFill>
        <p:spPr>
          <a:xfrm>
            <a:off x="2235739" y="1738334"/>
            <a:ext cx="7560000" cy="2088683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978742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2268699" y="632981"/>
            <a:ext cx="977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احكي قصة جمع عن العَصَافِير،مع رفع أصابعك بمقدار عدد العَصَافِيرالتي تحكيها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8145795" y="1239927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اكتب العدد الكلي للعَصَافِير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74F4DA-0D27-4750-9FB6-107B3CA41549}"/>
              </a:ext>
            </a:extLst>
          </p:cNvPr>
          <p:cNvSpPr txBox="1"/>
          <p:nvPr/>
        </p:nvSpPr>
        <p:spPr>
          <a:xfrm>
            <a:off x="1806589" y="3749502"/>
            <a:ext cx="146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عَصافِير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9F897FF-5B0A-4705-B16A-2E9453BFA40E}"/>
              </a:ext>
            </a:extLst>
          </p:cNvPr>
          <p:cNvSpPr txBox="1"/>
          <p:nvPr/>
        </p:nvSpPr>
        <p:spPr>
          <a:xfrm>
            <a:off x="2926823" y="358309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D0452-547B-4730-9F03-73A0F46BA160}"/>
              </a:ext>
            </a:extLst>
          </p:cNvPr>
          <p:cNvSpPr txBox="1"/>
          <p:nvPr/>
        </p:nvSpPr>
        <p:spPr>
          <a:xfrm>
            <a:off x="397933" y="422245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( 2 )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126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9738" y="2522410"/>
            <a:ext cx="3423920" cy="110134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209548" y="2326369"/>
            <a:ext cx="1168617" cy="1101345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515754" y="282671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38049" y="281446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84145" y="285169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26571" y="246908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9445936" y="4178916"/>
            <a:ext cx="259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الزهور 3 عصَافِير، 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5533396" y="4190639"/>
            <a:ext cx="410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انضم معهم عصفور  واحد يطير ،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209014" y="4820636"/>
            <a:ext cx="483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فأصبح العدد الكلي للعَصافِير 4 عصَافِير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44069" y="2130114"/>
            <a:ext cx="5196259" cy="1653879"/>
          </a:xfrm>
          <a:prstGeom prst="rect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326571" y="246283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74F4DA-0D27-4750-9FB6-107B3CA41549}"/>
              </a:ext>
            </a:extLst>
          </p:cNvPr>
          <p:cNvSpPr txBox="1"/>
          <p:nvPr/>
        </p:nvSpPr>
        <p:spPr>
          <a:xfrm>
            <a:off x="6305801" y="5578263"/>
            <a:ext cx="573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العَصافِيرمعَ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4FD381-923F-4A06-8ECA-6C1AE34D2878}"/>
              </a:ext>
            </a:extLst>
          </p:cNvPr>
          <p:cNvGrpSpPr/>
          <p:nvPr/>
        </p:nvGrpSpPr>
        <p:grpSpPr>
          <a:xfrm>
            <a:off x="1741592" y="5478169"/>
            <a:ext cx="590400" cy="584775"/>
            <a:chOff x="1949589" y="3781302"/>
            <a:chExt cx="594000" cy="584775"/>
          </a:xfrm>
        </p:grpSpPr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646DEC-7E29-4793-AF53-6D1A8131A8FF}"/>
              </a:ext>
            </a:extLst>
          </p:cNvPr>
          <p:cNvGrpSpPr/>
          <p:nvPr/>
        </p:nvGrpSpPr>
        <p:grpSpPr>
          <a:xfrm>
            <a:off x="2340322" y="5478169"/>
            <a:ext cx="590400" cy="584775"/>
            <a:chOff x="1949589" y="3781302"/>
            <a:chExt cx="594000" cy="584775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848F075-A012-409A-801A-E17C1582CD30}"/>
              </a:ext>
            </a:extLst>
          </p:cNvPr>
          <p:cNvGrpSpPr/>
          <p:nvPr/>
        </p:nvGrpSpPr>
        <p:grpSpPr>
          <a:xfrm>
            <a:off x="2922933" y="5478169"/>
            <a:ext cx="590400" cy="584775"/>
            <a:chOff x="1949589" y="3781302"/>
            <a:chExt cx="594000" cy="584775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503311D-62FB-463D-B24C-B66AD801F7BE}"/>
              </a:ext>
            </a:extLst>
          </p:cNvPr>
          <p:cNvGrpSpPr/>
          <p:nvPr/>
        </p:nvGrpSpPr>
        <p:grpSpPr>
          <a:xfrm>
            <a:off x="3510444" y="5478169"/>
            <a:ext cx="590400" cy="584775"/>
            <a:chOff x="1949589" y="3781302"/>
            <a:chExt cx="594000" cy="584775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EA4DDD3-C5F4-421A-9F19-A92C4CFAD505}"/>
              </a:ext>
            </a:extLst>
          </p:cNvPr>
          <p:cNvGrpSpPr/>
          <p:nvPr/>
        </p:nvGrpSpPr>
        <p:grpSpPr>
          <a:xfrm>
            <a:off x="1443258" y="5762651"/>
            <a:ext cx="3072496" cy="708154"/>
            <a:chOff x="1601736" y="5060131"/>
            <a:chExt cx="3072496" cy="708154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6863BE5-953D-44D9-93A6-ED9EB431098D}"/>
                </a:ext>
              </a:extLst>
            </p:cNvPr>
            <p:cNvGrpSpPr/>
            <p:nvPr/>
          </p:nvGrpSpPr>
          <p:grpSpPr>
            <a:xfrm>
              <a:off x="1601736" y="5060131"/>
              <a:ext cx="3072496" cy="708154"/>
              <a:chOff x="2939956" y="1045929"/>
              <a:chExt cx="2780009" cy="708154"/>
            </a:xfrm>
            <a:noFill/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308B562D-F9CD-4B97-876A-17E5CE9DA2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39956" y="1153928"/>
                <a:ext cx="2780009" cy="4190"/>
              </a:xfrm>
              <a:prstGeom prst="straightConnector1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5302D3-B64C-465A-B300-02F2C22823DF}"/>
                  </a:ext>
                </a:extLst>
              </p:cNvPr>
              <p:cNvSpPr/>
              <p:nvPr/>
            </p:nvSpPr>
            <p:spPr>
              <a:xfrm>
                <a:off x="3496952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1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BCFBA1-D02E-47A1-AC88-629A73B211B9}"/>
                  </a:ext>
                </a:extLst>
              </p:cNvPr>
              <p:cNvSpPr/>
              <p:nvPr/>
            </p:nvSpPr>
            <p:spPr>
              <a:xfrm>
                <a:off x="4032024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2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C57774D-9A91-4F86-A84A-CCFE5919BC66}"/>
                  </a:ext>
                </a:extLst>
              </p:cNvPr>
              <p:cNvSpPr/>
              <p:nvPr/>
            </p:nvSpPr>
            <p:spPr>
              <a:xfrm>
                <a:off x="5102168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4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B2D7F6E-799F-449C-BB49-175E5CB77E71}"/>
                  </a:ext>
                </a:extLst>
              </p:cNvPr>
              <p:cNvSpPr/>
              <p:nvPr/>
            </p:nvSpPr>
            <p:spPr>
              <a:xfrm>
                <a:off x="4567095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3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41718C3-C8F0-413E-9F12-D03FAD6512EC}"/>
                  </a:ext>
                </a:extLst>
              </p:cNvPr>
              <p:cNvCxnSpPr/>
              <p:nvPr/>
            </p:nvCxnSpPr>
            <p:spPr>
              <a:xfrm>
                <a:off x="320655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262C70-9955-474D-B291-081137A87DE6}"/>
                  </a:ext>
                </a:extLst>
              </p:cNvPr>
              <p:cNvCxnSpPr/>
              <p:nvPr/>
            </p:nvCxnSpPr>
            <p:spPr>
              <a:xfrm>
                <a:off x="3749712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782BB10-F5E6-4E2C-9B9E-6697696D9355}"/>
                  </a:ext>
                </a:extLst>
              </p:cNvPr>
              <p:cNvCxnSpPr/>
              <p:nvPr/>
            </p:nvCxnSpPr>
            <p:spPr>
              <a:xfrm>
                <a:off x="4292871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3D9C4E0-B03E-44A8-BCF9-A30E8604ED72}"/>
                  </a:ext>
                </a:extLst>
              </p:cNvPr>
              <p:cNvCxnSpPr/>
              <p:nvPr/>
            </p:nvCxnSpPr>
            <p:spPr>
              <a:xfrm>
                <a:off x="480990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BD57A80-C3D3-48E6-916D-95FE95C7D837}"/>
                  </a:ext>
                </a:extLst>
              </p:cNvPr>
              <p:cNvCxnSpPr/>
              <p:nvPr/>
            </p:nvCxnSpPr>
            <p:spPr>
              <a:xfrm>
                <a:off x="534435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377692-0224-48F1-8AC0-6A3232DBFF62}"/>
                </a:ext>
              </a:extLst>
            </p:cNvPr>
            <p:cNvSpPr/>
            <p:nvPr/>
          </p:nvSpPr>
          <p:spPr>
            <a:xfrm>
              <a:off x="1611422" y="5300449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0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قِصص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15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31" grpId="0"/>
      <p:bldP spid="122" grpId="0"/>
      <p:bldP spid="37" grpId="0" animBg="1"/>
      <p:bldP spid="37" grpId="1" animBg="1"/>
      <p:bldP spid="3" grpId="0" animBg="1"/>
      <p:bldP spid="3" grpId="1" animBg="1"/>
      <p:bldP spid="40" grpId="0" animBg="1"/>
      <p:bldP spid="40" grpId="1" animBg="1"/>
      <p:bldP spid="41" grpId="0"/>
      <p:bldP spid="42" grpId="0"/>
      <p:bldP spid="43" grpId="0"/>
      <p:bldP spid="46" grpId="0"/>
      <p:bldP spid="46" grpId="1"/>
      <p:bldP spid="47" grpId="0"/>
      <p:bldP spid="48" grpId="0"/>
      <p:bldP spid="49" grpId="0"/>
      <p:bldP spid="50" grpId="0" animBg="1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73" y="1610237"/>
            <a:ext cx="8229891" cy="2154668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8031465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2321422" y="632981"/>
            <a:ext cx="977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احكي قصة جمع عن الثَعالِب،مع رفع أصابعك بمقدار عدد الثَعالِب التي تحكيها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8198518" y="1239927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اكتب العدد الكلي للثَعالِب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74F4DA-0D27-4750-9FB6-107B3CA41549}"/>
              </a:ext>
            </a:extLst>
          </p:cNvPr>
          <p:cNvSpPr txBox="1"/>
          <p:nvPr/>
        </p:nvSpPr>
        <p:spPr>
          <a:xfrm>
            <a:off x="1806589" y="3749502"/>
            <a:ext cx="146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ثَعالِبَ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9F897FF-5B0A-4705-B16A-2E9453BFA40E}"/>
              </a:ext>
            </a:extLst>
          </p:cNvPr>
          <p:cNvSpPr txBox="1"/>
          <p:nvPr/>
        </p:nvSpPr>
        <p:spPr>
          <a:xfrm>
            <a:off x="2926823" y="358309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D0452-547B-4730-9F03-73A0F46BA160}"/>
              </a:ext>
            </a:extLst>
          </p:cNvPr>
          <p:cNvSpPr txBox="1"/>
          <p:nvPr/>
        </p:nvSpPr>
        <p:spPr>
          <a:xfrm>
            <a:off x="397933" y="422245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( 3 )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127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6699" y="2130114"/>
            <a:ext cx="3057319" cy="126376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209548" y="2093883"/>
            <a:ext cx="1668065" cy="1333831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081635" y="246054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57604" y="250452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06202" y="229102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10035896" y="3983209"/>
            <a:ext cx="206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ثَعلبان يمشيان، 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6305801" y="3991717"/>
            <a:ext cx="410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انضم معهم ثَعلبان في المغارة ،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261737" y="4479816"/>
            <a:ext cx="483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فأصبح العدد الكلي للثَعالِب 4 ثَعالِبَ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976699" y="2059109"/>
            <a:ext cx="6050770" cy="1387656"/>
          </a:xfrm>
          <a:prstGeom prst="rect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238497" y="260870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74F4DA-0D27-4750-9FB6-107B3CA41549}"/>
              </a:ext>
            </a:extLst>
          </p:cNvPr>
          <p:cNvSpPr txBox="1"/>
          <p:nvPr/>
        </p:nvSpPr>
        <p:spPr>
          <a:xfrm>
            <a:off x="6358524" y="5578263"/>
            <a:ext cx="573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الثَعالِب مَعَ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4FD381-923F-4A06-8ECA-6C1AE34D2878}"/>
              </a:ext>
            </a:extLst>
          </p:cNvPr>
          <p:cNvGrpSpPr/>
          <p:nvPr/>
        </p:nvGrpSpPr>
        <p:grpSpPr>
          <a:xfrm>
            <a:off x="1741592" y="5478169"/>
            <a:ext cx="590400" cy="584775"/>
            <a:chOff x="1949589" y="3781302"/>
            <a:chExt cx="594000" cy="584775"/>
          </a:xfrm>
        </p:grpSpPr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646DEC-7E29-4793-AF53-6D1A8131A8FF}"/>
              </a:ext>
            </a:extLst>
          </p:cNvPr>
          <p:cNvGrpSpPr/>
          <p:nvPr/>
        </p:nvGrpSpPr>
        <p:grpSpPr>
          <a:xfrm>
            <a:off x="2340322" y="5478169"/>
            <a:ext cx="590400" cy="584775"/>
            <a:chOff x="1949589" y="3781302"/>
            <a:chExt cx="594000" cy="584775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848F075-A012-409A-801A-E17C1582CD30}"/>
              </a:ext>
            </a:extLst>
          </p:cNvPr>
          <p:cNvGrpSpPr/>
          <p:nvPr/>
        </p:nvGrpSpPr>
        <p:grpSpPr>
          <a:xfrm>
            <a:off x="2922933" y="5478169"/>
            <a:ext cx="590400" cy="584775"/>
            <a:chOff x="1949589" y="3781302"/>
            <a:chExt cx="594000" cy="584775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503311D-62FB-463D-B24C-B66AD801F7BE}"/>
              </a:ext>
            </a:extLst>
          </p:cNvPr>
          <p:cNvGrpSpPr/>
          <p:nvPr/>
        </p:nvGrpSpPr>
        <p:grpSpPr>
          <a:xfrm>
            <a:off x="3510444" y="5478169"/>
            <a:ext cx="590400" cy="584775"/>
            <a:chOff x="1949589" y="3781302"/>
            <a:chExt cx="594000" cy="584775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EA4DDD3-C5F4-421A-9F19-A92C4CFAD505}"/>
              </a:ext>
            </a:extLst>
          </p:cNvPr>
          <p:cNvGrpSpPr/>
          <p:nvPr/>
        </p:nvGrpSpPr>
        <p:grpSpPr>
          <a:xfrm>
            <a:off x="1443258" y="5762651"/>
            <a:ext cx="3072496" cy="708154"/>
            <a:chOff x="1601736" y="5060131"/>
            <a:chExt cx="3072496" cy="708154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6863BE5-953D-44D9-93A6-ED9EB431098D}"/>
                </a:ext>
              </a:extLst>
            </p:cNvPr>
            <p:cNvGrpSpPr/>
            <p:nvPr/>
          </p:nvGrpSpPr>
          <p:grpSpPr>
            <a:xfrm>
              <a:off x="1601736" y="5060131"/>
              <a:ext cx="3072496" cy="708154"/>
              <a:chOff x="2939956" y="1045929"/>
              <a:chExt cx="2780009" cy="708154"/>
            </a:xfrm>
            <a:noFill/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308B562D-F9CD-4B97-876A-17E5CE9DA2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39956" y="1153928"/>
                <a:ext cx="2780009" cy="4190"/>
              </a:xfrm>
              <a:prstGeom prst="straightConnector1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5302D3-B64C-465A-B300-02F2C22823DF}"/>
                  </a:ext>
                </a:extLst>
              </p:cNvPr>
              <p:cNvSpPr/>
              <p:nvPr/>
            </p:nvSpPr>
            <p:spPr>
              <a:xfrm>
                <a:off x="3496952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1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BCFBA1-D02E-47A1-AC88-629A73B211B9}"/>
                  </a:ext>
                </a:extLst>
              </p:cNvPr>
              <p:cNvSpPr/>
              <p:nvPr/>
            </p:nvSpPr>
            <p:spPr>
              <a:xfrm>
                <a:off x="4032024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2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C57774D-9A91-4F86-A84A-CCFE5919BC66}"/>
                  </a:ext>
                </a:extLst>
              </p:cNvPr>
              <p:cNvSpPr/>
              <p:nvPr/>
            </p:nvSpPr>
            <p:spPr>
              <a:xfrm>
                <a:off x="5102168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4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B2D7F6E-799F-449C-BB49-175E5CB77E71}"/>
                  </a:ext>
                </a:extLst>
              </p:cNvPr>
              <p:cNvSpPr/>
              <p:nvPr/>
            </p:nvSpPr>
            <p:spPr>
              <a:xfrm>
                <a:off x="4567095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3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41718C3-C8F0-413E-9F12-D03FAD6512EC}"/>
                  </a:ext>
                </a:extLst>
              </p:cNvPr>
              <p:cNvCxnSpPr/>
              <p:nvPr/>
            </p:nvCxnSpPr>
            <p:spPr>
              <a:xfrm>
                <a:off x="320655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262C70-9955-474D-B291-081137A87DE6}"/>
                  </a:ext>
                </a:extLst>
              </p:cNvPr>
              <p:cNvCxnSpPr/>
              <p:nvPr/>
            </p:nvCxnSpPr>
            <p:spPr>
              <a:xfrm>
                <a:off x="3749712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782BB10-F5E6-4E2C-9B9E-6697696D9355}"/>
                  </a:ext>
                </a:extLst>
              </p:cNvPr>
              <p:cNvCxnSpPr/>
              <p:nvPr/>
            </p:nvCxnSpPr>
            <p:spPr>
              <a:xfrm>
                <a:off x="4292871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3D9C4E0-B03E-44A8-BCF9-A30E8604ED72}"/>
                  </a:ext>
                </a:extLst>
              </p:cNvPr>
              <p:cNvCxnSpPr/>
              <p:nvPr/>
            </p:nvCxnSpPr>
            <p:spPr>
              <a:xfrm>
                <a:off x="480990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BD57A80-C3D3-48E6-916D-95FE95C7D837}"/>
                  </a:ext>
                </a:extLst>
              </p:cNvPr>
              <p:cNvCxnSpPr/>
              <p:nvPr/>
            </p:nvCxnSpPr>
            <p:spPr>
              <a:xfrm>
                <a:off x="534435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377692-0224-48F1-8AC0-6A3232DBFF62}"/>
                </a:ext>
              </a:extLst>
            </p:cNvPr>
            <p:cNvSpPr/>
            <p:nvPr/>
          </p:nvSpPr>
          <p:spPr>
            <a:xfrm>
              <a:off x="1611422" y="5300449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0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813058" y="230181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737829" y="261628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قِصص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14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31" grpId="0"/>
      <p:bldP spid="122" grpId="0"/>
      <p:bldP spid="37" grpId="0" animBg="1"/>
      <p:bldP spid="37" grpId="1" animBg="1"/>
      <p:bldP spid="3" grpId="0" animBg="1"/>
      <p:bldP spid="3" grpId="1" animBg="1"/>
      <p:bldP spid="40" grpId="0" animBg="1"/>
      <p:bldP spid="40" grpId="1" animBg="1"/>
      <p:bldP spid="41" grpId="0"/>
      <p:bldP spid="42" grpId="0"/>
      <p:bldP spid="46" grpId="0"/>
      <p:bldP spid="46" grpId="1"/>
      <p:bldP spid="47" grpId="0"/>
      <p:bldP spid="48" grpId="0"/>
      <p:bldP spid="49" grpId="0"/>
      <p:bldP spid="50" grpId="0" animBg="1"/>
      <p:bldP spid="51" grpId="0"/>
      <p:bldP spid="52" grpId="0"/>
      <p:bldP spid="66" grpId="0"/>
      <p:bldP spid="66" grpId="1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312" y="1686594"/>
            <a:ext cx="6720751" cy="2076667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978742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2268699" y="632981"/>
            <a:ext cx="977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احكي قصة جمع عن الغزلان،مع رفع أصابعك بمقدار عدد الغزلان التي تحكيها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8145795" y="1159788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اكتب العدد الكلي للغزلان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74F4DA-0D27-4750-9FB6-107B3CA41549}"/>
              </a:ext>
            </a:extLst>
          </p:cNvPr>
          <p:cNvSpPr txBox="1"/>
          <p:nvPr/>
        </p:nvSpPr>
        <p:spPr>
          <a:xfrm>
            <a:off x="1806589" y="3749502"/>
            <a:ext cx="146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غَزَال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9F897FF-5B0A-4705-B16A-2E9453BFA40E}"/>
              </a:ext>
            </a:extLst>
          </p:cNvPr>
          <p:cNvSpPr txBox="1"/>
          <p:nvPr/>
        </p:nvSpPr>
        <p:spPr>
          <a:xfrm>
            <a:off x="2926823" y="358309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D0452-547B-4730-9F03-73A0F46BA160}"/>
              </a:ext>
            </a:extLst>
          </p:cNvPr>
          <p:cNvSpPr txBox="1"/>
          <p:nvPr/>
        </p:nvSpPr>
        <p:spPr>
          <a:xfrm>
            <a:off x="397933" y="422245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( 4 )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127</a:t>
            </a:r>
          </a:p>
        </p:txBody>
      </p:sp>
      <p:sp>
        <p:nvSpPr>
          <p:cNvPr id="3" name="Rectangle 2"/>
          <p:cNvSpPr/>
          <p:nvPr/>
        </p:nvSpPr>
        <p:spPr>
          <a:xfrm>
            <a:off x="6715702" y="2136897"/>
            <a:ext cx="1800000" cy="1412728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42007" y="2097655"/>
            <a:ext cx="1800000" cy="1462644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502223" y="259718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81067" y="246794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9197015" y="3859928"/>
            <a:ext cx="284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غَزال واحد يأكل العُشب،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5316066" y="3889495"/>
            <a:ext cx="410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انضم مَعه غزال واحد ليأكل معه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686878" y="4479816"/>
            <a:ext cx="435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فأصبح العدد الكلي للغزلان  2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105726" y="2091631"/>
            <a:ext cx="5470383" cy="1503617"/>
          </a:xfrm>
          <a:prstGeom prst="rect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594943" y="246540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74F4DA-0D27-4750-9FB6-107B3CA41549}"/>
              </a:ext>
            </a:extLst>
          </p:cNvPr>
          <p:cNvSpPr txBox="1"/>
          <p:nvPr/>
        </p:nvSpPr>
        <p:spPr>
          <a:xfrm>
            <a:off x="6305801" y="5578263"/>
            <a:ext cx="573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الغزلان مَعَ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4FD381-923F-4A06-8ECA-6C1AE34D2878}"/>
              </a:ext>
            </a:extLst>
          </p:cNvPr>
          <p:cNvGrpSpPr/>
          <p:nvPr/>
        </p:nvGrpSpPr>
        <p:grpSpPr>
          <a:xfrm>
            <a:off x="4241196" y="5578263"/>
            <a:ext cx="590400" cy="584775"/>
            <a:chOff x="1949589" y="3781302"/>
            <a:chExt cx="594000" cy="584775"/>
          </a:xfrm>
        </p:grpSpPr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646DEC-7E29-4793-AF53-6D1A8131A8FF}"/>
              </a:ext>
            </a:extLst>
          </p:cNvPr>
          <p:cNvGrpSpPr/>
          <p:nvPr/>
        </p:nvGrpSpPr>
        <p:grpSpPr>
          <a:xfrm>
            <a:off x="4839926" y="5578263"/>
            <a:ext cx="590400" cy="584775"/>
            <a:chOff x="1949589" y="3781302"/>
            <a:chExt cx="594000" cy="584775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EA4DDD3-C5F4-421A-9F19-A92C4CFAD505}"/>
              </a:ext>
            </a:extLst>
          </p:cNvPr>
          <p:cNvGrpSpPr/>
          <p:nvPr/>
        </p:nvGrpSpPr>
        <p:grpSpPr>
          <a:xfrm>
            <a:off x="3942861" y="5862745"/>
            <a:ext cx="1991584" cy="708154"/>
            <a:chOff x="1601735" y="5060131"/>
            <a:chExt cx="1991584" cy="708154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6863BE5-953D-44D9-93A6-ED9EB431098D}"/>
                </a:ext>
              </a:extLst>
            </p:cNvPr>
            <p:cNvGrpSpPr/>
            <p:nvPr/>
          </p:nvGrpSpPr>
          <p:grpSpPr>
            <a:xfrm>
              <a:off x="1601735" y="5060131"/>
              <a:ext cx="1991584" cy="708154"/>
              <a:chOff x="2939956" y="1045929"/>
              <a:chExt cx="1801995" cy="708154"/>
            </a:xfrm>
            <a:noFill/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308B562D-F9CD-4B97-876A-17E5CE9DA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9956" y="1158118"/>
                <a:ext cx="1801995" cy="0"/>
              </a:xfrm>
              <a:prstGeom prst="straightConnector1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65302D3-B64C-465A-B300-02F2C22823DF}"/>
                  </a:ext>
                </a:extLst>
              </p:cNvPr>
              <p:cNvSpPr/>
              <p:nvPr/>
            </p:nvSpPr>
            <p:spPr>
              <a:xfrm>
                <a:off x="3496952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1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CBCFBA1-D02E-47A1-AC88-629A73B211B9}"/>
                  </a:ext>
                </a:extLst>
              </p:cNvPr>
              <p:cNvSpPr/>
              <p:nvPr/>
            </p:nvSpPr>
            <p:spPr>
              <a:xfrm>
                <a:off x="4032024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2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41718C3-C8F0-413E-9F12-D03FAD6512EC}"/>
                  </a:ext>
                </a:extLst>
              </p:cNvPr>
              <p:cNvCxnSpPr/>
              <p:nvPr/>
            </p:nvCxnSpPr>
            <p:spPr>
              <a:xfrm>
                <a:off x="320655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262C70-9955-474D-B291-081137A87DE6}"/>
                  </a:ext>
                </a:extLst>
              </p:cNvPr>
              <p:cNvCxnSpPr/>
              <p:nvPr/>
            </p:nvCxnSpPr>
            <p:spPr>
              <a:xfrm>
                <a:off x="3749712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782BB10-F5E6-4E2C-9B9E-6697696D9355}"/>
                  </a:ext>
                </a:extLst>
              </p:cNvPr>
              <p:cNvCxnSpPr/>
              <p:nvPr/>
            </p:nvCxnSpPr>
            <p:spPr>
              <a:xfrm>
                <a:off x="4292871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377692-0224-48F1-8AC0-6A3232DBFF62}"/>
                </a:ext>
              </a:extLst>
            </p:cNvPr>
            <p:cNvSpPr/>
            <p:nvPr/>
          </p:nvSpPr>
          <p:spPr>
            <a:xfrm>
              <a:off x="1611422" y="5300449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0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قِصص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35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31" grpId="0"/>
      <p:bldP spid="122" grpId="0"/>
      <p:bldP spid="37" grpId="0" animBg="1"/>
      <p:bldP spid="37" grpId="1" animBg="1"/>
      <p:bldP spid="3" grpId="0" animBg="1"/>
      <p:bldP spid="3" grpId="1" animBg="1"/>
      <p:bldP spid="40" grpId="0" animBg="1"/>
      <p:bldP spid="40" grpId="1" animBg="1"/>
      <p:bldP spid="41" grpId="0"/>
      <p:bldP spid="46" grpId="0"/>
      <p:bldP spid="46" grpId="1"/>
      <p:bldP spid="47" grpId="0"/>
      <p:bldP spid="48" grpId="0"/>
      <p:bldP spid="49" grpId="0"/>
      <p:bldP spid="50" grpId="0" animBg="1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589" y="1750362"/>
            <a:ext cx="6210901" cy="2140834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869312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2159269" y="632981"/>
            <a:ext cx="977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احكي قصة جمع عن الفَرَاشَات،مع رفع أصابعك بمقدار عدد الفَرَاشات التي تحكيها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8036365" y="1239927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اكتب العدد الكلي للفَرَاشَات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74F4DA-0D27-4750-9FB6-107B3CA41549}"/>
              </a:ext>
            </a:extLst>
          </p:cNvPr>
          <p:cNvSpPr txBox="1"/>
          <p:nvPr/>
        </p:nvSpPr>
        <p:spPr>
          <a:xfrm>
            <a:off x="1806589" y="3749502"/>
            <a:ext cx="146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فَرَاشَاتٍ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9F897FF-5B0A-4705-B16A-2E9453BFA40E}"/>
              </a:ext>
            </a:extLst>
          </p:cNvPr>
          <p:cNvSpPr txBox="1"/>
          <p:nvPr/>
        </p:nvSpPr>
        <p:spPr>
          <a:xfrm>
            <a:off x="2926823" y="358309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8D0452-547B-4730-9F03-73A0F46BA160}"/>
              </a:ext>
            </a:extLst>
          </p:cNvPr>
          <p:cNvSpPr txBox="1"/>
          <p:nvPr/>
        </p:nvSpPr>
        <p:spPr>
          <a:xfrm>
            <a:off x="397933" y="422245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( 5 )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127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9944" y="2049794"/>
            <a:ext cx="2534556" cy="161743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209548" y="2059109"/>
            <a:ext cx="2308810" cy="1608116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13409" y="317437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79989" y="268057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90837" y="207592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40714" y="285754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9336506" y="3862613"/>
            <a:ext cx="259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الزهور 4 فَرَاشَات، 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5364862" y="3874948"/>
            <a:ext cx="410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انضمت معهم 3 فَرَاشَات ،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099584" y="4504333"/>
            <a:ext cx="483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فأصبح العدد الكلي للفَرَاشَات7فَرَاشَات</a:t>
            </a:r>
            <a:endParaRPr lang="en-US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46371" y="1978954"/>
            <a:ext cx="5196259" cy="1770548"/>
          </a:xfrm>
          <a:prstGeom prst="rect">
            <a:avLst/>
          </a:prstGeom>
          <a:noFill/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016032" y="261021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74F4DA-0D27-4750-9FB6-107B3CA41549}"/>
              </a:ext>
            </a:extLst>
          </p:cNvPr>
          <p:cNvSpPr txBox="1"/>
          <p:nvPr/>
        </p:nvSpPr>
        <p:spPr>
          <a:xfrm>
            <a:off x="6196371" y="5146053"/>
            <a:ext cx="573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الفَرَاشَات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69637" y="213676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47729" y="219787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508895" y="294132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592646" y="206882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077149" y="290631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قِصص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24FD381-923F-4A06-8ECA-6C1AE34D2878}"/>
              </a:ext>
            </a:extLst>
          </p:cNvPr>
          <p:cNvGrpSpPr/>
          <p:nvPr/>
        </p:nvGrpSpPr>
        <p:grpSpPr>
          <a:xfrm>
            <a:off x="1514795" y="5487376"/>
            <a:ext cx="590400" cy="584775"/>
            <a:chOff x="1949589" y="3781302"/>
            <a:chExt cx="594000" cy="584775"/>
          </a:xfrm>
        </p:grpSpPr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C646DEC-7E29-4793-AF53-6D1A8131A8FF}"/>
              </a:ext>
            </a:extLst>
          </p:cNvPr>
          <p:cNvGrpSpPr/>
          <p:nvPr/>
        </p:nvGrpSpPr>
        <p:grpSpPr>
          <a:xfrm>
            <a:off x="2113525" y="5487376"/>
            <a:ext cx="590400" cy="584775"/>
            <a:chOff x="1949589" y="3781302"/>
            <a:chExt cx="594000" cy="584775"/>
          </a:xfrm>
        </p:grpSpPr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848F075-A012-409A-801A-E17C1582CD30}"/>
              </a:ext>
            </a:extLst>
          </p:cNvPr>
          <p:cNvGrpSpPr/>
          <p:nvPr/>
        </p:nvGrpSpPr>
        <p:grpSpPr>
          <a:xfrm>
            <a:off x="2696136" y="5487376"/>
            <a:ext cx="590400" cy="584775"/>
            <a:chOff x="1949589" y="3781302"/>
            <a:chExt cx="594000" cy="584775"/>
          </a:xfrm>
        </p:grpSpPr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503311D-62FB-463D-B24C-B66AD801F7BE}"/>
              </a:ext>
            </a:extLst>
          </p:cNvPr>
          <p:cNvGrpSpPr/>
          <p:nvPr/>
        </p:nvGrpSpPr>
        <p:grpSpPr>
          <a:xfrm>
            <a:off x="3283647" y="5487376"/>
            <a:ext cx="590400" cy="584775"/>
            <a:chOff x="1949589" y="3781302"/>
            <a:chExt cx="594000" cy="584775"/>
          </a:xfrm>
        </p:grpSpPr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23104B7-B78B-4152-8E59-7382F1C46D6F}"/>
              </a:ext>
            </a:extLst>
          </p:cNvPr>
          <p:cNvGrpSpPr/>
          <p:nvPr/>
        </p:nvGrpSpPr>
        <p:grpSpPr>
          <a:xfrm>
            <a:off x="3868034" y="5487376"/>
            <a:ext cx="590400" cy="584775"/>
            <a:chOff x="1949589" y="3781302"/>
            <a:chExt cx="594000" cy="584775"/>
          </a:xfrm>
        </p:grpSpPr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B703DFFE-37DE-4594-86D7-E5125CF0393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F634A57-049B-4018-885C-0156078A0A3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1626D5C-5C77-48E3-8318-397349C015AC}"/>
              </a:ext>
            </a:extLst>
          </p:cNvPr>
          <p:cNvGrpSpPr/>
          <p:nvPr/>
        </p:nvGrpSpPr>
        <p:grpSpPr>
          <a:xfrm>
            <a:off x="4470463" y="5488607"/>
            <a:ext cx="590400" cy="584775"/>
            <a:chOff x="1949589" y="3781302"/>
            <a:chExt cx="594000" cy="584775"/>
          </a:xfrm>
        </p:grpSpPr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31153A5E-649B-4545-843C-CADEC53089F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FCDFA901-0624-4C00-BD9F-85B9A550777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3BD239C-D5CE-4BBA-9D40-FE5786AC3ABA}"/>
              </a:ext>
            </a:extLst>
          </p:cNvPr>
          <p:cNvGrpSpPr/>
          <p:nvPr/>
        </p:nvGrpSpPr>
        <p:grpSpPr>
          <a:xfrm>
            <a:off x="5059268" y="5494322"/>
            <a:ext cx="590400" cy="584775"/>
            <a:chOff x="1949589" y="3781302"/>
            <a:chExt cx="594000" cy="584775"/>
          </a:xfrm>
        </p:grpSpPr>
        <p:sp>
          <p:nvSpPr>
            <p:cNvPr id="107" name="Arc 106">
              <a:extLst>
                <a:ext uri="{FF2B5EF4-FFF2-40B4-BE49-F238E27FC236}">
                  <a16:creationId xmlns:a16="http://schemas.microsoft.com/office/drawing/2014/main" id="{8F079734-2454-46BD-81E0-E926D1610353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6DB0E215-374B-4460-85FB-4C48CE31051F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06E973E-D1ED-44A1-A318-938553813966}"/>
              </a:ext>
            </a:extLst>
          </p:cNvPr>
          <p:cNvGrpSpPr/>
          <p:nvPr/>
        </p:nvGrpSpPr>
        <p:grpSpPr>
          <a:xfrm>
            <a:off x="1190375" y="5771858"/>
            <a:ext cx="5116777" cy="708154"/>
            <a:chOff x="1614839" y="5707359"/>
            <a:chExt cx="5116777" cy="70815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EA4DDD3-C5F4-421A-9F19-A92C4CFAD505}"/>
                </a:ext>
              </a:extLst>
            </p:cNvPr>
            <p:cNvGrpSpPr/>
            <p:nvPr/>
          </p:nvGrpSpPr>
          <p:grpSpPr>
            <a:xfrm>
              <a:off x="1614839" y="5707359"/>
              <a:ext cx="5116777" cy="708154"/>
              <a:chOff x="1575650" y="5060131"/>
              <a:chExt cx="5116777" cy="708154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96863BE5-953D-44D9-93A6-ED9EB431098D}"/>
                  </a:ext>
                </a:extLst>
              </p:cNvPr>
              <p:cNvGrpSpPr/>
              <p:nvPr/>
            </p:nvGrpSpPr>
            <p:grpSpPr>
              <a:xfrm>
                <a:off x="1575650" y="5060131"/>
                <a:ext cx="5116777" cy="708154"/>
                <a:chOff x="2916353" y="1045929"/>
                <a:chExt cx="4629683" cy="708154"/>
              </a:xfrm>
              <a:noFill/>
            </p:grpSpPr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308B562D-F9CD-4B97-876A-17E5CE9DA2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16353" y="1158293"/>
                  <a:ext cx="4629683" cy="0"/>
                </a:xfrm>
                <a:prstGeom prst="straightConnector1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565302D3-B64C-465A-B300-02F2C22823DF}"/>
                    </a:ext>
                  </a:extLst>
                </p:cNvPr>
                <p:cNvSpPr/>
                <p:nvPr/>
              </p:nvSpPr>
              <p:spPr>
                <a:xfrm>
                  <a:off x="3496952" y="1302186"/>
                  <a:ext cx="548232" cy="4518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1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CBCFBA1-D02E-47A1-AC88-629A73B211B9}"/>
                    </a:ext>
                  </a:extLst>
                </p:cNvPr>
                <p:cNvSpPr/>
                <p:nvPr/>
              </p:nvSpPr>
              <p:spPr>
                <a:xfrm>
                  <a:off x="4032024" y="1302186"/>
                  <a:ext cx="548232" cy="4518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2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BC57774D-9A91-4F86-A84A-CCFE5919BC66}"/>
                    </a:ext>
                  </a:extLst>
                </p:cNvPr>
                <p:cNvSpPr/>
                <p:nvPr/>
              </p:nvSpPr>
              <p:spPr>
                <a:xfrm>
                  <a:off x="5102168" y="1302186"/>
                  <a:ext cx="548232" cy="4518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4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0FA59349-9419-4538-942A-72B322D06D98}"/>
                    </a:ext>
                  </a:extLst>
                </p:cNvPr>
                <p:cNvSpPr/>
                <p:nvPr/>
              </p:nvSpPr>
              <p:spPr>
                <a:xfrm>
                  <a:off x="5637240" y="1302186"/>
                  <a:ext cx="548232" cy="4518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5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DE7B418F-9ADB-4119-AEBE-D94B73A9A0CB}"/>
                    </a:ext>
                  </a:extLst>
                </p:cNvPr>
                <p:cNvSpPr/>
                <p:nvPr/>
              </p:nvSpPr>
              <p:spPr>
                <a:xfrm>
                  <a:off x="6172311" y="1302186"/>
                  <a:ext cx="548232" cy="4518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6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B2D7F6E-799F-449C-BB49-175E5CB77E71}"/>
                    </a:ext>
                  </a:extLst>
                </p:cNvPr>
                <p:cNvSpPr/>
                <p:nvPr/>
              </p:nvSpPr>
              <p:spPr>
                <a:xfrm>
                  <a:off x="4567095" y="1302186"/>
                  <a:ext cx="548232" cy="4518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3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941718C3-C8F0-413E-9F12-D03FAD6512EC}"/>
                    </a:ext>
                  </a:extLst>
                </p:cNvPr>
                <p:cNvCxnSpPr/>
                <p:nvPr/>
              </p:nvCxnSpPr>
              <p:spPr>
                <a:xfrm>
                  <a:off x="320655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A2262C70-9955-474D-B291-081137A87DE6}"/>
                    </a:ext>
                  </a:extLst>
                </p:cNvPr>
                <p:cNvCxnSpPr/>
                <p:nvPr/>
              </p:nvCxnSpPr>
              <p:spPr>
                <a:xfrm>
                  <a:off x="374100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7782BB10-F5E6-4E2C-9B9E-6697696D9355}"/>
                    </a:ext>
                  </a:extLst>
                </p:cNvPr>
                <p:cNvCxnSpPr/>
                <p:nvPr/>
              </p:nvCxnSpPr>
              <p:spPr>
                <a:xfrm>
                  <a:off x="427545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E3D9C4E0-B03E-44A8-BCF9-A30E8604ED72}"/>
                    </a:ext>
                  </a:extLst>
                </p:cNvPr>
                <p:cNvCxnSpPr/>
                <p:nvPr/>
              </p:nvCxnSpPr>
              <p:spPr>
                <a:xfrm>
                  <a:off x="480990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2BD57A80-C3D3-48E6-916D-95FE95C7D837}"/>
                    </a:ext>
                  </a:extLst>
                </p:cNvPr>
                <p:cNvCxnSpPr/>
                <p:nvPr/>
              </p:nvCxnSpPr>
              <p:spPr>
                <a:xfrm>
                  <a:off x="534435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FA723F09-3286-4DB4-92AA-0EF6C43437BE}"/>
                    </a:ext>
                  </a:extLst>
                </p:cNvPr>
                <p:cNvCxnSpPr/>
                <p:nvPr/>
              </p:nvCxnSpPr>
              <p:spPr>
                <a:xfrm>
                  <a:off x="587880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016F1F37-A7A8-48BF-9864-CEFB680C4454}"/>
                    </a:ext>
                  </a:extLst>
                </p:cNvPr>
                <p:cNvCxnSpPr/>
                <p:nvPr/>
              </p:nvCxnSpPr>
              <p:spPr>
                <a:xfrm>
                  <a:off x="641325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7D1B56AE-8F9C-4433-9A5B-C7CA680792D1}"/>
                    </a:ext>
                  </a:extLst>
                </p:cNvPr>
                <p:cNvCxnSpPr/>
                <p:nvPr/>
              </p:nvCxnSpPr>
              <p:spPr>
                <a:xfrm>
                  <a:off x="694770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377692-0224-48F1-8AC0-6A3232DBFF62}"/>
                  </a:ext>
                </a:extLst>
              </p:cNvPr>
              <p:cNvSpPr/>
              <p:nvPr/>
            </p:nvSpPr>
            <p:spPr>
              <a:xfrm>
                <a:off x="1611422" y="5300449"/>
                <a:ext cx="605912" cy="4518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0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D316201-31B2-40E8-BC7E-12F3233A7148}"/>
                </a:ext>
              </a:extLst>
            </p:cNvPr>
            <p:cNvSpPr/>
            <p:nvPr/>
          </p:nvSpPr>
          <p:spPr>
            <a:xfrm>
              <a:off x="5782015" y="5959458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7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7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31" grpId="0"/>
      <p:bldP spid="122" grpId="0"/>
      <p:bldP spid="37" grpId="0" animBg="1"/>
      <p:bldP spid="37" grpId="1" animBg="1"/>
      <p:bldP spid="3" grpId="0" animBg="1"/>
      <p:bldP spid="3" grpId="1" animBg="1"/>
      <p:bldP spid="40" grpId="0" animBg="1"/>
      <p:bldP spid="40" grpId="1" animBg="1"/>
      <p:bldP spid="41" grpId="0"/>
      <p:bldP spid="41" grpId="1"/>
      <p:bldP spid="42" grpId="0"/>
      <p:bldP spid="42" grpId="1"/>
      <p:bldP spid="43" grpId="0"/>
      <p:bldP spid="43" grpId="1"/>
      <p:bldP spid="46" grpId="0"/>
      <p:bldP spid="46" grpId="1"/>
      <p:bldP spid="47" grpId="0"/>
      <p:bldP spid="48" grpId="0"/>
      <p:bldP spid="49" grpId="0"/>
      <p:bldP spid="50" grpId="0" animBg="1"/>
      <p:bldP spid="51" grpId="0"/>
      <p:bldP spid="52" grpId="0"/>
      <p:bldP spid="66" grpId="0"/>
      <p:bldP spid="66" grpId="1"/>
      <p:bldP spid="70" grpId="0"/>
      <p:bldP spid="70" grpId="1"/>
      <p:bldP spid="71" grpId="0"/>
      <p:bldP spid="71" grpId="1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6776185" y="129286"/>
            <a:ext cx="508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استمع واحكي قصة عن عدد قطع النقود: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5351646" y="632981"/>
            <a:ext cx="650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ورفع أصابعك بمقدار عدد قطع  النقود التي تسمعها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6882063" y="1239927"/>
            <a:ext cx="489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اكتب العدد الكلي لقطع النقود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قِصص الجَمعِ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99053" y="2912614"/>
            <a:ext cx="860208" cy="1309843"/>
            <a:chOff x="8631919" y="2227534"/>
            <a:chExt cx="1087655" cy="1713296"/>
          </a:xfrm>
        </p:grpSpPr>
        <p:sp>
          <p:nvSpPr>
            <p:cNvPr id="2" name="Flowchart: Magnetic Disk 1"/>
            <p:cNvSpPr/>
            <p:nvPr/>
          </p:nvSpPr>
          <p:spPr>
            <a:xfrm>
              <a:off x="8631919" y="2227534"/>
              <a:ext cx="1087655" cy="1713296"/>
            </a:xfrm>
            <a:prstGeom prst="flowChartMagneticDisk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9002491" y="2473942"/>
              <a:ext cx="346509" cy="599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2" name="Picture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95" y="2044116"/>
            <a:ext cx="1185059" cy="283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69" y="2176861"/>
            <a:ext cx="10636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15154" b="4855"/>
          <a:stretch>
            <a:fillRect/>
          </a:stretch>
        </p:blipFill>
        <p:spPr bwMode="auto">
          <a:xfrm>
            <a:off x="3897882" y="3294182"/>
            <a:ext cx="494559" cy="491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15154" b="4855"/>
          <a:stretch>
            <a:fillRect/>
          </a:stretch>
        </p:blipFill>
        <p:spPr bwMode="auto">
          <a:xfrm>
            <a:off x="3897882" y="3876561"/>
            <a:ext cx="494559" cy="491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15154" b="4855"/>
          <a:stretch>
            <a:fillRect/>
          </a:stretch>
        </p:blipFill>
        <p:spPr bwMode="auto">
          <a:xfrm>
            <a:off x="3897882" y="4458940"/>
            <a:ext cx="494559" cy="491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15154" b="4855"/>
          <a:stretch>
            <a:fillRect/>
          </a:stretch>
        </p:blipFill>
        <p:spPr bwMode="auto">
          <a:xfrm>
            <a:off x="7998895" y="3104457"/>
            <a:ext cx="494559" cy="491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15154" b="4855"/>
          <a:stretch>
            <a:fillRect/>
          </a:stretch>
        </p:blipFill>
        <p:spPr bwMode="auto">
          <a:xfrm>
            <a:off x="7998895" y="3608723"/>
            <a:ext cx="494559" cy="491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15154" b="4855"/>
          <a:stretch>
            <a:fillRect/>
          </a:stretch>
        </p:blipFill>
        <p:spPr bwMode="auto">
          <a:xfrm>
            <a:off x="7998895" y="4112989"/>
            <a:ext cx="494559" cy="491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1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15154" b="4855"/>
          <a:stretch>
            <a:fillRect/>
          </a:stretch>
        </p:blipFill>
        <p:spPr bwMode="auto">
          <a:xfrm>
            <a:off x="7998895" y="4617255"/>
            <a:ext cx="494559" cy="491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15154" b="4855"/>
          <a:stretch>
            <a:fillRect/>
          </a:stretch>
        </p:blipFill>
        <p:spPr bwMode="auto">
          <a:xfrm>
            <a:off x="7998895" y="5121520"/>
            <a:ext cx="494559" cy="491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44227" y="3146821"/>
            <a:ext cx="869860" cy="23299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860254" y="3025918"/>
            <a:ext cx="869860" cy="26182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D74F4DA-0D27-4750-9FB6-107B3CA41549}"/>
              </a:ext>
            </a:extLst>
          </p:cNvPr>
          <p:cNvSpPr txBox="1"/>
          <p:nvPr/>
        </p:nvSpPr>
        <p:spPr>
          <a:xfrm>
            <a:off x="1517831" y="5578871"/>
            <a:ext cx="287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  قطع نقدية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00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6" grpId="0" animBg="1"/>
      <p:bldP spid="98" grpId="0" animBg="1"/>
      <p:bldP spid="9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654E6E-14BE-4E81-B8CC-EC29713CB17E}">
  <ds:schemaRefs>
    <ds:schemaRef ds:uri="cb97a627-600e-4aa9-b76c-85b1cc87521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2eeb555e-62b4-46ee-ac6d-274fc2ecd6cf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7225E62-49D6-437B-8FBF-FF4C0FB347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7EDDFA-6773-4A6F-BC3B-379578EDA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3269</TotalTime>
  <Words>574</Words>
  <Application>Microsoft Office PowerPoint</Application>
  <PresentationFormat>Widescreen</PresentationFormat>
  <Paragraphs>166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Yu Gothic UI Semilight</vt:lpstr>
      <vt:lpstr>Arial</vt:lpstr>
      <vt:lpstr>Calibri</vt:lpstr>
      <vt:lpstr>Calibri Light</vt:lpstr>
      <vt:lpstr>Sakkal Majalla</vt:lpstr>
      <vt:lpstr>Office Theme</vt:lpstr>
      <vt:lpstr>رياضيات الصف الأول الابتدائي – الجزء الأول  (8-1):قِصص الجَمعِ  (الصفحة 126)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user</cp:lastModifiedBy>
  <cp:revision>296</cp:revision>
  <dcterms:created xsi:type="dcterms:W3CDTF">2020-03-04T10:36:22Z</dcterms:created>
  <dcterms:modified xsi:type="dcterms:W3CDTF">2020-08-16T05:29:51Z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