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333" r:id="rId2"/>
    <p:sldId id="334" r:id="rId3"/>
    <p:sldId id="319" r:id="rId4"/>
    <p:sldId id="320" r:id="rId5"/>
    <p:sldId id="336" r:id="rId6"/>
    <p:sldId id="317" r:id="rId7"/>
    <p:sldId id="415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99"/>
    <a:srgbClr val="BCEEBC"/>
    <a:srgbClr val="9FE6FF"/>
    <a:srgbClr val="B9EDFF"/>
    <a:srgbClr val="D4F4D4"/>
    <a:srgbClr val="FFFFFF"/>
    <a:srgbClr val="E1F4FF"/>
    <a:srgbClr val="E4F8E4"/>
    <a:srgbClr val="FDB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 varScale="1">
        <p:scale>
          <a:sx n="69" d="100"/>
          <a:sy n="69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19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5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0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11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4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9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1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7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36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6AFD-BC05-4C38-8312-B702CEEC0D0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8/10/2020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75C3E-8D8F-494A-AEC4-B8271983349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8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7527" y="2420888"/>
            <a:ext cx="5756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9600" b="1" dirty="0">
                <a:solidFill>
                  <a:srgbClr val="00B050"/>
                </a:solidFill>
              </a:rPr>
              <a:t>المُسْلِمُ نظيفٌ</a:t>
            </a:r>
            <a:endParaRPr lang="ar-BH" sz="9600" b="1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1FC120-807C-42B3-9DB1-83839AC44EB8}"/>
              </a:ext>
            </a:extLst>
          </p:cNvPr>
          <p:cNvSpPr/>
          <p:nvPr/>
        </p:nvSpPr>
        <p:spPr>
          <a:xfrm>
            <a:off x="2221588" y="4581128"/>
            <a:ext cx="4988865" cy="22544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التربية </a:t>
            </a:r>
            <a:r>
              <a:rPr lang="ar-BH" sz="2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الإسلامية/ الجزء الأول </a:t>
            </a:r>
            <a:endParaRPr lang="ar-BH" sz="28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2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</a:t>
            </a:r>
            <a:r>
              <a:rPr lang="ar-BH" sz="2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لصف الأول الابتدائي</a:t>
            </a:r>
          </a:p>
          <a:p>
            <a:pPr algn="ctr">
              <a:lnSpc>
                <a:spcPct val="150000"/>
              </a:lnSpc>
            </a:pPr>
            <a:r>
              <a:rPr lang="ar-B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الفصل الدراسي الأول </a:t>
            </a:r>
          </a:p>
          <a:p>
            <a:pPr algn="ctr">
              <a:lnSpc>
                <a:spcPct val="150000"/>
              </a:lnSpc>
            </a:pPr>
            <a:endParaRPr lang="ar-BH" sz="28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79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668344" y="188640"/>
            <a:ext cx="1296144" cy="11240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1560" y="3573015"/>
            <a:ext cx="7920880" cy="2016225"/>
            <a:chOff x="1098530" y="2957074"/>
            <a:chExt cx="7450997" cy="1457950"/>
          </a:xfrm>
        </p:grpSpPr>
        <p:sp>
          <p:nvSpPr>
            <p:cNvPr id="3" name="Frame 2"/>
            <p:cNvSpPr/>
            <p:nvPr/>
          </p:nvSpPr>
          <p:spPr>
            <a:xfrm>
              <a:off x="1098530" y="2957074"/>
              <a:ext cx="7450997" cy="1457950"/>
            </a:xfrm>
            <a:prstGeom prst="frame">
              <a:avLst>
                <a:gd name="adj1" fmla="val 15868"/>
              </a:avLst>
            </a:prstGeom>
            <a:solidFill>
              <a:srgbClr val="C00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1150" y="3030222"/>
              <a:ext cx="5947361" cy="9692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rtl="1">
                <a:lnSpc>
                  <a:spcPct val="200000"/>
                </a:lnSpc>
              </a:pPr>
              <a:r>
                <a:rPr lang="ar-SA" sz="4800" b="1" dirty="0"/>
                <a:t>مظاهر النظافة في الإسلام.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95A8C8-0128-4BC4-9339-92B346AF3FAC}"/>
              </a:ext>
            </a:extLst>
          </p:cNvPr>
          <p:cNvSpPr txBox="1"/>
          <p:nvPr/>
        </p:nvSpPr>
        <p:spPr>
          <a:xfrm>
            <a:off x="0" y="19363"/>
            <a:ext cx="241967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المسلم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نظيف</a:t>
            </a:r>
            <a:r>
              <a:rPr lang="ar-BH" sz="1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– التربية الإسلامية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907704" y="1984539"/>
            <a:ext cx="5976664" cy="108442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أهداف الدرس، </a:t>
            </a:r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اليوم: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7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BDF6A6D-4896-4334-BBE5-351E925EECCB}"/>
              </a:ext>
            </a:extLst>
          </p:cNvPr>
          <p:cNvSpPr/>
          <p:nvPr/>
        </p:nvSpPr>
        <p:spPr>
          <a:xfrm>
            <a:off x="827584" y="892682"/>
            <a:ext cx="7848872" cy="2992726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826CDB9-4D6D-4CFD-81AC-7EAD1FEC3119}"/>
              </a:ext>
            </a:extLst>
          </p:cNvPr>
          <p:cNvSpPr/>
          <p:nvPr/>
        </p:nvSpPr>
        <p:spPr>
          <a:xfrm>
            <a:off x="1047003" y="1241079"/>
            <a:ext cx="2305606" cy="2264248"/>
          </a:xfrm>
          <a:prstGeom prst="roundRect">
            <a:avLst>
              <a:gd name="adj" fmla="val 10000"/>
            </a:avLst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D6FD229-BE62-4C7E-AD3C-C6114D232E85}"/>
              </a:ext>
            </a:extLst>
          </p:cNvPr>
          <p:cNvSpPr/>
          <p:nvPr/>
        </p:nvSpPr>
        <p:spPr>
          <a:xfrm>
            <a:off x="1063050" y="3922150"/>
            <a:ext cx="2305606" cy="2043168"/>
          </a:xfrm>
          <a:custGeom>
            <a:avLst/>
            <a:gdLst>
              <a:gd name="connsiteX0" fmla="*/ 214533 w 2305606"/>
              <a:gd name="connsiteY0" fmla="*/ 0 h 2043168"/>
              <a:gd name="connsiteX1" fmla="*/ 2091073 w 2305606"/>
              <a:gd name="connsiteY1" fmla="*/ 0 h 2043168"/>
              <a:gd name="connsiteX2" fmla="*/ 2305606 w 2305606"/>
              <a:gd name="connsiteY2" fmla="*/ 214533 h 2043168"/>
              <a:gd name="connsiteX3" fmla="*/ 2305606 w 2305606"/>
              <a:gd name="connsiteY3" fmla="*/ 2043168 h 2043168"/>
              <a:gd name="connsiteX4" fmla="*/ 2305606 w 2305606"/>
              <a:gd name="connsiteY4" fmla="*/ 2043168 h 2043168"/>
              <a:gd name="connsiteX5" fmla="*/ 0 w 2305606"/>
              <a:gd name="connsiteY5" fmla="*/ 2043168 h 2043168"/>
              <a:gd name="connsiteX6" fmla="*/ 0 w 2305606"/>
              <a:gd name="connsiteY6" fmla="*/ 2043168 h 2043168"/>
              <a:gd name="connsiteX7" fmla="*/ 0 w 2305606"/>
              <a:gd name="connsiteY7" fmla="*/ 214533 h 2043168"/>
              <a:gd name="connsiteX8" fmla="*/ 214533 w 2305606"/>
              <a:gd name="connsiteY8" fmla="*/ 0 h 20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606" h="2043168">
                <a:moveTo>
                  <a:pt x="2091073" y="2043168"/>
                </a:moveTo>
                <a:lnTo>
                  <a:pt x="214533" y="2043168"/>
                </a:lnTo>
                <a:cubicBezTo>
                  <a:pt x="96050" y="2043168"/>
                  <a:pt x="0" y="1947118"/>
                  <a:pt x="0" y="1828635"/>
                </a:cubicBezTo>
                <a:lnTo>
                  <a:pt x="0" y="0"/>
                </a:lnTo>
                <a:lnTo>
                  <a:pt x="0" y="0"/>
                </a:lnTo>
                <a:lnTo>
                  <a:pt x="2305606" y="0"/>
                </a:lnTo>
                <a:lnTo>
                  <a:pt x="2305606" y="0"/>
                </a:lnTo>
                <a:lnTo>
                  <a:pt x="2305606" y="1828635"/>
                </a:lnTo>
                <a:cubicBezTo>
                  <a:pt x="2305606" y="1947118"/>
                  <a:pt x="2209556" y="2043168"/>
                  <a:pt x="2091073" y="2043168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418" tIns="227584" rIns="290418" bIns="290418" numCol="1" spcCol="1270" anchor="t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3200" b="1" kern="1200" dirty="0"/>
              <a:t>ا</a:t>
            </a:r>
            <a:r>
              <a:rPr lang="ar-SA" sz="3200" b="1" kern="1200" dirty="0"/>
              <a:t>لمسلمُ يرتدي الملابِسَ النَّظيفةَ.</a:t>
            </a:r>
            <a:endParaRPr lang="en-US" sz="3200" b="1" kern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D392F4B-54E8-48C0-A51A-5356F40E81AB}"/>
              </a:ext>
            </a:extLst>
          </p:cNvPr>
          <p:cNvSpPr/>
          <p:nvPr/>
        </p:nvSpPr>
        <p:spPr>
          <a:xfrm>
            <a:off x="3583169" y="1241079"/>
            <a:ext cx="2305606" cy="2264248"/>
          </a:xfrm>
          <a:prstGeom prst="roundRect">
            <a:avLst>
              <a:gd name="adj" fmla="val 10000"/>
            </a:avLst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0D3CBA2-B84B-47E2-8811-35F518B24DD2}"/>
              </a:ext>
            </a:extLst>
          </p:cNvPr>
          <p:cNvSpPr/>
          <p:nvPr/>
        </p:nvSpPr>
        <p:spPr>
          <a:xfrm>
            <a:off x="3599216" y="3922149"/>
            <a:ext cx="2305606" cy="2043169"/>
          </a:xfrm>
          <a:custGeom>
            <a:avLst/>
            <a:gdLst>
              <a:gd name="connsiteX0" fmla="*/ 214533 w 2305606"/>
              <a:gd name="connsiteY0" fmla="*/ 0 h 2043168"/>
              <a:gd name="connsiteX1" fmla="*/ 2091073 w 2305606"/>
              <a:gd name="connsiteY1" fmla="*/ 0 h 2043168"/>
              <a:gd name="connsiteX2" fmla="*/ 2305606 w 2305606"/>
              <a:gd name="connsiteY2" fmla="*/ 214533 h 2043168"/>
              <a:gd name="connsiteX3" fmla="*/ 2305606 w 2305606"/>
              <a:gd name="connsiteY3" fmla="*/ 2043168 h 2043168"/>
              <a:gd name="connsiteX4" fmla="*/ 2305606 w 2305606"/>
              <a:gd name="connsiteY4" fmla="*/ 2043168 h 2043168"/>
              <a:gd name="connsiteX5" fmla="*/ 0 w 2305606"/>
              <a:gd name="connsiteY5" fmla="*/ 2043168 h 2043168"/>
              <a:gd name="connsiteX6" fmla="*/ 0 w 2305606"/>
              <a:gd name="connsiteY6" fmla="*/ 2043168 h 2043168"/>
              <a:gd name="connsiteX7" fmla="*/ 0 w 2305606"/>
              <a:gd name="connsiteY7" fmla="*/ 214533 h 2043168"/>
              <a:gd name="connsiteX8" fmla="*/ 214533 w 2305606"/>
              <a:gd name="connsiteY8" fmla="*/ 0 h 20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606" h="2043168">
                <a:moveTo>
                  <a:pt x="2091073" y="2043168"/>
                </a:moveTo>
                <a:lnTo>
                  <a:pt x="214533" y="2043168"/>
                </a:lnTo>
                <a:cubicBezTo>
                  <a:pt x="96050" y="2043168"/>
                  <a:pt x="0" y="1947118"/>
                  <a:pt x="0" y="1828635"/>
                </a:cubicBezTo>
                <a:lnTo>
                  <a:pt x="0" y="0"/>
                </a:lnTo>
                <a:lnTo>
                  <a:pt x="0" y="0"/>
                </a:lnTo>
                <a:lnTo>
                  <a:pt x="2305606" y="0"/>
                </a:lnTo>
                <a:lnTo>
                  <a:pt x="2305606" y="0"/>
                </a:lnTo>
                <a:lnTo>
                  <a:pt x="2305606" y="1828635"/>
                </a:lnTo>
                <a:cubicBezTo>
                  <a:pt x="2305606" y="1947118"/>
                  <a:pt x="2209556" y="2043168"/>
                  <a:pt x="2091073" y="2043168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418" tIns="227585" rIns="290418" bIns="290418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3200" b="1" kern="1200" dirty="0"/>
              <a:t>المسلمُ</a:t>
            </a:r>
            <a:r>
              <a:rPr lang="ar-BH" sz="3200" b="1" kern="1200" dirty="0"/>
              <a:t> </a:t>
            </a:r>
            <a:r>
              <a:rPr lang="ar-SA" sz="3200" b="1" kern="1200" dirty="0"/>
              <a:t>يتوضَّأ للصَّلاة.</a:t>
            </a:r>
            <a:endParaRPr lang="en-US" sz="3200" b="1" kern="1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AE9FA0A-54D6-4F9C-8702-0A3513159F4D}"/>
              </a:ext>
            </a:extLst>
          </p:cNvPr>
          <p:cNvSpPr/>
          <p:nvPr/>
        </p:nvSpPr>
        <p:spPr>
          <a:xfrm>
            <a:off x="6119336" y="1241079"/>
            <a:ext cx="2305606" cy="2264248"/>
          </a:xfrm>
          <a:prstGeom prst="roundRect">
            <a:avLst>
              <a:gd name="adj" fmla="val 10000"/>
            </a:avLst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2E8D9AC-31DE-4F53-A60D-69A1AD80B0A2}"/>
              </a:ext>
            </a:extLst>
          </p:cNvPr>
          <p:cNvSpPr/>
          <p:nvPr/>
        </p:nvSpPr>
        <p:spPr>
          <a:xfrm>
            <a:off x="6135383" y="3922150"/>
            <a:ext cx="2305607" cy="2043168"/>
          </a:xfrm>
          <a:custGeom>
            <a:avLst/>
            <a:gdLst>
              <a:gd name="connsiteX0" fmla="*/ 214533 w 2305606"/>
              <a:gd name="connsiteY0" fmla="*/ 0 h 2043168"/>
              <a:gd name="connsiteX1" fmla="*/ 2091073 w 2305606"/>
              <a:gd name="connsiteY1" fmla="*/ 0 h 2043168"/>
              <a:gd name="connsiteX2" fmla="*/ 2305606 w 2305606"/>
              <a:gd name="connsiteY2" fmla="*/ 214533 h 2043168"/>
              <a:gd name="connsiteX3" fmla="*/ 2305606 w 2305606"/>
              <a:gd name="connsiteY3" fmla="*/ 2043168 h 2043168"/>
              <a:gd name="connsiteX4" fmla="*/ 2305606 w 2305606"/>
              <a:gd name="connsiteY4" fmla="*/ 2043168 h 2043168"/>
              <a:gd name="connsiteX5" fmla="*/ 0 w 2305606"/>
              <a:gd name="connsiteY5" fmla="*/ 2043168 h 2043168"/>
              <a:gd name="connsiteX6" fmla="*/ 0 w 2305606"/>
              <a:gd name="connsiteY6" fmla="*/ 2043168 h 2043168"/>
              <a:gd name="connsiteX7" fmla="*/ 0 w 2305606"/>
              <a:gd name="connsiteY7" fmla="*/ 214533 h 2043168"/>
              <a:gd name="connsiteX8" fmla="*/ 214533 w 2305606"/>
              <a:gd name="connsiteY8" fmla="*/ 0 h 20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606" h="2043168">
                <a:moveTo>
                  <a:pt x="2091073" y="2043168"/>
                </a:moveTo>
                <a:lnTo>
                  <a:pt x="214533" y="2043168"/>
                </a:lnTo>
                <a:cubicBezTo>
                  <a:pt x="96050" y="2043168"/>
                  <a:pt x="0" y="1947118"/>
                  <a:pt x="0" y="1828635"/>
                </a:cubicBezTo>
                <a:lnTo>
                  <a:pt x="0" y="0"/>
                </a:lnTo>
                <a:lnTo>
                  <a:pt x="0" y="0"/>
                </a:lnTo>
                <a:lnTo>
                  <a:pt x="2305606" y="0"/>
                </a:lnTo>
                <a:lnTo>
                  <a:pt x="2305606" y="0"/>
                </a:lnTo>
                <a:lnTo>
                  <a:pt x="2305606" y="1828635"/>
                </a:lnTo>
                <a:cubicBezTo>
                  <a:pt x="2305606" y="1947118"/>
                  <a:pt x="2209556" y="2043168"/>
                  <a:pt x="2091073" y="2043168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418" tIns="227584" rIns="290419" bIns="290418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3200" b="1" kern="1200" dirty="0">
                <a:latin typeface="Times New Roman" pitchFamily="18" charset="0"/>
                <a:cs typeface="Times New Roman" pitchFamily="18" charset="0"/>
              </a:rPr>
              <a:t>المسلمُ يَستحمُّ بالماء والصابون.</a:t>
            </a:r>
            <a:endParaRPr lang="en-US" sz="3200" b="1" kern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CA5D98-E963-4B08-9222-D443A8A92ED7}"/>
              </a:ext>
            </a:extLst>
          </p:cNvPr>
          <p:cNvSpPr/>
          <p:nvPr/>
        </p:nvSpPr>
        <p:spPr>
          <a:xfrm>
            <a:off x="6012160" y="188640"/>
            <a:ext cx="266429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</a:rPr>
              <a:t>المُسْلِمُ نظيفٌ</a:t>
            </a:r>
            <a:endParaRPr lang="ar-BH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95A8C8-0128-4BC4-9339-92B346AF3FAC}"/>
              </a:ext>
            </a:extLst>
          </p:cNvPr>
          <p:cNvSpPr txBox="1"/>
          <p:nvPr/>
        </p:nvSpPr>
        <p:spPr>
          <a:xfrm>
            <a:off x="0" y="19363"/>
            <a:ext cx="241967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المسلم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نظيف</a:t>
            </a:r>
            <a:r>
              <a:rPr lang="ar-BH" sz="1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– التربية الإسلامية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56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2C01FD5-4267-42C7-8246-5547F6FC3152}"/>
              </a:ext>
            </a:extLst>
          </p:cNvPr>
          <p:cNvSpPr/>
          <p:nvPr/>
        </p:nvSpPr>
        <p:spPr>
          <a:xfrm>
            <a:off x="892597" y="932915"/>
            <a:ext cx="7848872" cy="2992726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EDF88A8-555A-47F7-925E-A68140081E16}"/>
              </a:ext>
            </a:extLst>
          </p:cNvPr>
          <p:cNvSpPr/>
          <p:nvPr/>
        </p:nvSpPr>
        <p:spPr>
          <a:xfrm>
            <a:off x="1112016" y="1241079"/>
            <a:ext cx="2305606" cy="2264248"/>
          </a:xfrm>
          <a:prstGeom prst="roundRect">
            <a:avLst>
              <a:gd name="adj" fmla="val 10000"/>
            </a:avLst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5332B52-DC4F-4F13-9E55-B00BE883ED5C}"/>
              </a:ext>
            </a:extLst>
          </p:cNvPr>
          <p:cNvSpPr/>
          <p:nvPr/>
        </p:nvSpPr>
        <p:spPr>
          <a:xfrm>
            <a:off x="1128063" y="3922150"/>
            <a:ext cx="2305606" cy="2043168"/>
          </a:xfrm>
          <a:custGeom>
            <a:avLst/>
            <a:gdLst>
              <a:gd name="connsiteX0" fmla="*/ 214533 w 2305606"/>
              <a:gd name="connsiteY0" fmla="*/ 0 h 2043168"/>
              <a:gd name="connsiteX1" fmla="*/ 2091073 w 2305606"/>
              <a:gd name="connsiteY1" fmla="*/ 0 h 2043168"/>
              <a:gd name="connsiteX2" fmla="*/ 2305606 w 2305606"/>
              <a:gd name="connsiteY2" fmla="*/ 214533 h 2043168"/>
              <a:gd name="connsiteX3" fmla="*/ 2305606 w 2305606"/>
              <a:gd name="connsiteY3" fmla="*/ 2043168 h 2043168"/>
              <a:gd name="connsiteX4" fmla="*/ 2305606 w 2305606"/>
              <a:gd name="connsiteY4" fmla="*/ 2043168 h 2043168"/>
              <a:gd name="connsiteX5" fmla="*/ 0 w 2305606"/>
              <a:gd name="connsiteY5" fmla="*/ 2043168 h 2043168"/>
              <a:gd name="connsiteX6" fmla="*/ 0 w 2305606"/>
              <a:gd name="connsiteY6" fmla="*/ 2043168 h 2043168"/>
              <a:gd name="connsiteX7" fmla="*/ 0 w 2305606"/>
              <a:gd name="connsiteY7" fmla="*/ 214533 h 2043168"/>
              <a:gd name="connsiteX8" fmla="*/ 214533 w 2305606"/>
              <a:gd name="connsiteY8" fmla="*/ 0 h 20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606" h="2043168">
                <a:moveTo>
                  <a:pt x="2091073" y="2043168"/>
                </a:moveTo>
                <a:lnTo>
                  <a:pt x="214533" y="2043168"/>
                </a:lnTo>
                <a:cubicBezTo>
                  <a:pt x="96050" y="2043168"/>
                  <a:pt x="0" y="1947118"/>
                  <a:pt x="0" y="1828635"/>
                </a:cubicBezTo>
                <a:lnTo>
                  <a:pt x="0" y="0"/>
                </a:lnTo>
                <a:lnTo>
                  <a:pt x="0" y="0"/>
                </a:lnTo>
                <a:lnTo>
                  <a:pt x="2305606" y="0"/>
                </a:lnTo>
                <a:lnTo>
                  <a:pt x="2305606" y="0"/>
                </a:lnTo>
                <a:lnTo>
                  <a:pt x="2305606" y="1828635"/>
                </a:lnTo>
                <a:cubicBezTo>
                  <a:pt x="2305606" y="1947118"/>
                  <a:pt x="2209556" y="2043168"/>
                  <a:pt x="2091073" y="2043168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418" tIns="227584" rIns="290418" bIns="290418" numCol="1" spcCol="1270" anchor="t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3200" b="1" kern="1200" dirty="0"/>
              <a:t>ا</a:t>
            </a:r>
            <a:r>
              <a:rPr lang="ar-SA" sz="3200" b="1" kern="1200" dirty="0"/>
              <a:t>لمسلمُ يُحافظُ على نظافةِ صفِّه.</a:t>
            </a:r>
            <a:endParaRPr lang="en-US" sz="3200" b="1" kern="1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93D8C83-3EFB-4B88-A4E4-1725A3DF4724}"/>
              </a:ext>
            </a:extLst>
          </p:cNvPr>
          <p:cNvSpPr/>
          <p:nvPr/>
        </p:nvSpPr>
        <p:spPr>
          <a:xfrm>
            <a:off x="3648182" y="1241079"/>
            <a:ext cx="2305606" cy="2264248"/>
          </a:xfrm>
          <a:prstGeom prst="roundRect">
            <a:avLst>
              <a:gd name="adj" fmla="val 10000"/>
            </a:avLst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19E652E-CB57-41EA-B586-ECD075F4D9B7}"/>
              </a:ext>
            </a:extLst>
          </p:cNvPr>
          <p:cNvSpPr/>
          <p:nvPr/>
        </p:nvSpPr>
        <p:spPr>
          <a:xfrm>
            <a:off x="3664229" y="3922149"/>
            <a:ext cx="2305606" cy="2043169"/>
          </a:xfrm>
          <a:custGeom>
            <a:avLst/>
            <a:gdLst>
              <a:gd name="connsiteX0" fmla="*/ 214533 w 2305606"/>
              <a:gd name="connsiteY0" fmla="*/ 0 h 2043168"/>
              <a:gd name="connsiteX1" fmla="*/ 2091073 w 2305606"/>
              <a:gd name="connsiteY1" fmla="*/ 0 h 2043168"/>
              <a:gd name="connsiteX2" fmla="*/ 2305606 w 2305606"/>
              <a:gd name="connsiteY2" fmla="*/ 214533 h 2043168"/>
              <a:gd name="connsiteX3" fmla="*/ 2305606 w 2305606"/>
              <a:gd name="connsiteY3" fmla="*/ 2043168 h 2043168"/>
              <a:gd name="connsiteX4" fmla="*/ 2305606 w 2305606"/>
              <a:gd name="connsiteY4" fmla="*/ 2043168 h 2043168"/>
              <a:gd name="connsiteX5" fmla="*/ 0 w 2305606"/>
              <a:gd name="connsiteY5" fmla="*/ 2043168 h 2043168"/>
              <a:gd name="connsiteX6" fmla="*/ 0 w 2305606"/>
              <a:gd name="connsiteY6" fmla="*/ 2043168 h 2043168"/>
              <a:gd name="connsiteX7" fmla="*/ 0 w 2305606"/>
              <a:gd name="connsiteY7" fmla="*/ 214533 h 2043168"/>
              <a:gd name="connsiteX8" fmla="*/ 214533 w 2305606"/>
              <a:gd name="connsiteY8" fmla="*/ 0 h 20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606" h="2043168">
                <a:moveTo>
                  <a:pt x="2091073" y="2043168"/>
                </a:moveTo>
                <a:lnTo>
                  <a:pt x="214533" y="2043168"/>
                </a:lnTo>
                <a:cubicBezTo>
                  <a:pt x="96050" y="2043168"/>
                  <a:pt x="0" y="1947118"/>
                  <a:pt x="0" y="1828635"/>
                </a:cubicBezTo>
                <a:lnTo>
                  <a:pt x="0" y="0"/>
                </a:lnTo>
                <a:lnTo>
                  <a:pt x="0" y="0"/>
                </a:lnTo>
                <a:lnTo>
                  <a:pt x="2305606" y="0"/>
                </a:lnTo>
                <a:lnTo>
                  <a:pt x="2305606" y="0"/>
                </a:lnTo>
                <a:lnTo>
                  <a:pt x="2305606" y="1828635"/>
                </a:lnTo>
                <a:cubicBezTo>
                  <a:pt x="2305606" y="1947118"/>
                  <a:pt x="2209556" y="2043168"/>
                  <a:pt x="2091073" y="2043168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418" tIns="227585" rIns="290418" bIns="290418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3200" b="1" kern="1200" dirty="0"/>
              <a:t>المسلمُ</a:t>
            </a:r>
            <a:r>
              <a:rPr lang="ar-BH" sz="3200" b="1" kern="1200" dirty="0"/>
              <a:t> </a:t>
            </a:r>
            <a:r>
              <a:rPr lang="ar-SA" sz="3200" b="1" kern="1200" dirty="0"/>
              <a:t>يُمشِّطُ شعرَهُ.</a:t>
            </a:r>
            <a:endParaRPr lang="en-US" sz="3200" b="1" kern="1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F3A0EA6-0DC2-4946-9CD1-E2CF08E5145A}"/>
              </a:ext>
            </a:extLst>
          </p:cNvPr>
          <p:cNvSpPr/>
          <p:nvPr/>
        </p:nvSpPr>
        <p:spPr>
          <a:xfrm>
            <a:off x="6184349" y="1241079"/>
            <a:ext cx="2305606" cy="2264248"/>
          </a:xfrm>
          <a:prstGeom prst="roundRect">
            <a:avLst>
              <a:gd name="adj" fmla="val 10000"/>
            </a:avLst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00F22B2-B3D0-441B-B3AB-EF0E93239308}"/>
              </a:ext>
            </a:extLst>
          </p:cNvPr>
          <p:cNvSpPr/>
          <p:nvPr/>
        </p:nvSpPr>
        <p:spPr>
          <a:xfrm>
            <a:off x="6200396" y="3922150"/>
            <a:ext cx="2305607" cy="2043168"/>
          </a:xfrm>
          <a:custGeom>
            <a:avLst/>
            <a:gdLst>
              <a:gd name="connsiteX0" fmla="*/ 214533 w 2305606"/>
              <a:gd name="connsiteY0" fmla="*/ 0 h 2043168"/>
              <a:gd name="connsiteX1" fmla="*/ 2091073 w 2305606"/>
              <a:gd name="connsiteY1" fmla="*/ 0 h 2043168"/>
              <a:gd name="connsiteX2" fmla="*/ 2305606 w 2305606"/>
              <a:gd name="connsiteY2" fmla="*/ 214533 h 2043168"/>
              <a:gd name="connsiteX3" fmla="*/ 2305606 w 2305606"/>
              <a:gd name="connsiteY3" fmla="*/ 2043168 h 2043168"/>
              <a:gd name="connsiteX4" fmla="*/ 2305606 w 2305606"/>
              <a:gd name="connsiteY4" fmla="*/ 2043168 h 2043168"/>
              <a:gd name="connsiteX5" fmla="*/ 0 w 2305606"/>
              <a:gd name="connsiteY5" fmla="*/ 2043168 h 2043168"/>
              <a:gd name="connsiteX6" fmla="*/ 0 w 2305606"/>
              <a:gd name="connsiteY6" fmla="*/ 2043168 h 2043168"/>
              <a:gd name="connsiteX7" fmla="*/ 0 w 2305606"/>
              <a:gd name="connsiteY7" fmla="*/ 214533 h 2043168"/>
              <a:gd name="connsiteX8" fmla="*/ 214533 w 2305606"/>
              <a:gd name="connsiteY8" fmla="*/ 0 h 20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606" h="2043168">
                <a:moveTo>
                  <a:pt x="2091073" y="2043168"/>
                </a:moveTo>
                <a:lnTo>
                  <a:pt x="214533" y="2043168"/>
                </a:lnTo>
                <a:cubicBezTo>
                  <a:pt x="96050" y="2043168"/>
                  <a:pt x="0" y="1947118"/>
                  <a:pt x="0" y="1828635"/>
                </a:cubicBezTo>
                <a:lnTo>
                  <a:pt x="0" y="0"/>
                </a:lnTo>
                <a:lnTo>
                  <a:pt x="0" y="0"/>
                </a:lnTo>
                <a:lnTo>
                  <a:pt x="2305606" y="0"/>
                </a:lnTo>
                <a:lnTo>
                  <a:pt x="2305606" y="0"/>
                </a:lnTo>
                <a:lnTo>
                  <a:pt x="2305606" y="1828635"/>
                </a:lnTo>
                <a:cubicBezTo>
                  <a:pt x="2305606" y="1947118"/>
                  <a:pt x="2209556" y="2043168"/>
                  <a:pt x="2091073" y="2043168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418" tIns="227584" rIns="290419" bIns="290418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3200" b="1" kern="1200" dirty="0">
                <a:latin typeface="Times New Roman" pitchFamily="18" charset="0"/>
                <a:cs typeface="Times New Roman" pitchFamily="18" charset="0"/>
              </a:rPr>
              <a:t>المسلمُ </a:t>
            </a:r>
            <a:r>
              <a:rPr lang="ar-SA" sz="3200" b="1" kern="1200" dirty="0"/>
              <a:t>يُنظِّفُ أسنانهُ بالسواكِ والفرشاة.</a:t>
            </a:r>
            <a:endParaRPr lang="en-US" sz="3200" b="1" kern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95A8C8-0128-4BC4-9339-92B346AF3FAC}"/>
              </a:ext>
            </a:extLst>
          </p:cNvPr>
          <p:cNvSpPr txBox="1"/>
          <p:nvPr/>
        </p:nvSpPr>
        <p:spPr>
          <a:xfrm>
            <a:off x="0" y="19363"/>
            <a:ext cx="241967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المسلم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نظيف</a:t>
            </a:r>
            <a:r>
              <a:rPr lang="ar-BH" sz="1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– التربية الإسلامية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CA5D98-E963-4B08-9222-D443A8A92ED7}"/>
              </a:ext>
            </a:extLst>
          </p:cNvPr>
          <p:cNvSpPr/>
          <p:nvPr/>
        </p:nvSpPr>
        <p:spPr>
          <a:xfrm>
            <a:off x="6012160" y="188640"/>
            <a:ext cx="266429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</a:rPr>
              <a:t>المُسْلِمُ نظيفٌ</a:t>
            </a:r>
            <a:endParaRPr lang="ar-BH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xmlns="" id="{5BC4F38A-6F12-474F-9C01-9000AF2CC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848872" cy="3240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95A8C8-0128-4BC4-9339-92B346AF3FAC}"/>
              </a:ext>
            </a:extLst>
          </p:cNvPr>
          <p:cNvSpPr txBox="1"/>
          <p:nvPr/>
        </p:nvSpPr>
        <p:spPr>
          <a:xfrm>
            <a:off x="0" y="19363"/>
            <a:ext cx="241967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المسلم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نظيف</a:t>
            </a:r>
            <a:r>
              <a:rPr lang="ar-BH" sz="1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– التربية الإسلامية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08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528" y="922501"/>
            <a:ext cx="8496943" cy="516841"/>
            <a:chOff x="395536" y="476672"/>
            <a:chExt cx="8496943" cy="516841"/>
          </a:xfrm>
          <a:solidFill>
            <a:srgbClr val="C00000"/>
          </a:solidFill>
        </p:grpSpPr>
        <p:sp>
          <p:nvSpPr>
            <p:cNvPr id="2" name="TextBox 1"/>
            <p:cNvSpPr txBox="1"/>
            <p:nvPr/>
          </p:nvSpPr>
          <p:spPr>
            <a:xfrm>
              <a:off x="395536" y="476672"/>
              <a:ext cx="8496943" cy="49244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rtl="1"/>
              <a:r>
                <a:rPr lang="ar-SA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 أضعُ علامة (   ) أسفل الصُّورةُ التي تُعبر عن سلوك النظافة فيما يأتي: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432504" y="501070"/>
              <a:ext cx="447558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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18117" y="3267000"/>
            <a:ext cx="5606211" cy="3268203"/>
            <a:chOff x="2393369" y="2955968"/>
            <a:chExt cx="5202967" cy="2796305"/>
          </a:xfrm>
        </p:grpSpPr>
        <p:sp>
          <p:nvSpPr>
            <p:cNvPr id="21" name="TextBox 20"/>
            <p:cNvSpPr txBox="1"/>
            <p:nvPr/>
          </p:nvSpPr>
          <p:spPr>
            <a:xfrm>
              <a:off x="2393369" y="2955968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(    )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16216" y="5213653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(    )</a:t>
              </a:r>
              <a:endParaRPr lang="en-US" sz="2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3786" y="5229053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(    )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416207" y="32890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/>
              <a:t>(    )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694602" y="3337828"/>
            <a:ext cx="53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5852" y="6011984"/>
            <a:ext cx="46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09" y="1486451"/>
            <a:ext cx="2996472" cy="186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90006"/>
            <a:ext cx="2996472" cy="184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09" y="3940081"/>
            <a:ext cx="2996471" cy="2015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941950"/>
            <a:ext cx="2996472" cy="1952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95A8C8-0128-4BC4-9339-92B346AF3FAC}"/>
              </a:ext>
            </a:extLst>
          </p:cNvPr>
          <p:cNvSpPr txBox="1"/>
          <p:nvPr/>
        </p:nvSpPr>
        <p:spPr>
          <a:xfrm>
            <a:off x="0" y="19363"/>
            <a:ext cx="241967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المسلم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نظيف</a:t>
            </a:r>
            <a:r>
              <a:rPr lang="ar-BH" sz="1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– التربية الإسلامية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15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طعام, علامة, المصباح&#10;&#10;تم إنشاء الوصف تلقائياً">
            <a:extLst>
              <a:ext uri="{FF2B5EF4-FFF2-40B4-BE49-F238E27FC236}">
                <a16:creationId xmlns="" xmlns:a16="http://schemas.microsoft.com/office/drawing/2014/main" id="{8AC257A7-D5D2-48AC-9CA1-121184713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599638"/>
            <a:ext cx="5669291" cy="2791974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700B9559-58B5-459A-838E-59C54E63D1ED}"/>
              </a:ext>
            </a:extLst>
          </p:cNvPr>
          <p:cNvSpPr txBox="1"/>
          <p:nvPr/>
        </p:nvSpPr>
        <p:spPr>
          <a:xfrm>
            <a:off x="2400301" y="1371601"/>
            <a:ext cx="413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72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انتهى الدرس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95A8C8-0128-4BC4-9339-92B346AF3FAC}"/>
              </a:ext>
            </a:extLst>
          </p:cNvPr>
          <p:cNvSpPr txBox="1"/>
          <p:nvPr/>
        </p:nvSpPr>
        <p:spPr>
          <a:xfrm>
            <a:off x="0" y="19363"/>
            <a:ext cx="241967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المسلم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نظيف</a:t>
            </a:r>
            <a:r>
              <a:rPr lang="ar-BH" sz="1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– التربية الإسلامية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767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122</Words>
  <Application>Microsoft Office PowerPoint</Application>
  <PresentationFormat>On-screen Show (4:3)</PresentationFormat>
  <Paragraphs>31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470</cp:revision>
  <dcterms:created xsi:type="dcterms:W3CDTF">2012-06-23T13:34:36Z</dcterms:created>
  <dcterms:modified xsi:type="dcterms:W3CDTF">2020-08-10T08:29:52Z</dcterms:modified>
</cp:coreProperties>
</file>