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323" r:id="rId4"/>
    <p:sldId id="317" r:id="rId5"/>
    <p:sldId id="318" r:id="rId6"/>
    <p:sldId id="320" r:id="rId7"/>
    <p:sldId id="319" r:id="rId8"/>
    <p:sldId id="322" r:id="rId9"/>
    <p:sldId id="321" r:id="rId10"/>
    <p:sldId id="306" r:id="rId11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E12BF"/>
    <a:srgbClr val="FFFF99"/>
    <a:srgbClr val="F0FFA7"/>
    <a:srgbClr val="FDE9E9"/>
    <a:srgbClr val="A014B0"/>
    <a:srgbClr val="47E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D6D0DD-BB68-439B-87A0-DBBD39BFA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3463C9-AC23-4F6F-8C45-B5478694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7663F5-C90A-4992-A590-B1D81D8D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D9957-9FFD-4763-874A-FEEF6E9D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A54F8-42D8-4FD4-A136-C610DEFA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7036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C6D73-61D0-497D-A648-40AC016F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838BAA-58C0-4C40-ACCB-474827FC1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E74715-77D2-4777-81E1-10DC3AA8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545108-02BA-4E78-A7A9-787C7378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8004F3-5B9D-4476-983E-09F58D07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1287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7DE541-9B2D-4F91-95C7-2BC432999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3F5B8D-9B08-462A-9B41-85F0279D3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27DE61-7653-4D17-9724-68C7D06B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BAFD5-3DB2-48F1-905C-52B9F1FA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11DD24-C032-4266-9B96-36A188E9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9442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103AE8-F094-4AA3-B98B-9EFE10F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99EE47-9424-43CB-860A-3A0C4789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F1E173-F6CC-4F00-A8CC-6BA93C3F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5C4A7-0779-4AB3-BB3D-C6C0E226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45A0E9-60D7-428E-8AB3-BDDFFC3E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057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CACF-9DFE-4513-9943-38AF910B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95091C-F8F6-4030-9587-A92FAC24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558382-A593-4959-A2A0-1851318F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ABC6D-D978-472E-AE8E-52F3178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144E1F-447E-4752-90EE-D9050E7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924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1C9E5-3E0D-4D31-99A0-4D84AF0A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690CE7-ACB0-4AC2-A41E-E16927A6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17A632-4075-43F1-8A4B-FE3A2C52C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181C01-D467-4826-B5C6-01059A6F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9D54C1-06C2-4B5F-AFA8-DE774110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229BE7-E745-4EE5-9C70-C48BA311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0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E8D02-00C7-4F14-83E6-67458108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29CFA9-27FA-4963-812C-D32DA5B1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8790B6-8470-436E-B566-EE16B3C08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5681E5-9366-4573-AEA0-0BEE50F9F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EF1362-DACA-4E0D-9066-697D621A8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B48172-0A77-4532-AFDA-812B7715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C9FF6D-9BB8-4B67-B71E-E35E925E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731C89-B060-4593-BBCA-AD8B432F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759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C2922-0790-425A-B789-76C039B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8D853E-8B81-4AEC-AEDD-3D9A5CC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7ACAE1-9D7A-402F-A1D6-53ECFD6F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926D1D-42F4-474E-9F10-FE7DA9C8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6475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6CBF12E-69BC-4311-905F-F686C7DF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B4F16F-B479-4B5D-9461-CB607248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7AF9E9-86DA-433D-B416-855B89B1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269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C526CF-3F8D-4EE7-8514-5BC8E7E0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8B502B-85F1-4281-92FA-DFFE28E8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021B25-9C3E-417E-A737-B5C084A46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F18679-5DC6-4848-94F1-613AC48A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C9128A-726B-44AF-9DA3-C77EE76C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A7C3C6-6D9E-4E35-B3BE-D2F55A1E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091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C7AE92-B3EC-4163-AC18-30D724FD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E7F94C-C360-447B-91A4-88ECBC53F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453FA0-D3C5-4A54-9111-137B12F3F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D4247E-1E50-487A-A45E-F9C093C5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03654E-19DB-4A60-A8AF-8E5952CA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34E02C-AE74-43A5-8043-A5F7956A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0601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C7A1F2-DCED-42E0-870C-CD41EB9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16F24D-DC68-4F79-A728-0BA7E6CF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2A98AA-D555-4327-BC8A-BACAF611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109A-AC91-486A-B13E-D177D6089EFF}" type="datetimeFigureOut">
              <a:rPr lang="ar-BH" smtClean="0"/>
              <a:t>26/02/1442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47FFC5-95DC-42F9-BB8D-FE4F920DF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E6402B-A9FE-4ED2-82FD-136E6FC7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62C1-D156-4A82-AF42-E3C44232625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060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oe.gov.bh/moeeContent.aspx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2A1475-7BA2-4155-A5A8-E4627546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41524" r="28659" b="11628"/>
          <a:stretch/>
        </p:blipFill>
        <p:spPr>
          <a:xfrm>
            <a:off x="1800225" y="3704319"/>
            <a:ext cx="7031160" cy="23163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32813" t="12778" r="32604" b="15741"/>
          <a:stretch/>
        </p:blipFill>
        <p:spPr>
          <a:xfrm>
            <a:off x="8721970" y="3267095"/>
            <a:ext cx="1763589" cy="2566405"/>
          </a:xfrm>
          <a:prstGeom prst="rect">
            <a:avLst/>
          </a:prstGeom>
          <a:ln w="38100">
            <a:solidFill>
              <a:srgbClr val="33E764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7095" y="6020665"/>
            <a:ext cx="12184905" cy="400110"/>
          </a:xfrm>
          <a:prstGeom prst="rect">
            <a:avLst/>
          </a:prstGeom>
          <a:solidFill>
            <a:srgbClr val="A014B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الفصل الأول/ الثاني                                                                                                                                                                                             الكتاب صفحة 18- 21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4063" y="5825449"/>
            <a:ext cx="12110842" cy="984579"/>
            <a:chOff x="-861434" y="5818414"/>
            <a:chExt cx="12110842" cy="98457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3" t="41524" r="28659" b="11628"/>
            <a:stretch/>
          </p:blipFill>
          <p:spPr>
            <a:xfrm flipH="1">
              <a:off x="10045678" y="5818414"/>
              <a:ext cx="1203730" cy="984579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-861434" y="6349674"/>
              <a:ext cx="10907112" cy="11835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702859" y="1765654"/>
            <a:ext cx="5325035" cy="854080"/>
          </a:xfrm>
          <a:prstGeom prst="rect">
            <a:avLst/>
          </a:prstGeom>
          <a:solidFill>
            <a:srgbClr val="7030A0"/>
          </a:solidFill>
          <a:ln w="28575">
            <a:noFill/>
            <a:prstDash val="solid"/>
          </a:ln>
          <a:effectLst>
            <a:innerShdw blurRad="114300">
              <a:schemeClr val="bg1">
                <a:lumMod val="85000"/>
              </a:schemeClr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مهاراتي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في القص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21172" b="79303"/>
          <a:stretch/>
        </p:blipFill>
        <p:spPr>
          <a:xfrm>
            <a:off x="2472760" y="0"/>
            <a:ext cx="7200900" cy="14192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98294D6-DE9A-4FAA-9C92-EC5B1D906517}"/>
              </a:ext>
            </a:extLst>
          </p:cNvPr>
          <p:cNvSpPr/>
          <p:nvPr/>
        </p:nvSpPr>
        <p:spPr>
          <a:xfrm>
            <a:off x="3669887" y="2719158"/>
            <a:ext cx="3345642" cy="1191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للصف الأول الإبتدائي</a:t>
            </a:r>
          </a:p>
        </p:txBody>
      </p:sp>
    </p:spTree>
    <p:extLst>
      <p:ext uri="{BB962C8B-B14F-4D97-AF65-F5344CB8AC3E}">
        <p14:creationId xmlns:p14="http://schemas.microsoft.com/office/powerpoint/2010/main" val="138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706448-CCC9-43F0-8FAD-E8941AED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52636" y="1821607"/>
            <a:ext cx="3691033" cy="4034220"/>
            <a:chOff x="3810770" y="2326653"/>
            <a:chExt cx="3691033" cy="40342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rot="5400000">
              <a:off x="4034934" y="3044250"/>
              <a:ext cx="2992820" cy="155762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10770" y="4791213"/>
              <a:ext cx="3691033" cy="1569660"/>
            </a:xfrm>
            <a:prstGeom prst="rect">
              <a:avLst/>
            </a:prstGeom>
            <a:solidFill>
              <a:srgbClr val="7030A0"/>
            </a:solidFill>
            <a:ln w="28575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 الثاني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نتمنى لكم التفوق و النجاح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21172" b="79303"/>
          <a:stretch/>
        </p:blipFill>
        <p:spPr>
          <a:xfrm>
            <a:off x="2472760" y="0"/>
            <a:ext cx="7200900" cy="14192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305888" y="6295039"/>
            <a:ext cx="11905908" cy="472562"/>
            <a:chOff x="-331381" y="6394797"/>
            <a:chExt cx="11905908" cy="47256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9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87BD9C-3D56-42BC-91C1-EF61030B3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5302" y="1493747"/>
            <a:ext cx="10109768" cy="4425456"/>
          </a:xfrm>
          <a:prstGeom prst="rect">
            <a:avLst/>
          </a:prstGeom>
          <a:solidFill>
            <a:schemeClr val="bg1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b="1" dirty="0"/>
          </a:p>
        </p:txBody>
      </p:sp>
      <p:sp>
        <p:nvSpPr>
          <p:cNvPr id="14" name="Rectangle 13"/>
          <p:cNvSpPr/>
          <p:nvPr/>
        </p:nvSpPr>
        <p:spPr>
          <a:xfrm>
            <a:off x="815301" y="2880133"/>
            <a:ext cx="9443225" cy="129266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marL="514350" indent="-514350" algn="r" rtl="1">
              <a:lnSpc>
                <a:spcPct val="150000"/>
              </a:lnSpc>
              <a:buFontTx/>
              <a:buAutoNum type="arabicPeriod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يطبّق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مهارة 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القصّ 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الخطوط المتقطعة بطريقة صحيحة ودقة.</a:t>
            </a:r>
          </a:p>
          <a:p>
            <a:pPr marL="514350" indent="-514350" algn="r" rtl="1">
              <a:lnSpc>
                <a:spcPct val="150000"/>
              </a:lnSpc>
              <a:buFontTx/>
              <a:buAutoNum type="arabicPeriod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التلميذ أشكال هندسيّة ورقية بإتقان القص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واللصق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ورسم الملامح.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2772" r="19805" b="78261"/>
          <a:stretch/>
        </p:blipFill>
        <p:spPr>
          <a:xfrm>
            <a:off x="8212182" y="65450"/>
            <a:ext cx="3979818" cy="6765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" y="5863217"/>
            <a:ext cx="12058650" cy="984579"/>
            <a:chOff x="0" y="5818414"/>
            <a:chExt cx="12058650" cy="9845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27305" y="832256"/>
            <a:ext cx="4548855" cy="554130"/>
            <a:chOff x="3427305" y="1175764"/>
            <a:chExt cx="4548855" cy="5541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3427305" y="1182336"/>
              <a:ext cx="4548855" cy="547558"/>
            </a:xfrm>
            <a:prstGeom prst="rect">
              <a:avLst/>
            </a:prstGeom>
            <a:solidFill>
              <a:srgbClr val="A01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أهداف درس مهاراتي الأولى في القص</a:t>
              </a:r>
              <a:endParaRPr lang="hi-IN" sz="3000" dirty="0">
                <a:solidFill>
                  <a:schemeClr val="bg1"/>
                </a:solidFill>
                <a:latin typeface="Sakkal Majalla" panose="02000000000000000000" pitchFamily="2" charset="-78"/>
              </a:endParaRPr>
            </a:p>
          </p:txBody>
        </p:sp>
        <p:pic>
          <p:nvPicPr>
            <p:cNvPr id="2" name="Graphic 1" descr="Bullseye">
              <a:extLst>
                <a:ext uri="{FF2B5EF4-FFF2-40B4-BE49-F238E27FC236}">
                  <a16:creationId xmlns="" xmlns:a16="http://schemas.microsoft.com/office/drawing/2014/main" id="{58B029B6-E7F1-4B87-AF1F-534CBD54D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07211" y="1175764"/>
              <a:ext cx="668949" cy="5473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262369" y="6205014"/>
            <a:ext cx="11905908" cy="472562"/>
            <a:chOff x="-331381" y="6394797"/>
            <a:chExt cx="11905908" cy="47256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331503-DCCF-4BD9-8F2F-748C46B4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36870"/>
            <a:ext cx="12192000" cy="6857999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6286304" y="1188791"/>
            <a:ext cx="4800796" cy="1597973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dirty="0"/>
          </a:p>
        </p:txBody>
      </p:sp>
      <p:sp>
        <p:nvSpPr>
          <p:cNvPr id="5" name="Oval 4"/>
          <p:cNvSpPr/>
          <p:nvPr/>
        </p:nvSpPr>
        <p:spPr>
          <a:xfrm>
            <a:off x="10805370" y="36870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44339" y="8946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589301" y="2930379"/>
            <a:ext cx="2688557" cy="461665"/>
          </a:xfrm>
          <a:prstGeom prst="rect">
            <a:avLst/>
          </a:prstGeom>
          <a:solidFill>
            <a:srgbClr val="FFFF9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مواصفات المقص للمبتدئين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4254" y="1459377"/>
            <a:ext cx="4781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(المقص) هو أداة حادة تستخدم لقطع الأشياء مثل الورق، الملابس، وغيره.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197843" y="4269246"/>
            <a:ext cx="1305169" cy="2166998"/>
          </a:xfrm>
          <a:prstGeom prst="roundRect">
            <a:avLst/>
          </a:prstGeom>
          <a:solidFill>
            <a:srgbClr val="F3C4F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chemeClr val="tx1"/>
                </a:solidFill>
              </a:rPr>
              <a:t>أطرافه </a:t>
            </a:r>
            <a:r>
              <a:rPr lang="ar-BH" sz="3600" dirty="0">
                <a:solidFill>
                  <a:schemeClr val="tx1"/>
                </a:solidFill>
              </a:rPr>
              <a:t>غير حادة </a:t>
            </a:r>
            <a:endParaRPr lang="hi-IN" sz="36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709559" y="4208929"/>
            <a:ext cx="1648299" cy="2166989"/>
          </a:xfrm>
          <a:prstGeom prst="roundRect">
            <a:avLst/>
          </a:prstGeom>
          <a:solidFill>
            <a:srgbClr val="F3C4F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اليد </a:t>
            </a:r>
          </a:p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(اليسار)</a:t>
            </a:r>
          </a:p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(اليمين)</a:t>
            </a:r>
            <a:endParaRPr lang="hi-IN" sz="3600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559457" y="4403943"/>
            <a:ext cx="1471814" cy="1574880"/>
          </a:xfrm>
          <a:prstGeom prst="roundRect">
            <a:avLst/>
          </a:prstGeom>
          <a:solidFill>
            <a:srgbClr val="F3C4F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اليد</a:t>
            </a:r>
            <a:endParaRPr lang="hi-IN" sz="36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4204" y="3535658"/>
            <a:ext cx="5217067" cy="830997"/>
            <a:chOff x="6212251" y="3535658"/>
            <a:chExt cx="4819020" cy="830997"/>
          </a:xfrm>
        </p:grpSpPr>
        <p:sp>
          <p:nvSpPr>
            <p:cNvPr id="27" name="Rounded Rectangle 61">
              <a:extLst>
                <a:ext uri="{FF2B5EF4-FFF2-40B4-BE49-F238E27FC236}">
                  <a16:creationId xmlns="" xmlns:a16="http://schemas.microsoft.com/office/drawing/2014/main" id="{C57CA91E-3DE7-418E-9D6A-97369FD0A9CA}"/>
                </a:ext>
              </a:extLst>
            </p:cNvPr>
            <p:cNvSpPr/>
            <p:nvPr/>
          </p:nvSpPr>
          <p:spPr>
            <a:xfrm>
              <a:off x="6212251" y="3559412"/>
              <a:ext cx="4819020" cy="537509"/>
            </a:xfrm>
            <a:prstGeom prst="roundRect">
              <a:avLst/>
            </a:prstGeom>
            <a:solidFill>
              <a:srgbClr val="6BE78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 sz="2200" b="1" dirty="0">
                <a:solidFill>
                  <a:schemeClr val="tx1"/>
                </a:solidFill>
                <a:latin typeface="Sakkal Majalla" panose="020000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2074" y="3535658"/>
              <a:ext cx="42920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يجب أن يكون المقص مناسباً للشخص من حيث:</a:t>
              </a:r>
              <a:endParaRPr lang="hi-IN" sz="2400" b="1" dirty="0">
                <a:latin typeface="Sakkal Majalla" panose="02000000000000000000" pitchFamily="2" charset="-78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CD3819-6F6E-4932-AE30-1B5B1CDF1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41524" r="28659" b="11628"/>
          <a:stretch/>
        </p:blipFill>
        <p:spPr>
          <a:xfrm>
            <a:off x="386255" y="748202"/>
            <a:ext cx="6098145" cy="32060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73402A9-249C-4AE0-966E-32B9763B06AA}"/>
              </a:ext>
            </a:extLst>
          </p:cNvPr>
          <p:cNvGrpSpPr/>
          <p:nvPr/>
        </p:nvGrpSpPr>
        <p:grpSpPr>
          <a:xfrm>
            <a:off x="2271856" y="3902142"/>
            <a:ext cx="1767923" cy="1624407"/>
            <a:chOff x="7104193" y="3243506"/>
            <a:chExt cx="2171696" cy="21669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63">
              <a:extLst>
                <a:ext uri="{FF2B5EF4-FFF2-40B4-BE49-F238E27FC236}">
                  <a16:creationId xmlns="" xmlns:a16="http://schemas.microsoft.com/office/drawing/2014/main" id="{884488E4-42D9-4CBD-9F98-FB35A0EDBBEE}"/>
                </a:ext>
              </a:extLst>
            </p:cNvPr>
            <p:cNvSpPr/>
            <p:nvPr/>
          </p:nvSpPr>
          <p:spPr>
            <a:xfrm>
              <a:off x="7104193" y="3243506"/>
              <a:ext cx="2171696" cy="2166998"/>
            </a:xfrm>
            <a:prstGeom prst="roundRect">
              <a:avLst/>
            </a:prstGeom>
            <a:solidFill>
              <a:srgbClr val="F3C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76AE28D7-5B1D-4B6C-A716-871D6997B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2" r="34529" b="69221"/>
            <a:stretch/>
          </p:blipFill>
          <p:spPr>
            <a:xfrm>
              <a:off x="7314149" y="3465742"/>
              <a:ext cx="1619527" cy="148440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B223947-82C6-47DA-92C8-1559C7865131}"/>
              </a:ext>
            </a:extLst>
          </p:cNvPr>
          <p:cNvGrpSpPr/>
          <p:nvPr/>
        </p:nvGrpSpPr>
        <p:grpSpPr>
          <a:xfrm>
            <a:off x="170563" y="3902141"/>
            <a:ext cx="1885791" cy="1624407"/>
            <a:chOff x="1781307" y="3170707"/>
            <a:chExt cx="2267373" cy="22711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Rounded Rectangle 65">
              <a:extLst>
                <a:ext uri="{FF2B5EF4-FFF2-40B4-BE49-F238E27FC236}">
                  <a16:creationId xmlns="" xmlns:a16="http://schemas.microsoft.com/office/drawing/2014/main" id="{9CA0364E-D1FC-4C01-A2A5-4891150DEBBE}"/>
                </a:ext>
              </a:extLst>
            </p:cNvPr>
            <p:cNvSpPr/>
            <p:nvPr/>
          </p:nvSpPr>
          <p:spPr>
            <a:xfrm>
              <a:off x="1876984" y="3243506"/>
              <a:ext cx="2171696" cy="2166998"/>
            </a:xfrm>
            <a:prstGeom prst="roundRect">
              <a:avLst/>
            </a:prstGeom>
            <a:solidFill>
              <a:srgbClr val="F3C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54D21F74-3E2F-4B30-8029-FD91B5C5D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" r="82882" b="69221"/>
            <a:stretch/>
          </p:blipFill>
          <p:spPr>
            <a:xfrm>
              <a:off x="1781307" y="3170707"/>
              <a:ext cx="1973425" cy="2271199"/>
            </a:xfrm>
            <a:prstGeom prst="rect">
              <a:avLst/>
            </a:prstGeom>
          </p:spPr>
        </p:pic>
      </p:grpSp>
      <p:sp>
        <p:nvSpPr>
          <p:cNvPr id="32" name="Rounded Rectangle 59">
            <a:extLst>
              <a:ext uri="{FF2B5EF4-FFF2-40B4-BE49-F238E27FC236}">
                <a16:creationId xmlns="" xmlns:a16="http://schemas.microsoft.com/office/drawing/2014/main" id="{BE5BB479-90C9-4B7E-8D0A-AA9053A53195}"/>
              </a:ext>
            </a:extLst>
          </p:cNvPr>
          <p:cNvSpPr/>
          <p:nvPr/>
        </p:nvSpPr>
        <p:spPr>
          <a:xfrm>
            <a:off x="2252962" y="5618153"/>
            <a:ext cx="1859747" cy="677159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مقص خاص بقص الشّعر</a:t>
            </a:r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33" name="Rounded Rectangle 61">
            <a:extLst>
              <a:ext uri="{FF2B5EF4-FFF2-40B4-BE49-F238E27FC236}">
                <a16:creationId xmlns="" xmlns:a16="http://schemas.microsoft.com/office/drawing/2014/main" id="{906AD8EC-6845-4581-9D40-2A1A6CCBA440}"/>
              </a:ext>
            </a:extLst>
          </p:cNvPr>
          <p:cNvSpPr/>
          <p:nvPr/>
        </p:nvSpPr>
        <p:spPr>
          <a:xfrm>
            <a:off x="196607" y="5620418"/>
            <a:ext cx="1859747" cy="695811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مقص خاص بأغراض المطبخ</a:t>
            </a:r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A0A1AEE-420B-4E8A-838A-D397F236608E}"/>
              </a:ext>
            </a:extLst>
          </p:cNvPr>
          <p:cNvSpPr/>
          <p:nvPr/>
        </p:nvSpPr>
        <p:spPr>
          <a:xfrm>
            <a:off x="1621520" y="3297763"/>
            <a:ext cx="2833668" cy="461665"/>
          </a:xfrm>
          <a:prstGeom prst="rect">
            <a:avLst/>
          </a:prstGeom>
          <a:solidFill>
            <a:srgbClr val="FFFF9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لبعض أنواع المقصات </a:t>
            </a: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3101984" y="46759"/>
            <a:ext cx="530400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مقدمة -مهاراتي </a:t>
            </a:r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في </a:t>
            </a:r>
            <a:r>
              <a:rPr lang="ar-BH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القص: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31381" y="6394797"/>
            <a:ext cx="11905908" cy="472562"/>
            <a:chOff x="-331381" y="6394797"/>
            <a:chExt cx="11905908" cy="47256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" grpId="0" animBg="1"/>
      <p:bldP spid="13" grpId="0"/>
      <p:bldP spid="66" grpId="0" animBg="1"/>
      <p:bldP spid="65" grpId="0" animBg="1"/>
      <p:bldP spid="64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ABC6BE-CA6B-403E-B3A1-BC256731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sp>
        <p:nvSpPr>
          <p:cNvPr id="47" name="Rounded Rectangle 59">
            <a:extLst>
              <a:ext uri="{FF2B5EF4-FFF2-40B4-BE49-F238E27FC236}">
                <a16:creationId xmlns="" xmlns:a16="http://schemas.microsoft.com/office/drawing/2014/main" id="{DC843210-4DCA-4ABB-B5F0-7E3E1D16C52F}"/>
              </a:ext>
            </a:extLst>
          </p:cNvPr>
          <p:cNvSpPr/>
          <p:nvPr/>
        </p:nvSpPr>
        <p:spPr>
          <a:xfrm>
            <a:off x="146601" y="4954483"/>
            <a:ext cx="3284508" cy="840696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5" name="Oval 4"/>
          <p:cNvSpPr/>
          <p:nvPr/>
        </p:nvSpPr>
        <p:spPr>
          <a:xfrm>
            <a:off x="10783411" y="76873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8763500" y="1617023"/>
            <a:ext cx="3328155" cy="461665"/>
          </a:xfrm>
          <a:prstGeom prst="rect">
            <a:avLst/>
          </a:prstGeom>
          <a:solidFill>
            <a:srgbClr val="FFFF9F"/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السّليمة لاستخدام المقص: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52939" y="2309034"/>
            <a:ext cx="4085261" cy="2511107"/>
            <a:chOff x="8552939" y="2105838"/>
            <a:chExt cx="4085261" cy="2511107"/>
          </a:xfrm>
        </p:grpSpPr>
        <p:sp>
          <p:nvSpPr>
            <p:cNvPr id="2" name="Oval 1"/>
            <p:cNvSpPr/>
            <p:nvPr/>
          </p:nvSpPr>
          <p:spPr>
            <a:xfrm>
              <a:off x="9348871" y="2105838"/>
              <a:ext cx="2511107" cy="2511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014B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1" t="2112" r="1953" b="80141"/>
            <a:stretch/>
          </p:blipFill>
          <p:spPr>
            <a:xfrm>
              <a:off x="8552939" y="2875043"/>
              <a:ext cx="4085261" cy="13268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6399776" y="2283762"/>
            <a:ext cx="2511107" cy="2511107"/>
            <a:chOff x="6399776" y="2080566"/>
            <a:chExt cx="2511107" cy="2511107"/>
          </a:xfrm>
        </p:grpSpPr>
        <p:sp>
          <p:nvSpPr>
            <p:cNvPr id="21" name="Oval 20"/>
            <p:cNvSpPr/>
            <p:nvPr/>
          </p:nvSpPr>
          <p:spPr>
            <a:xfrm>
              <a:off x="6399776" y="2080566"/>
              <a:ext cx="2511107" cy="2511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014B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3" t="3978" r="55899" b="71781"/>
            <a:stretch/>
          </p:blipFill>
          <p:spPr>
            <a:xfrm>
              <a:off x="6455714" y="2433414"/>
              <a:ext cx="2161372" cy="16018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  <a:bevelB/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3437216" y="2343217"/>
            <a:ext cx="2538542" cy="2511107"/>
            <a:chOff x="3437216" y="2140021"/>
            <a:chExt cx="2538542" cy="2511107"/>
          </a:xfrm>
        </p:grpSpPr>
        <p:sp>
          <p:nvSpPr>
            <p:cNvPr id="22" name="Oval 21"/>
            <p:cNvSpPr/>
            <p:nvPr/>
          </p:nvSpPr>
          <p:spPr>
            <a:xfrm>
              <a:off x="3450934" y="2140021"/>
              <a:ext cx="2511107" cy="2511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014B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37" t="32942" r="2927" b="42238"/>
            <a:stretch/>
          </p:blipFill>
          <p:spPr>
            <a:xfrm>
              <a:off x="3437216" y="2875043"/>
              <a:ext cx="2538542" cy="11530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484026" y="2343013"/>
            <a:ext cx="2524824" cy="2511107"/>
            <a:chOff x="484026" y="2139817"/>
            <a:chExt cx="2524824" cy="2511107"/>
          </a:xfrm>
        </p:grpSpPr>
        <p:sp>
          <p:nvSpPr>
            <p:cNvPr id="23" name="Oval 22"/>
            <p:cNvSpPr/>
            <p:nvPr/>
          </p:nvSpPr>
          <p:spPr>
            <a:xfrm>
              <a:off x="497743" y="2139817"/>
              <a:ext cx="2511107" cy="2511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014B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9" t="46947" r="59280" b="34781"/>
            <a:stretch/>
          </p:blipFill>
          <p:spPr>
            <a:xfrm>
              <a:off x="484026" y="2745311"/>
              <a:ext cx="2460171" cy="141253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38" name="Rounded Rectangle 59">
            <a:extLst>
              <a:ext uri="{FF2B5EF4-FFF2-40B4-BE49-F238E27FC236}">
                <a16:creationId xmlns="" xmlns:a16="http://schemas.microsoft.com/office/drawing/2014/main" id="{76AEEBEB-8B3B-46F7-8722-C27E1D837945}"/>
              </a:ext>
            </a:extLst>
          </p:cNvPr>
          <p:cNvSpPr/>
          <p:nvPr/>
        </p:nvSpPr>
        <p:spPr>
          <a:xfrm>
            <a:off x="9246435" y="4922711"/>
            <a:ext cx="2715978" cy="84069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هكذا أسلّم و أستلم المقص</a:t>
            </a:r>
          </a:p>
        </p:txBody>
      </p:sp>
      <p:sp>
        <p:nvSpPr>
          <p:cNvPr id="39" name="Rounded Rectangle 59">
            <a:extLst>
              <a:ext uri="{FF2B5EF4-FFF2-40B4-BE49-F238E27FC236}">
                <a16:creationId xmlns="" xmlns:a16="http://schemas.microsoft.com/office/drawing/2014/main" id="{C91CE0EB-1AF1-42B3-92E1-D8A44D917A74}"/>
              </a:ext>
            </a:extLst>
          </p:cNvPr>
          <p:cNvSpPr/>
          <p:nvPr/>
        </p:nvSpPr>
        <p:spPr>
          <a:xfrm>
            <a:off x="3590924" y="4922711"/>
            <a:ext cx="2473297" cy="84069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D6604CC-46D0-4DF0-BCB6-AE07B4E2D290}"/>
              </a:ext>
            </a:extLst>
          </p:cNvPr>
          <p:cNvSpPr/>
          <p:nvPr/>
        </p:nvSpPr>
        <p:spPr>
          <a:xfrm>
            <a:off x="3803891" y="5093032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هكذا أتنقّل بالمقص</a:t>
            </a:r>
          </a:p>
        </p:txBody>
      </p:sp>
      <p:sp>
        <p:nvSpPr>
          <p:cNvPr id="41" name="Rounded Rectangle 59">
            <a:extLst>
              <a:ext uri="{FF2B5EF4-FFF2-40B4-BE49-F238E27FC236}">
                <a16:creationId xmlns="" xmlns:a16="http://schemas.microsoft.com/office/drawing/2014/main" id="{D784489D-3F9E-47EE-92D8-420ABE38DD6C}"/>
              </a:ext>
            </a:extLst>
          </p:cNvPr>
          <p:cNvSpPr/>
          <p:nvPr/>
        </p:nvSpPr>
        <p:spPr>
          <a:xfrm>
            <a:off x="6243640" y="4908737"/>
            <a:ext cx="2823377" cy="840696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6250EE9-E825-4433-9161-DEB2DAF87AE8}"/>
              </a:ext>
            </a:extLst>
          </p:cNvPr>
          <p:cNvSpPr/>
          <p:nvPr/>
        </p:nvSpPr>
        <p:spPr>
          <a:xfrm>
            <a:off x="6337743" y="5092566"/>
            <a:ext cx="2573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أمسك الورقة هكذا وأقص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57FC612-AA9E-446F-970E-E788370DD6C1}"/>
              </a:ext>
            </a:extLst>
          </p:cNvPr>
          <p:cNvSpPr/>
          <p:nvPr/>
        </p:nvSpPr>
        <p:spPr>
          <a:xfrm>
            <a:off x="126999" y="5143999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المقص عندما أنتهي من العمل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331381" y="6394797"/>
            <a:ext cx="11905908" cy="472562"/>
            <a:chOff x="-331381" y="6394797"/>
            <a:chExt cx="11905908" cy="4725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3101983" y="46759"/>
            <a:ext cx="596503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الأمن والسلامة في استخدام المقص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2263" y="3851537"/>
            <a:ext cx="10737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dirty="0" smtClean="0"/>
              <a:t>أسلِّمُ المقص</a:t>
            </a:r>
            <a:endParaRPr lang="ar-BH" dirty="0"/>
          </a:p>
        </p:txBody>
      </p:sp>
      <p:sp>
        <p:nvSpPr>
          <p:cNvPr id="42" name="TextBox 41"/>
          <p:cNvSpPr txBox="1"/>
          <p:nvPr/>
        </p:nvSpPr>
        <p:spPr>
          <a:xfrm>
            <a:off x="10411370" y="3169983"/>
            <a:ext cx="1133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mtClean="0"/>
              <a:t>أستلمُ </a:t>
            </a:r>
            <a:r>
              <a:rPr lang="ar-BH" dirty="0" smtClean="0"/>
              <a:t>المقص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42337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7" grpId="0" animBg="1"/>
      <p:bldP spid="38" grpId="0" animBg="1"/>
      <p:bldP spid="39" grpId="0" animBg="1"/>
      <p:bldP spid="40" grpId="0"/>
      <p:bldP spid="41" grpId="0" animBg="1"/>
      <p:bldP spid="46" grpId="0"/>
      <p:bldP spid="48" grpId="0"/>
      <p:bldP spid="1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49B9C5B-BEEB-46DC-BEF8-F6540969D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0783411" y="195152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4786" y="4263490"/>
            <a:ext cx="5434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A014B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أن تكون خطوط القص مستقيمة هكذا</a:t>
            </a:r>
          </a:p>
        </p:txBody>
      </p:sp>
      <p:sp>
        <p:nvSpPr>
          <p:cNvPr id="10" name="Freeform 9"/>
          <p:cNvSpPr/>
          <p:nvPr/>
        </p:nvSpPr>
        <p:spPr>
          <a:xfrm>
            <a:off x="6407233" y="5067334"/>
            <a:ext cx="1602234" cy="992336"/>
          </a:xfrm>
          <a:custGeom>
            <a:avLst/>
            <a:gdLst>
              <a:gd name="connsiteX0" fmla="*/ 0 w 1737360"/>
              <a:gd name="connsiteY0" fmla="*/ 1889760 h 1889760"/>
              <a:gd name="connsiteX1" fmla="*/ 1330960 w 1737360"/>
              <a:gd name="connsiteY1" fmla="*/ 1371600 h 1889760"/>
              <a:gd name="connsiteX2" fmla="*/ 721360 w 1737360"/>
              <a:gd name="connsiteY2" fmla="*/ 528320 h 1889760"/>
              <a:gd name="connsiteX3" fmla="*/ 1737360 w 1737360"/>
              <a:gd name="connsiteY3" fmla="*/ 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0" h="1889760">
                <a:moveTo>
                  <a:pt x="0" y="1889760"/>
                </a:moveTo>
                <a:cubicBezTo>
                  <a:pt x="605366" y="1744133"/>
                  <a:pt x="1210733" y="1598507"/>
                  <a:pt x="1330960" y="1371600"/>
                </a:cubicBezTo>
                <a:cubicBezTo>
                  <a:pt x="1451187" y="1144693"/>
                  <a:pt x="653627" y="756920"/>
                  <a:pt x="721360" y="528320"/>
                </a:cubicBezTo>
                <a:cubicBezTo>
                  <a:pt x="789093" y="299720"/>
                  <a:pt x="1606973" y="143933"/>
                  <a:pt x="1737360" y="0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3151755" y="4232690"/>
            <a:ext cx="2123265" cy="34277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318465" y="2083054"/>
            <a:ext cx="5814959" cy="2220268"/>
            <a:chOff x="6318465" y="2083054"/>
            <a:chExt cx="5814959" cy="2220268"/>
          </a:xfrm>
        </p:grpSpPr>
        <p:sp>
          <p:nvSpPr>
            <p:cNvPr id="18" name="Rectangle 17"/>
            <p:cNvSpPr/>
            <p:nvPr/>
          </p:nvSpPr>
          <p:spPr>
            <a:xfrm>
              <a:off x="8009467" y="2752888"/>
              <a:ext cx="280975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ماهي الخطوط المتقطّعة؟ 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B7C8F47-D63D-48D6-B09C-643BE66557A9}"/>
                </a:ext>
              </a:extLst>
            </p:cNvPr>
            <p:cNvGrpSpPr/>
            <p:nvPr/>
          </p:nvGrpSpPr>
          <p:grpSpPr>
            <a:xfrm>
              <a:off x="6318465" y="2083054"/>
              <a:ext cx="5814959" cy="2220268"/>
              <a:chOff x="8539704" y="1292518"/>
              <a:chExt cx="3504625" cy="1884617"/>
            </a:xfrm>
          </p:grpSpPr>
          <p:pic>
            <p:nvPicPr>
              <p:cNvPr id="33" name="Picture 10" descr="Question Worry Wonder - Free vector graphic on Pixabay">
                <a:extLst>
                  <a:ext uri="{FF2B5EF4-FFF2-40B4-BE49-F238E27FC236}">
                    <a16:creationId xmlns="" xmlns:a16="http://schemas.microsoft.com/office/drawing/2014/main" id="{9CA23F32-7734-487D-8B7F-B98D41A1FB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972177" y="1302663"/>
                <a:ext cx="1072152" cy="1874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4736E28E-6A18-4C03-952C-06715BF8E3B1}"/>
                  </a:ext>
                </a:extLst>
              </p:cNvPr>
              <p:cNvSpPr/>
              <p:nvPr/>
            </p:nvSpPr>
            <p:spPr>
              <a:xfrm>
                <a:off x="8539704" y="1292518"/>
                <a:ext cx="23648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ar-BH" sz="24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3005669" y="3263605"/>
            <a:ext cx="83239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هي خطوط القص التي يجب أن نطابق حدّي المقص عليها. أنظر المثال التالي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1611" t="39679" r="40639" b="31284"/>
          <a:stretch/>
        </p:blipFill>
        <p:spPr>
          <a:xfrm rot="16200000">
            <a:off x="-305660" y="2630218"/>
            <a:ext cx="3887816" cy="2304030"/>
          </a:xfrm>
          <a:prstGeom prst="rect">
            <a:avLst/>
          </a:prstGeom>
          <a:ln w="57150">
            <a:solidFill>
              <a:srgbClr val="A014B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151755" y="3573914"/>
            <a:ext cx="7034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77002" y="5141372"/>
            <a:ext cx="1983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A014B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منحنية هكذا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31381" y="6394797"/>
            <a:ext cx="11905908" cy="472562"/>
            <a:chOff x="-331381" y="6394797"/>
            <a:chExt cx="11905908" cy="47256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3101983" y="46759"/>
            <a:ext cx="596503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الخطوط المتقطعة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4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60CFB6-C6C4-489F-8E3B-25F58453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grpSp>
        <p:nvGrpSpPr>
          <p:cNvPr id="43" name="Group 42"/>
          <p:cNvGrpSpPr/>
          <p:nvPr/>
        </p:nvGrpSpPr>
        <p:grpSpPr>
          <a:xfrm>
            <a:off x="92944" y="5740641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0783411" y="196765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584" t="52128" r="32419" b="12778"/>
          <a:stretch/>
        </p:blipFill>
        <p:spPr>
          <a:xfrm>
            <a:off x="2456996" y="3318476"/>
            <a:ext cx="7297058" cy="2483640"/>
          </a:xfrm>
          <a:prstGeom prst="rect">
            <a:avLst/>
          </a:prstGeom>
          <a:ln w="57150">
            <a:solidFill>
              <a:srgbClr val="A014B0"/>
            </a:solidFill>
          </a:ln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918868" y="2794387"/>
            <a:ext cx="43733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200" b="1" u="sng" dirty="0">
                <a:solidFill>
                  <a:srgbClr val="FF0000"/>
                </a:solidFill>
                <a:latin typeface="Sakkal Majalla" panose="02000000000000000000" pitchFamily="2" charset="-78"/>
              </a:rPr>
              <a:t>https://www.moe.gov.bh/moeeContent.aspx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830856" y="5365779"/>
            <a:ext cx="1446769" cy="461665"/>
            <a:chOff x="9868956" y="5337204"/>
            <a:chExt cx="1446769" cy="461665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9868956" y="5646949"/>
              <a:ext cx="37249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110777" y="5337204"/>
              <a:ext cx="12049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2400" b="1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اضغط هنا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0" y="19605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الكتاب صفحة 19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قم بالاستماع اليها من خلال البوابة التعليمية على الرابط التالي: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="" xmlns:a16="http://schemas.microsoft.com/office/drawing/2014/main" id="{669809A3-0723-48B0-B96F-6F8A765E34F8}"/>
              </a:ext>
            </a:extLst>
          </p:cNvPr>
          <p:cNvSpPr/>
          <p:nvPr/>
        </p:nvSpPr>
        <p:spPr>
          <a:xfrm>
            <a:off x="3851083" y="980843"/>
            <a:ext cx="4211164" cy="869475"/>
          </a:xfrm>
          <a:prstGeom prst="roundRect">
            <a:avLst/>
          </a:prstGeom>
          <a:solidFill>
            <a:srgbClr val="6BE78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sz="2200" b="1" dirty="0">
              <a:solidFill>
                <a:schemeClr val="tx1"/>
              </a:solidFill>
              <a:latin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DED525C-E2A4-4832-9B06-E1361CE03BDA}"/>
              </a:ext>
            </a:extLst>
          </p:cNvPr>
          <p:cNvSpPr/>
          <p:nvPr/>
        </p:nvSpPr>
        <p:spPr>
          <a:xfrm>
            <a:off x="4067389" y="1202504"/>
            <a:ext cx="4076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والآن لننشد معاً نشيدة (( هياّ نقص ))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227864" y="6304959"/>
            <a:ext cx="11905908" cy="472562"/>
            <a:chOff x="-331381" y="6394797"/>
            <a:chExt cx="11905908" cy="47256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3101983" y="46759"/>
            <a:ext cx="596503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أنشودة هيّا نقص</a:t>
            </a:r>
          </a:p>
        </p:txBody>
      </p:sp>
    </p:spTree>
    <p:extLst>
      <p:ext uri="{BB962C8B-B14F-4D97-AF65-F5344CB8AC3E}">
        <p14:creationId xmlns:p14="http://schemas.microsoft.com/office/powerpoint/2010/main" val="17776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C679B5F-18CC-40CC-B975-69B91F1C5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2280" y="-14941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 b="1" dirty="0"/>
          </a:p>
        </p:txBody>
      </p:sp>
      <p:sp>
        <p:nvSpPr>
          <p:cNvPr id="31" name="Rectangle 30"/>
          <p:cNvSpPr/>
          <p:nvPr/>
        </p:nvSpPr>
        <p:spPr>
          <a:xfrm>
            <a:off x="93578" y="29714"/>
            <a:ext cx="3943584" cy="822407"/>
          </a:xfrm>
          <a:prstGeom prst="rect">
            <a:avLst/>
          </a:prstGeom>
          <a:solidFill>
            <a:srgbClr val="99EF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(3):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 يطبق التلميذ مهارة  القص  على الخطوط المتقطعة بطريقة صحيحة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ودقة.</a:t>
            </a:r>
            <a:endPara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10846405" y="-64774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8227" y="284194"/>
            <a:ext cx="2885831" cy="400110"/>
          </a:xfrm>
          <a:prstGeom prst="rect">
            <a:avLst/>
          </a:prstGeo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(1): انظر الكتاب صفحة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4160" y="2133437"/>
            <a:ext cx="205697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اطبع ورقة النشاط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رقم (3).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23834" y="3166163"/>
            <a:ext cx="2031326" cy="461665"/>
          </a:xfrm>
          <a:prstGeom prst="rect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خطوات العمل: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1737" y="2133656"/>
            <a:ext cx="297734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طابق حدّي المقص على الخط المتقطّع كما هو موضّح في المثال.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9131" y="2168337"/>
            <a:ext cx="230108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قص على الخطوط المتقطّعة بتأن وانتباه.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875371" y="1055479"/>
            <a:ext cx="3286680" cy="906780"/>
            <a:chOff x="8802663" y="1222626"/>
            <a:chExt cx="3286680" cy="906780"/>
          </a:xfrm>
        </p:grpSpPr>
        <p:sp>
          <p:nvSpPr>
            <p:cNvPr id="26" name="Rectangle 25"/>
            <p:cNvSpPr/>
            <p:nvPr/>
          </p:nvSpPr>
          <p:spPr>
            <a:xfrm>
              <a:off x="8899355" y="1392870"/>
              <a:ext cx="3189988" cy="461665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r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 : المواد و الأدوات: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46" t="44342" r="36065" b="44554"/>
            <a:stretch/>
          </p:blipFill>
          <p:spPr>
            <a:xfrm flipH="1">
              <a:off x="8802663" y="1222626"/>
              <a:ext cx="1340111" cy="9067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040805" y="1948984"/>
            <a:ext cx="1899593" cy="864638"/>
            <a:chOff x="7400701" y="1661543"/>
            <a:chExt cx="1899593" cy="864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7427658" y="1661543"/>
              <a:ext cx="1869146" cy="864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00701" y="1694278"/>
              <a:ext cx="189959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r" rtl="1">
                <a:buAutoNum type="arabicPeriod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ورقة نشاط (3)</a:t>
              </a:r>
            </a:p>
            <a:p>
              <a:pPr marL="457200" indent="-457200" algn="r" rtl="1">
                <a:buAutoNum type="arabicPeriod"/>
              </a:pP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مقص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0770" y="3334461"/>
            <a:ext cx="3302370" cy="2966450"/>
            <a:chOff x="6162589" y="2616304"/>
            <a:chExt cx="2022907" cy="2744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6162589" y="2616304"/>
              <a:ext cx="2022907" cy="2744217"/>
            </a:xfrm>
            <a:prstGeom prst="roundRect">
              <a:avLst/>
            </a:prstGeom>
            <a:solidFill>
              <a:srgbClr val="47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40764" t="24320" r="40833" b="24569"/>
            <a:stretch/>
          </p:blipFill>
          <p:spPr>
            <a:xfrm>
              <a:off x="6346320" y="2725745"/>
              <a:ext cx="1613775" cy="252114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25577" y="3334461"/>
            <a:ext cx="3404145" cy="2876465"/>
            <a:chOff x="3685988" y="1889814"/>
            <a:chExt cx="2022907" cy="2744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21"/>
            <p:cNvSpPr/>
            <p:nvPr/>
          </p:nvSpPr>
          <p:spPr>
            <a:xfrm>
              <a:off x="3685988" y="1889814"/>
              <a:ext cx="2022907" cy="2744217"/>
            </a:xfrm>
            <a:prstGeom prst="roundRect">
              <a:avLst/>
            </a:prstGeom>
            <a:solidFill>
              <a:srgbClr val="47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56820" t="61000" r="40869" b="24373"/>
            <a:stretch/>
          </p:blipFill>
          <p:spPr>
            <a:xfrm>
              <a:off x="4082562" y="2161357"/>
              <a:ext cx="1104592" cy="2193662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4ED48E1-8985-43DF-A415-51C4A9368B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5" t="59938" r="26087" b="26230"/>
          <a:stretch/>
        </p:blipFill>
        <p:spPr>
          <a:xfrm flipH="1">
            <a:off x="10023834" y="3768772"/>
            <a:ext cx="1893482" cy="1580362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7529796-BBDA-4A42-8096-87505B18D0FE}"/>
              </a:ext>
            </a:extLst>
          </p:cNvPr>
          <p:cNvSpPr txBox="1"/>
          <p:nvPr/>
        </p:nvSpPr>
        <p:spPr>
          <a:xfrm>
            <a:off x="10129240" y="4235787"/>
            <a:ext cx="1788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كن حذرا عند استخدام المقص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331381" y="6394797"/>
            <a:ext cx="11905908" cy="472562"/>
            <a:chOff x="-331381" y="6394797"/>
            <a:chExt cx="11905908" cy="47256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4335068" y="62799"/>
            <a:ext cx="337746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موجهة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26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5" grpId="0" animBg="1"/>
      <p:bldP spid="19" grpId="0" animBg="1"/>
      <p:bldP spid="21" grpId="0" animBg="1"/>
      <p:bldP spid="2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44F386-D86F-485F-B53F-96F62A6AC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29714"/>
            <a:ext cx="12192000" cy="6857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1" name="Rectangle 30"/>
          <p:cNvSpPr/>
          <p:nvPr/>
        </p:nvSpPr>
        <p:spPr>
          <a:xfrm>
            <a:off x="64442" y="-23173"/>
            <a:ext cx="3698744" cy="862672"/>
          </a:xfrm>
          <a:prstGeom prst="rect">
            <a:avLst/>
          </a:prstGeom>
          <a:solidFill>
            <a:srgbClr val="99EF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(4):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يصمّم التلميذ ملامح للأشكال الهندسيّة موظفا القص واللصق بطريقة صحيحة 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10816483" y="237057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7426" y="56780"/>
            <a:ext cx="2284600" cy="830997"/>
          </a:xfrm>
          <a:prstGeom prst="rect">
            <a:avLst/>
          </a:prstGeom>
          <a:solidFill>
            <a:srgbClr val="FFFF9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 rtl="1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(2</a:t>
            </a:r>
            <a:r>
              <a:rPr lang="ar-BH" sz="24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):</a:t>
            </a:r>
          </a:p>
          <a:p>
            <a:pPr algn="r" rtl="1"/>
            <a:r>
              <a:rPr lang="ar-BH" sz="24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انظر </a:t>
            </a:r>
            <a:r>
              <a:rPr lang="ar-BH" sz="24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</a:t>
            </a: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صفحة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2728" y="5473080"/>
            <a:ext cx="254638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أصمّم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ملامح للأشكال الهندسية.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71694" y="3573682"/>
            <a:ext cx="2012972" cy="461665"/>
          </a:xfrm>
          <a:prstGeom prst="rect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العمل: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5056" y="4747770"/>
            <a:ext cx="227556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أقص الأشكال بدقّة.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038" y="5129205"/>
            <a:ext cx="26385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ألصق الأشكال في المكان المخصص في صفحة 21.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29726" y="1331775"/>
            <a:ext cx="2869332" cy="906780"/>
            <a:chOff x="9229726" y="1331775"/>
            <a:chExt cx="2869332" cy="906780"/>
          </a:xfrm>
        </p:grpSpPr>
        <p:sp>
          <p:nvSpPr>
            <p:cNvPr id="26" name="Rectangle 25"/>
            <p:cNvSpPr/>
            <p:nvPr/>
          </p:nvSpPr>
          <p:spPr>
            <a:xfrm>
              <a:off x="9229726" y="1666667"/>
              <a:ext cx="2869332" cy="461665"/>
            </a:xfrm>
            <a:prstGeom prst="rect">
              <a:avLst/>
            </a:prstGeom>
            <a:solidFill>
              <a:srgbClr val="FFC0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r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المواد و الأدوات: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46" t="44342" r="36065" b="44554"/>
            <a:stretch/>
          </p:blipFill>
          <p:spPr>
            <a:xfrm flipH="1">
              <a:off x="9348105" y="1331775"/>
              <a:ext cx="1340111" cy="9067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495471" y="2288242"/>
            <a:ext cx="2603585" cy="1059645"/>
            <a:chOff x="6346321" y="1661542"/>
            <a:chExt cx="2953974" cy="10596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6510867" y="1661542"/>
              <a:ext cx="2741829" cy="10596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46321" y="1694278"/>
              <a:ext cx="295397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1.ورقة نشاط (4) </a:t>
              </a:r>
            </a:p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2.مقص </a:t>
              </a:r>
            </a:p>
            <a:p>
              <a:pPr algn="r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3.إصبع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صمغ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8415" y="2663239"/>
            <a:ext cx="2199263" cy="2744217"/>
            <a:chOff x="6162589" y="2616304"/>
            <a:chExt cx="2022907" cy="2744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6162589" y="2616304"/>
              <a:ext cx="2022907" cy="2744217"/>
            </a:xfrm>
            <a:prstGeom prst="roundRect">
              <a:avLst/>
            </a:prstGeom>
            <a:solidFill>
              <a:srgbClr val="47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7" t="24973" r="48944" b="23115"/>
            <a:stretch/>
          </p:blipFill>
          <p:spPr>
            <a:xfrm>
              <a:off x="6346321" y="2880289"/>
              <a:ext cx="1736800" cy="238010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976110" y="3048544"/>
            <a:ext cx="446557" cy="430133"/>
            <a:chOff x="6976110" y="3048544"/>
            <a:chExt cx="446557" cy="430133"/>
          </a:xfrm>
        </p:grpSpPr>
        <p:grpSp>
          <p:nvGrpSpPr>
            <p:cNvPr id="27" name="Group 26"/>
            <p:cNvGrpSpPr/>
            <p:nvPr/>
          </p:nvGrpSpPr>
          <p:grpSpPr>
            <a:xfrm>
              <a:off x="6976110" y="3048544"/>
              <a:ext cx="446557" cy="202836"/>
              <a:chOff x="6976110" y="3048544"/>
              <a:chExt cx="446557" cy="20283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976110" y="3048544"/>
                <a:ext cx="171450" cy="196850"/>
                <a:chOff x="4222750" y="2755900"/>
                <a:chExt cx="171450" cy="19685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4222750" y="2755900"/>
                  <a:ext cx="171450" cy="1968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i-IN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260215" y="2804902"/>
                  <a:ext cx="96520" cy="1108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i-IN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7251217" y="3054530"/>
                <a:ext cx="171450" cy="196850"/>
                <a:chOff x="4222750" y="2755900"/>
                <a:chExt cx="171450" cy="19685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222750" y="2755900"/>
                  <a:ext cx="171450" cy="1968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i-IN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260215" y="2804902"/>
                  <a:ext cx="96520" cy="1108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i-IN"/>
                </a:p>
              </p:txBody>
            </p:sp>
          </p:grpSp>
        </p:grpSp>
        <p:sp>
          <p:nvSpPr>
            <p:cNvPr id="13" name="Isosceles Triangle 12"/>
            <p:cNvSpPr/>
            <p:nvPr/>
          </p:nvSpPr>
          <p:spPr>
            <a:xfrm rot="10800000">
              <a:off x="7094559" y="3303434"/>
              <a:ext cx="240323" cy="17524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1496" y="1793604"/>
            <a:ext cx="3025685" cy="3194901"/>
            <a:chOff x="496815" y="1580019"/>
            <a:chExt cx="2851722" cy="319490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Rounded Rectangle 24"/>
            <p:cNvSpPr/>
            <p:nvPr/>
          </p:nvSpPr>
          <p:spPr>
            <a:xfrm>
              <a:off x="496815" y="1580019"/>
              <a:ext cx="2851722" cy="3194901"/>
            </a:xfrm>
            <a:prstGeom prst="roundRect">
              <a:avLst/>
            </a:prstGeom>
            <a:solidFill>
              <a:srgbClr val="47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t="17696" r="34929" b="22564"/>
            <a:stretch/>
          </p:blipFill>
          <p:spPr>
            <a:xfrm>
              <a:off x="655727" y="1788253"/>
              <a:ext cx="2533897" cy="274137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763186" y="1942161"/>
            <a:ext cx="2495981" cy="2744217"/>
            <a:chOff x="3685988" y="1889814"/>
            <a:chExt cx="2022907" cy="2744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21"/>
            <p:cNvSpPr/>
            <p:nvPr/>
          </p:nvSpPr>
          <p:spPr>
            <a:xfrm>
              <a:off x="3685988" y="1889814"/>
              <a:ext cx="2022907" cy="2744217"/>
            </a:xfrm>
            <a:prstGeom prst="roundRect">
              <a:avLst/>
            </a:prstGeom>
            <a:solidFill>
              <a:srgbClr val="47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7" t="23837" r="55228" b="58539"/>
            <a:stretch/>
          </p:blipFill>
          <p:spPr>
            <a:xfrm>
              <a:off x="4532833" y="1979365"/>
              <a:ext cx="815773" cy="83584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5" t="37837" r="66114" b="24991"/>
            <a:stretch/>
          </p:blipFill>
          <p:spPr>
            <a:xfrm>
              <a:off x="3742281" y="2344272"/>
              <a:ext cx="727971" cy="124364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09" t="41321" r="50358" b="44402"/>
            <a:stretch/>
          </p:blipFill>
          <p:spPr>
            <a:xfrm>
              <a:off x="4766285" y="3097546"/>
              <a:ext cx="513107" cy="53283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94" t="57962" r="50357" b="23539"/>
            <a:stretch/>
          </p:blipFill>
          <p:spPr>
            <a:xfrm>
              <a:off x="4045999" y="3716928"/>
              <a:ext cx="973667" cy="740734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7" t="23837" r="55228" b="58539"/>
          <a:stretch/>
        </p:blipFill>
        <p:spPr>
          <a:xfrm>
            <a:off x="1909027" y="2457629"/>
            <a:ext cx="815773" cy="8358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37837" r="66114" b="24991"/>
          <a:stretch/>
        </p:blipFill>
        <p:spPr>
          <a:xfrm>
            <a:off x="882086" y="3157977"/>
            <a:ext cx="686645" cy="12436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9" t="41321" r="50358" b="44402"/>
          <a:stretch/>
        </p:blipFill>
        <p:spPr>
          <a:xfrm>
            <a:off x="2120729" y="3748098"/>
            <a:ext cx="513107" cy="5328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4" t="57962" r="50357" b="23539"/>
          <a:stretch/>
        </p:blipFill>
        <p:spPr>
          <a:xfrm>
            <a:off x="857695" y="2024860"/>
            <a:ext cx="1128998" cy="74073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-223733" y="6361077"/>
            <a:ext cx="11905908" cy="472562"/>
            <a:chOff x="-331381" y="6394797"/>
            <a:chExt cx="11905908" cy="47256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4335068" y="62799"/>
            <a:ext cx="337746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تطبيقي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46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5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F334D8-7F39-4DDE-B7C4-E791C622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1" y="10664"/>
            <a:ext cx="12192000" cy="6857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16545"/>
            <a:ext cx="12192001" cy="924922"/>
          </a:xfrm>
          <a:prstGeom prst="rect">
            <a:avLst/>
          </a:prstGeom>
          <a:solidFill>
            <a:srgbClr val="A01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1" name="Rectangle 30"/>
          <p:cNvSpPr/>
          <p:nvPr/>
        </p:nvSpPr>
        <p:spPr>
          <a:xfrm>
            <a:off x="127000" y="34485"/>
            <a:ext cx="3349626" cy="812144"/>
          </a:xfrm>
          <a:prstGeom prst="rect">
            <a:avLst/>
          </a:prstGeom>
          <a:solidFill>
            <a:srgbClr val="99EFB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يقيّم التلميذ تصميمه ذاتيّاً من حيث دقة المهارات الأدائية (القص، الوصل، والتشكيل).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0" y="5818414"/>
            <a:ext cx="12058650" cy="984579"/>
            <a:chOff x="0" y="5818414"/>
            <a:chExt cx="12058650" cy="984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8" t="41524" r="28659" b="11628"/>
            <a:stretch/>
          </p:blipFill>
          <p:spPr>
            <a:xfrm flipH="1">
              <a:off x="10045678" y="5818414"/>
              <a:ext cx="2012972" cy="984579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6394797"/>
              <a:ext cx="10045678" cy="0"/>
            </a:xfrm>
            <a:prstGeom prst="line">
              <a:avLst/>
            </a:prstGeom>
            <a:ln w="19050">
              <a:solidFill>
                <a:srgbClr val="64EA8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10899591" y="6626"/>
            <a:ext cx="1315646" cy="1315646"/>
          </a:xfrm>
          <a:prstGeom prst="ellipse">
            <a:avLst/>
          </a:prstGeom>
          <a:solidFill>
            <a:srgbClr val="47E2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hi-IN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B2B6FA2-F12A-406E-8376-634CFBA50553}"/>
              </a:ext>
            </a:extLst>
          </p:cNvPr>
          <p:cNvSpPr/>
          <p:nvPr/>
        </p:nvSpPr>
        <p:spPr>
          <a:xfrm>
            <a:off x="3626762" y="1031141"/>
            <a:ext cx="4938474" cy="64633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الآن افتح الكتاب صفحة 21 وقم بتقييم نفسك ذاتياًّ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="" xmlns:a16="http://schemas.microsoft.com/office/drawing/2014/main" id="{9BA8B2CC-F3EF-4926-A999-E19907F5D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30285"/>
              </p:ext>
            </p:extLst>
          </p:nvPr>
        </p:nvGraphicFramePr>
        <p:xfrm>
          <a:off x="1152526" y="1861984"/>
          <a:ext cx="10713988" cy="3350594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5899078">
                  <a:extLst>
                    <a:ext uri="{9D8B030D-6E8A-4147-A177-3AD203B41FA5}">
                      <a16:colId xmlns="" xmlns:a16="http://schemas.microsoft.com/office/drawing/2014/main" val="306844325"/>
                    </a:ext>
                  </a:extLst>
                </a:gridCol>
                <a:gridCol w="1290405">
                  <a:extLst>
                    <a:ext uri="{9D8B030D-6E8A-4147-A177-3AD203B41FA5}">
                      <a16:colId xmlns="" xmlns:a16="http://schemas.microsoft.com/office/drawing/2014/main" val="2789718646"/>
                    </a:ext>
                  </a:extLst>
                </a:gridCol>
                <a:gridCol w="1796245">
                  <a:extLst>
                    <a:ext uri="{9D8B030D-6E8A-4147-A177-3AD203B41FA5}">
                      <a16:colId xmlns="" xmlns:a16="http://schemas.microsoft.com/office/drawing/2014/main" val="3272295339"/>
                    </a:ext>
                  </a:extLst>
                </a:gridCol>
                <a:gridCol w="1728260">
                  <a:extLst>
                    <a:ext uri="{9D8B030D-6E8A-4147-A177-3AD203B41FA5}">
                      <a16:colId xmlns="" xmlns:a16="http://schemas.microsoft.com/office/drawing/2014/main" val="2423196833"/>
                    </a:ext>
                  </a:extLst>
                </a:gridCol>
              </a:tblGrid>
              <a:tr h="129572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اختار التقييم المناسب للجوانب التالية </a:t>
                      </a:r>
                      <a:r>
                        <a:rPr lang="ar-BH" sz="2400" b="1" u="sng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بدقة</a:t>
                      </a:r>
                      <a:r>
                        <a:rPr lang="ar-BH" sz="2400" b="1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لكي اتعلم </a:t>
                      </a:r>
                      <a:endParaRPr lang="en-US" sz="2400" b="1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أتقنت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أتقنت جزئيا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 أتقن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908319"/>
                  </a:ext>
                </a:extLst>
              </a:tr>
              <a:tr h="61051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يحتوي تصميمي </a:t>
                      </a:r>
                      <a:r>
                        <a:rPr lang="ar-BH" sz="32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للأشكال </a:t>
                      </a:r>
                      <a:r>
                        <a:rPr lang="ar-BH" sz="3200" b="1" dirty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الهندسية على ملامح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066327"/>
                  </a:ext>
                </a:extLst>
              </a:tr>
              <a:tr h="83007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القص على الخطوط المتقطعة</a:t>
                      </a:r>
                      <a:endParaRPr lang="ar-BH" sz="32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6731544"/>
                  </a:ext>
                </a:extLst>
              </a:tr>
              <a:tr h="6142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 smtClean="0">
                          <a:solidFill>
                            <a:srgbClr val="0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لصق الأجزاء نظيف وثابت</a:t>
                      </a:r>
                      <a:endParaRPr lang="ar-BH" sz="3200" b="1" dirty="0">
                        <a:solidFill>
                          <a:srgbClr val="0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72360"/>
                  </a:ext>
                </a:extLst>
              </a:tr>
            </a:tbl>
          </a:graphicData>
        </a:graphic>
      </p:graphicFrame>
      <p:pic>
        <p:nvPicPr>
          <p:cNvPr id="16" name="Graphic 15" descr="Smiling face with no fill">
            <a:extLst>
              <a:ext uri="{FF2B5EF4-FFF2-40B4-BE49-F238E27FC236}">
                <a16:creationId xmlns="" xmlns:a16="http://schemas.microsoft.com/office/drawing/2014/main" id="{C5E782ED-EE85-4435-B622-00A7BCB41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875663" y="2308870"/>
            <a:ext cx="682539" cy="682539"/>
          </a:xfrm>
          <a:prstGeom prst="rect">
            <a:avLst/>
          </a:prstGeom>
        </p:spPr>
      </p:pic>
      <p:pic>
        <p:nvPicPr>
          <p:cNvPr id="18" name="Graphic 17" descr="Neutral face with no fill">
            <a:extLst>
              <a:ext uri="{FF2B5EF4-FFF2-40B4-BE49-F238E27FC236}">
                <a16:creationId xmlns="" xmlns:a16="http://schemas.microsoft.com/office/drawing/2014/main" id="{F3B7EF4E-336F-4CA4-9566-11458AAA3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378963" y="2267565"/>
            <a:ext cx="678766" cy="678766"/>
          </a:xfrm>
          <a:prstGeom prst="rect">
            <a:avLst/>
          </a:prstGeom>
        </p:spPr>
      </p:pic>
      <p:pic>
        <p:nvPicPr>
          <p:cNvPr id="19" name="Graphic 18" descr="Confused face with no fill">
            <a:extLst>
              <a:ext uri="{FF2B5EF4-FFF2-40B4-BE49-F238E27FC236}">
                <a16:creationId xmlns="" xmlns:a16="http://schemas.microsoft.com/office/drawing/2014/main" id="{D6D69446-5418-4E49-8B31-DC6048F34B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614106" y="2308868"/>
            <a:ext cx="682541" cy="6825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31381" y="6394797"/>
            <a:ext cx="11905908" cy="472562"/>
            <a:chOff x="-331381" y="6394797"/>
            <a:chExt cx="11905908" cy="4725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BA4A6CB-9980-45AA-958E-F99DC7832E20}"/>
                </a:ext>
              </a:extLst>
            </p:cNvPr>
            <p:cNvCxnSpPr/>
            <p:nvPr/>
          </p:nvCxnSpPr>
          <p:spPr bwMode="auto">
            <a:xfrm flipH="1">
              <a:off x="0" y="6394797"/>
              <a:ext cx="1141068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-331381" y="6467249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التصميم والتقانة – الصف الأوّل </a:t>
              </a:r>
              <a:r>
                <a:rPr lang="ar-BH" sz="20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الإبتدائي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-  مهاراتي الأولى في القص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C62CD4A-5045-4E26-B70D-EF8848F941D9}"/>
                </a:ext>
              </a:extLst>
            </p:cNvPr>
            <p:cNvSpPr txBox="1"/>
            <p:nvPr/>
          </p:nvSpPr>
          <p:spPr>
            <a:xfrm>
              <a:off x="6026213" y="6404667"/>
              <a:ext cx="554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541EF2B-43B8-4465-80EE-791CC01AE644}"/>
              </a:ext>
            </a:extLst>
          </p:cNvPr>
          <p:cNvSpPr/>
          <p:nvPr/>
        </p:nvSpPr>
        <p:spPr>
          <a:xfrm>
            <a:off x="4335068" y="62799"/>
            <a:ext cx="337746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srgbClr val="C00000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الذاتي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3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585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almudshki</dc:creator>
  <cp:lastModifiedBy>Anissa Ibrahim Alsadoon</cp:lastModifiedBy>
  <cp:revision>143</cp:revision>
  <dcterms:created xsi:type="dcterms:W3CDTF">2020-09-16T17:02:07Z</dcterms:created>
  <dcterms:modified xsi:type="dcterms:W3CDTF">2020-10-13T13:36:03Z</dcterms:modified>
</cp:coreProperties>
</file>