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308" r:id="rId4"/>
    <p:sldId id="375" r:id="rId5"/>
    <p:sldId id="376" r:id="rId6"/>
    <p:sldId id="362" r:id="rId7"/>
    <p:sldId id="364" r:id="rId8"/>
    <p:sldId id="365" r:id="rId9"/>
    <p:sldId id="366" r:id="rId10"/>
    <p:sldId id="367" r:id="rId11"/>
    <p:sldId id="377" r:id="rId12"/>
    <p:sldId id="368" r:id="rId13"/>
    <p:sldId id="369" r:id="rId14"/>
    <p:sldId id="371" r:id="rId15"/>
    <p:sldId id="322" r:id="rId16"/>
    <p:sldId id="351" r:id="rId17"/>
    <p:sldId id="352" r:id="rId18"/>
    <p:sldId id="353" r:id="rId19"/>
    <p:sldId id="373" r:id="rId20"/>
    <p:sldId id="378" r:id="rId21"/>
  </p:sldIdLst>
  <p:sldSz cx="12192000" cy="6858000"/>
  <p:notesSz cx="7010400" cy="92964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BB7737D-742E-434C-A362-0A2427EA6A91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F00171C-A9BE-4BD2-87E5-901A162D19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00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56405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0171C-A9BE-4BD2-87E5-901A162D194F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167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jpe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16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" Target="slide1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slide" Target="slide2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lant, tree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3" y="2156755"/>
            <a:ext cx="4231468" cy="3722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/>
          <p:nvPr/>
        </p:nvPicPr>
        <p:blipFill rotWithShape="1"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61151" y="227112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270642" y="1419870"/>
            <a:ext cx="11655888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الـحَلْقَةُ الأُولى /  اللُّغَةُ العَرَبيّةُ  /  الصَّفُّ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الأَوَّل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/  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الثّاني </a:t>
            </a:r>
            <a:endParaRPr lang="ar-SA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0" y="2190215"/>
            <a:ext cx="11836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بيئَتُنا وَصِحَّتُنا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                                           الدَّرْسُ ال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حادِيَ عَشَرَ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حَرْفُ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ث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 وَحَرْفُ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9EC790F6-68D6-4360-8C40-BCD81E025602}"/>
              </a:ext>
            </a:extLst>
          </p:cNvPr>
          <p:cNvSpPr/>
          <p:nvPr/>
        </p:nvSpPr>
        <p:spPr>
          <a:xfrm>
            <a:off x="4820640" y="5196935"/>
            <a:ext cx="3650747" cy="809092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2- التَّحَدُّثُ وَالقِراءَةُ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8AAFB-5DF8-4866-BD77-7B70638E8909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DC8D6FE-EC75-4923-9C07-2994F6A4E84D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تحدث و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679" y="602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57E31E-B0EB-4043-B681-EBBCEA30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7BC2F8-31CE-4751-BBA2-A7D2800E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445" y="381000"/>
            <a:ext cx="60195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أَضَعُ </a:t>
            </a:r>
            <a:r>
              <a:rPr kumimoji="0" lang="ar-BH" altLang="ar-SA" sz="4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</a:t>
            </a: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حَوْلَ مُضادِّ كَلِمَةِ تَشْتّدُّ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:</a:t>
            </a:r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sym typeface="Wingdings 2" panose="05020102010507070707" pitchFamily="18" charset="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2302C2-40D1-424C-B996-B81E8DA3AD21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28B0FF6-A489-4183-8888-52CC024A781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496BF-2106-4596-9FDB-03D335DF6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CD67A6B-E524-4462-9458-B9821151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8427" y="1552026"/>
            <a:ext cx="41549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1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         </a:t>
            </a:r>
            <a:endParaRPr kumimoji="0" lang="ar-SA" altLang="ar-SA" sz="2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  <a:sym typeface="Wingdings 2" panose="05020102010507070707" pitchFamily="18" charset="2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1AF5D-065E-44AD-9055-57B66C51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5694" y="325715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3456" y="1871669"/>
            <a:ext cx="4512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- في الصَّيْفِ </a:t>
            </a:r>
            <a:r>
              <a:rPr lang="ar-BH" sz="4000" b="1" u="sng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تَشْتَدُّ</a:t>
            </a:r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الحَرارَةُ. </a:t>
            </a:r>
            <a:endParaRPr lang="en-US" sz="40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88857" y="3199926"/>
            <a:ext cx="1477961" cy="790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تَنْخَفِضُ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98292" y="3199926"/>
            <a:ext cx="1323193" cy="854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تَــــرْتَفِعُ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53719" y="2954128"/>
            <a:ext cx="1548236" cy="134595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930169" y="304379"/>
            <a:ext cx="1092492" cy="107173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تحدث و١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8858" y="784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57E31E-B0EB-4043-B681-EBBCEA30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2302C2-40D1-424C-B996-B81E8DA3AD21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28B0FF6-A489-4183-8888-52CC024A781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496BF-2106-4596-9FDB-03D335DF6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CD67A6B-E524-4462-9458-B9821151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8427" y="1552026"/>
            <a:ext cx="41549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r"/>
              </a:tabLst>
            </a:pPr>
            <a:r>
              <a:rPr kumimoji="0" lang="ar-SA" altLang="ar-SA" sz="13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  <a:sym typeface="Wingdings 2" panose="05020102010507070707" pitchFamily="18" charset="2"/>
              </a:rPr>
              <a:t>         </a:t>
            </a:r>
            <a:endParaRPr kumimoji="0" lang="ar-SA" altLang="ar-SA" sz="2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  <a:sym typeface="Wingdings 2" panose="05020102010507070707" pitchFamily="18" charset="2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1AF5D-065E-44AD-9055-57B66C51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5694" y="325715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9313" y="532272"/>
            <a:ext cx="715772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rtl="1">
              <a:lnSpc>
                <a:spcPct val="115000"/>
              </a:lnSpc>
              <a:buClr>
                <a:srgbClr val="000000"/>
              </a:buClr>
              <a:buSzPts val="2600"/>
            </a:pPr>
            <a:r>
              <a:rPr lang="ar-BH" sz="4000" b="1" dirty="0">
                <a:solidFill>
                  <a:srgbClr val="000000"/>
                </a:solidFill>
                <a:cs typeface="Sakkal Majalla" panose="02000000000000000000" pitchFamily="2" charset="-78"/>
              </a:rPr>
              <a:t>6- أَسْتَخْرِجُ مِنَ الجُمْلَةِ الآتِيَةِ كَلِمَةً بِــــمَعْنى "تَكْبُرُ":</a:t>
            </a:r>
            <a:endParaRPr lang="en-US" sz="4000" dirty="0">
              <a:effectLst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01850" y="3074574"/>
            <a:ext cx="7761823" cy="769441"/>
            <a:chOff x="3428005" y="2296653"/>
            <a:chExt cx="6631215" cy="771535"/>
          </a:xfrm>
        </p:grpSpPr>
        <p:sp>
          <p:nvSpPr>
            <p:cNvPr id="14" name="Rectangle 13"/>
            <p:cNvSpPr/>
            <p:nvPr/>
          </p:nvSpPr>
          <p:spPr>
            <a:xfrm>
              <a:off x="5053141" y="2296653"/>
              <a:ext cx="5006079" cy="769441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BH" sz="4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تَنْمو أَوْراقُ هَذِهِ الشُّجَيْرَةِ.</a:t>
              </a:r>
              <a:endParaRPr lang="en-US" sz="44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8005" y="2296653"/>
              <a:ext cx="1609443" cy="77153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r" rtl="1"/>
              <a:r>
                <a:rPr lang="ar-BH" sz="4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</a:t>
              </a:r>
              <a:endParaRPr lang="en-US" sz="44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438360" y="3041207"/>
            <a:ext cx="12590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تَـــــــــنْـــــــمو</a:t>
            </a:r>
            <a:endParaRPr lang="en-US" sz="44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56728" y="327358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dirty="0"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 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تحدث و ١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896" y="585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F6EAB8-BC18-417C-97B8-86BFAE257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002" y="442912"/>
            <a:ext cx="65838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أَقْرَأُ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 الفِقْرَةَ</a:t>
            </a:r>
            <a:r>
              <a:rPr lang="ar-SA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، وَأَضَعُ                حَوْلَ الْكَلِمَ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اتِ</a:t>
            </a:r>
            <a:r>
              <a:rPr lang="ar-SA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0AABCDA5-9700-495F-8D26-5B7EB9B0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58D72-822D-403C-9F45-55B226F7D1BF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0FB78B5-C083-44C3-8968-D99200CD5385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2E973F-0548-40A7-9D75-883B86D4E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EE66BA3-498D-441B-87E9-6444D36FB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53958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9324D-8D8C-483A-97F2-13AA8DB7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9553" y="1552757"/>
            <a:ext cx="184731" cy="86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53958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0" name="Rectangle 3278">
            <a:extLst>
              <a:ext uri="{FF2B5EF4-FFF2-40B4-BE49-F238E27FC236}">
                <a16:creationId xmlns:a16="http://schemas.microsoft.com/office/drawing/2014/main" id="{E775B5A1-32CF-4F36-8E66-BDB156080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44" y="1708455"/>
            <a:ext cx="1251857" cy="701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وَقَفَ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280">
            <a:extLst>
              <a:ext uri="{FF2B5EF4-FFF2-40B4-BE49-F238E27FC236}">
                <a16:creationId xmlns:a16="http://schemas.microsoft.com/office/drawing/2014/main" id="{2F575C5E-6A7D-423F-A5EF-5D6BCCD9D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852" y="1718898"/>
            <a:ext cx="1251857" cy="701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ثَمَراتٍ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3276">
            <a:extLst>
              <a:ext uri="{FF2B5EF4-FFF2-40B4-BE49-F238E27FC236}">
                <a16:creationId xmlns:a16="http://schemas.microsoft.com/office/drawing/2014/main" id="{4A85B5C5-6B59-4E32-94D4-64EEFB26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791" y="1718898"/>
            <a:ext cx="1251857" cy="680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الوُرودُ</a:t>
            </a: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88EC0BF-8444-464C-9990-6F4832A5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0064" y="30533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DB1945F2-E6C6-4528-BB64-4DF0D9D9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893" y="1651360"/>
            <a:ext cx="23436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n-US" altLang="ar-SA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D0174814-34D6-4274-B495-AC2229D26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0064" y="32819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234FDE-44EF-4BA4-A263-89C970B090DC}"/>
              </a:ext>
            </a:extLst>
          </p:cNvPr>
          <p:cNvSpPr/>
          <p:nvPr/>
        </p:nvSpPr>
        <p:spPr>
          <a:xfrm>
            <a:off x="6096000" y="277121"/>
            <a:ext cx="1085081" cy="10394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644268" y="2825242"/>
            <a:ext cx="107510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40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    جاءَ فَصْلُ الرَّبيعِ، فَأَصْبَــــــــحَ الجَوُّ جَــــــــميلًا، وَتَفَتَّحَــــــــــتِ الوُرودُ، واخْضَرَّتْ أَوْراقُ الأَشْجارِ. وَقَفَ باسِمٌ قُرْبَ شُجَيْرَةِ التّوتِ في حَديقَةِ الـمَنْزِلِ، فَرَأَى بَيْنَ الأَوْراقِ ثَلاثَ ثَمَراتٍ صَغيرَةٍ.</a:t>
            </a:r>
            <a:endParaRPr lang="en-US" sz="4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234FDE-44EF-4BA4-A263-89C970B090DC}"/>
              </a:ext>
            </a:extLst>
          </p:cNvPr>
          <p:cNvSpPr/>
          <p:nvPr/>
        </p:nvSpPr>
        <p:spPr>
          <a:xfrm>
            <a:off x="2741758" y="2889957"/>
            <a:ext cx="1085081" cy="10394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234FDE-44EF-4BA4-A263-89C970B090DC}"/>
              </a:ext>
            </a:extLst>
          </p:cNvPr>
          <p:cNvSpPr/>
          <p:nvPr/>
        </p:nvSpPr>
        <p:spPr>
          <a:xfrm>
            <a:off x="8349483" y="3800475"/>
            <a:ext cx="1004118" cy="96745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234FDE-44EF-4BA4-A263-89C970B090DC}"/>
              </a:ext>
            </a:extLst>
          </p:cNvPr>
          <p:cNvSpPr/>
          <p:nvPr/>
        </p:nvSpPr>
        <p:spPr>
          <a:xfrm>
            <a:off x="8668211" y="4839495"/>
            <a:ext cx="1016656" cy="96379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تحدث و١٢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057" y="930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EA84D77-C5CE-43D6-836E-BAB8512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D89282C-0D48-4D3C-9F2C-755CFCCA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21" y="664329"/>
            <a:ext cx="9351720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8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أَقْرَأُ</a:t>
            </a:r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وأَكْتُبُ عَدَدَ الكَلِماتِ الوارِدَةِ في الجُمْلَةِ: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25B67C-9583-4927-B568-DAA181BC85B6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7C74C27-62F0-444A-BAAE-274E9B67865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942D79-83A8-43B4-A3E6-D06CB6E8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35" y="30295"/>
            <a:ext cx="1646183" cy="1268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A55CB4-46E2-4162-8983-13FFEA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953" y="22562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855DCCD-9043-4399-A0C0-E3A6150E3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6753" y="22469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CED49A-2D5B-4783-B0CA-8E83B088F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72678"/>
              </p:ext>
            </p:extLst>
          </p:nvPr>
        </p:nvGraphicFramePr>
        <p:xfrm>
          <a:off x="1385888" y="2797838"/>
          <a:ext cx="9615487" cy="776316"/>
        </p:xfrm>
        <a:graphic>
          <a:graphicData uri="http://schemas.openxmlformats.org/drawingml/2006/table">
            <a:tbl>
              <a:tblPr rtl="1" firstRow="1" firstCol="1" bandRow="1"/>
              <a:tblGrid>
                <a:gridCol w="8272954">
                  <a:extLst>
                    <a:ext uri="{9D8B030D-6E8A-4147-A177-3AD203B41FA5}">
                      <a16:colId xmlns:a16="http://schemas.microsoft.com/office/drawing/2014/main" val="1053575477"/>
                    </a:ext>
                  </a:extLst>
                </a:gridCol>
                <a:gridCol w="1342533">
                  <a:extLst>
                    <a:ext uri="{9D8B030D-6E8A-4147-A177-3AD203B41FA5}">
                      <a16:colId xmlns:a16="http://schemas.microsoft.com/office/drawing/2014/main" val="1099002172"/>
                    </a:ext>
                  </a:extLst>
                </a:gridCol>
              </a:tblGrid>
              <a:tr h="77631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BH" sz="44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 </a:t>
                      </a:r>
                      <a:r>
                        <a:rPr lang="ar-BH" sz="44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4400" b="1" kern="1200" dirty="0">
                          <a:solidFill>
                            <a:schemeClr val="tx1"/>
                          </a:solidFill>
                          <a:effectLst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ثُمَّ تَسْقُطُ مِثْلَ أَوْراقِ الأَشْجارِ الأُخْرَى.</a:t>
                      </a:r>
                      <a:endParaRPr lang="en-US" sz="4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24222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94E547D-6309-478E-A097-ED732D9A0B3A}"/>
              </a:ext>
            </a:extLst>
          </p:cNvPr>
          <p:cNvSpPr txBox="1"/>
          <p:nvPr/>
        </p:nvSpPr>
        <p:spPr>
          <a:xfrm>
            <a:off x="1625404" y="2752906"/>
            <a:ext cx="803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BH" alt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</a:t>
            </a:r>
            <a:endParaRPr lang="ar-SA" sz="2800" dirty="0">
              <a:solidFill>
                <a:srgbClr val="0070C0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تحدث و١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627" y="794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EA84D77-C5CE-43D6-836E-BAB8512F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9669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D89282C-0D48-4D3C-9F2C-755CFCCA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938" y="211723"/>
            <a:ext cx="12650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9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 </a:t>
            </a:r>
            <a:r>
              <a:rPr lang="ar-SA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أَقْرَأُ:</a:t>
            </a:r>
            <a:endParaRPr kumimoji="0" lang="en-US" altLang="ar-SA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25B67C-9583-4927-B568-DAA181BC85B6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7C74C27-62F0-444A-BAAE-274E9B67865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942D79-83A8-43B4-A3E6-D06CB6E85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35" y="30295"/>
            <a:ext cx="1646183" cy="1268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A55CB4-46E2-4162-8983-13FFEA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953" y="22562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3285">
            <a:extLst>
              <a:ext uri="{FF2B5EF4-FFF2-40B4-BE49-F238E27FC236}">
                <a16:creationId xmlns:a16="http://schemas.microsoft.com/office/drawing/2014/main" id="{D5C2DAAF-648C-4ECC-AC59-B562B4EEB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45" y="5353244"/>
            <a:ext cx="1308065" cy="6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راقٌ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287">
            <a:extLst>
              <a:ext uri="{FF2B5EF4-FFF2-40B4-BE49-F238E27FC236}">
                <a16:creationId xmlns:a16="http://schemas.microsoft.com/office/drawing/2014/main" id="{710D5895-1E50-46D9-92DF-6EA6997D4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938" y="5370512"/>
            <a:ext cx="1704097" cy="7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طا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ِلَةٌ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282">
            <a:extLst>
              <a:ext uri="{FF2B5EF4-FFF2-40B4-BE49-F238E27FC236}">
                <a16:creationId xmlns:a16="http://schemas.microsoft.com/office/drawing/2014/main" id="{4B79EB50-E124-45BE-B879-EF387BC8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585" y="2607755"/>
            <a:ext cx="1633586" cy="10899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ثْوا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بٌ</a:t>
            </a:r>
            <a:endParaRPr kumimoji="0" lang="ar-BH" altLang="ar-SA" sz="4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286">
            <a:extLst>
              <a:ext uri="{FF2B5EF4-FFF2-40B4-BE49-F238E27FC236}">
                <a16:creationId xmlns:a16="http://schemas.microsoft.com/office/drawing/2014/main" id="{71295845-AAB3-4B5A-8B9C-CA85C4CC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077" y="5295467"/>
            <a:ext cx="1378833" cy="7438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كِهُ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283">
            <a:extLst>
              <a:ext uri="{FF2B5EF4-FFF2-40B4-BE49-F238E27FC236}">
                <a16:creationId xmlns:a16="http://schemas.microsoft.com/office/drawing/2014/main" id="{6891C493-EE36-4FA7-806A-E17E99952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42" y="2736796"/>
            <a:ext cx="1108672" cy="5111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ثو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284">
            <a:extLst>
              <a:ext uri="{FF2B5EF4-FFF2-40B4-BE49-F238E27FC236}">
                <a16:creationId xmlns:a16="http://schemas.microsoft.com/office/drawing/2014/main" id="{8DC42014-8BBB-4225-B2C9-C0BC9787E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3922" y="2736478"/>
            <a:ext cx="1603230" cy="10032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ثيــــــ</a:t>
            </a:r>
            <a:r>
              <a:rPr kumimoji="0" lang="ar-BH" altLang="ar-SA" sz="44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رانٌ</a:t>
            </a:r>
            <a:endParaRPr kumimoji="0" lang="en-US" altLang="ar-SA" sz="44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B64B9F0A-F93B-4F32-B200-823CABD6F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769" y="1361926"/>
            <a:ext cx="23436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kumimoji="0" lang="en-US" altLang="ar-SA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</a:b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group of animals in the snow&#10;&#10;Description automatically generated with medium confidenc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25601" r="8830" b="16797"/>
          <a:stretch/>
        </p:blipFill>
        <p:spPr bwMode="auto">
          <a:xfrm>
            <a:off x="8784038" y="1150938"/>
            <a:ext cx="1954813" cy="148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5" b="12493"/>
          <a:stretch/>
        </p:blipFill>
        <p:spPr bwMode="auto">
          <a:xfrm>
            <a:off x="4560684" y="1150937"/>
            <a:ext cx="1962945" cy="148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1" y="1259926"/>
            <a:ext cx="1770144" cy="137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wooden table with a white background&#10;&#10;Description automatically generated with low confidence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9" b="22740"/>
          <a:stretch/>
        </p:blipFill>
        <p:spPr bwMode="auto">
          <a:xfrm>
            <a:off x="8784038" y="3827824"/>
            <a:ext cx="2002998" cy="129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84" y="3697730"/>
            <a:ext cx="1962945" cy="144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1" y="3827824"/>
            <a:ext cx="1770144" cy="129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تحدث و ١٤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442" y="361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5A17-16DD-4A24-96B3-2FA8B531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SA" sz="8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1FF27B-9E9A-4341-B8DA-4976651DA3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9835B1-7CD6-40CB-BF91-75EB91A3AE1B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87031-3A8B-4E56-8E53-12A86EE79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تحدث و ١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257" y="873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38C52148-FBAA-4D79-BD9B-7B40E7490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3A03BA0-F428-4B36-9B05-DFFD840BD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E9ABAA6-A1B4-4569-8035-36E7F6C65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E05664F9-4745-430C-9BB3-E059DFD4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04C171-2816-4590-A7AC-184103C462B2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78E0798-AD6F-4B0A-8C8A-5E6B3A4BAD03}"/>
              </a:ext>
            </a:extLst>
          </p:cNvPr>
          <p:cNvSpPr>
            <a:spLocks/>
          </p:cNvSpPr>
          <p:nvPr/>
        </p:nvSpPr>
        <p:spPr>
          <a:xfrm>
            <a:off x="8349483" y="6327036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FF317C-4EA8-4BA1-9BCD-6FA3BE3BB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099785-FC3A-41E7-A314-675B05261802}"/>
              </a:ext>
            </a:extLst>
          </p:cNvPr>
          <p:cNvSpPr txBox="1"/>
          <p:nvPr/>
        </p:nvSpPr>
        <p:spPr>
          <a:xfrm>
            <a:off x="423042" y="817836"/>
            <a:ext cx="1118095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رودُ،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الأَشْجارِ.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باسِمٌ قُرْبَ شُـجَيْرَةِ التّوتِ في حَديقَةِ الـمَنْزِلِ،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فَرَأَى بَيْنَ الأَ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راقِ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 صَغيرَةٍ.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نادَى باسِمٌ بَدْرًا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رِحابَ،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قالَ</a:t>
            </a: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لَهُما: "انْظُرا، هُناكَ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مَراتٌ جَميلَةٌ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راقِ". قالَ بَدْرٌ :"ما أَجْمَلَ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مارَ التّوتِ الأَحْمَرِ! إِنَّني أُحِبُّها كَ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رًا". فَقالَ باسِمٌ: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67B96C7-762E-4337-8931-944BB01CF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43" y="558660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picture containing plant, tre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2" y="1029423"/>
            <a:ext cx="3094835" cy="2330293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311" y="228600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 ١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843" y="447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7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B9800656-005F-40DD-B662-FF0E4C115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E745D4C-A874-4C70-BAA1-B53C60AF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29AA1AB-F2D9-4533-97AF-E1C5487F0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8B6CDAB-83D6-4F23-9113-B58C0508A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54A249-D59D-4A8A-97AB-C8E2CD6BE513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2630F-A050-4640-AD0B-448F06FE72A1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391DF0-0CD0-45A4-8FB8-59B7E7F74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52D59A-C1C9-4A54-B3EE-79A83F49937D}"/>
              </a:ext>
            </a:extLst>
          </p:cNvPr>
          <p:cNvSpPr txBox="1"/>
          <p:nvPr/>
        </p:nvSpPr>
        <p:spPr>
          <a:xfrm>
            <a:off x="414338" y="1005236"/>
            <a:ext cx="110826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رودُ،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الأَشْجارِ.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باسِمٌ قُرْبَ شُـجَيْرَةِ التّوتِ في حَديقَةِ الـمَنْزِلِ،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فَرَأَى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نادَى باسِمٌ بَدْرًا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رِحابَ،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قالَ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لَهُما: "انْظُرا، هُناكَ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مَراتٌ جَميلَةٌ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راقِ". قالَ بَدْرٌ :"ما أَجْمَلَ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مارَ التّوتِ الأَحْمَرِ! إِنَّني أُحِبُّها كَ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رًا". فَقالَ باسِمٌ: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ar-SA" sz="3200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A7460CBC-0CF4-48B9-B878-332207C06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537" y="5607436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774" y="244154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 descr="A picture containing plant, tre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967244"/>
            <a:ext cx="3094835" cy="2330293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 ١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658" y="264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4C0EC76A-8A45-46E1-95B5-ED536719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E5C3D09-61B0-4D7B-863A-8B1222BC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59D4418-D52F-46A9-973E-B10E47C2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E67EA54-7E19-4135-8113-392C4737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738CC-CECF-45DF-B1B6-C5E64E2CBB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F95932D-2254-41E5-8DCC-E54FEB125547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B11C35-5C31-4155-94D9-D538F2627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586D83-F45A-4469-B5FA-3F0B9CEBAD94}"/>
              </a:ext>
            </a:extLst>
          </p:cNvPr>
          <p:cNvSpPr txBox="1"/>
          <p:nvPr/>
        </p:nvSpPr>
        <p:spPr>
          <a:xfrm>
            <a:off x="270641" y="998516"/>
            <a:ext cx="118289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 جاءَ 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فَصْلُ الرَّبيعِ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رودُ،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</a:t>
            </a:r>
          </a:p>
          <a:p>
            <a:pPr algn="r" rtl="1">
              <a:lnSpc>
                <a:spcPct val="150000"/>
              </a:lnSpc>
            </a:pPr>
            <a:r>
              <a:rPr lang="ar-BH" sz="2800" dirty="0">
                <a:ea typeface="Calibri" panose="020F0502020204030204" pitchFamily="34" charset="0"/>
                <a:cs typeface="Sakkal Majalla" panose="02000000000000000000" pitchFamily="2" charset="-78"/>
              </a:rPr>
              <a:t>الأَشْجارِ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</a:t>
            </a:r>
            <a:r>
              <a:rPr lang="ar-BH" sz="3200" dirty="0">
                <a:highlight>
                  <a:srgbClr val="00FFFF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باسِمٌ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قُرْبَ شُـجَيْرَةِ التّوتِ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 حَديقَةِ الـمَنْزِلِ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فَرَأَى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نادَى باسِمٌ ب</a:t>
            </a:r>
            <a:r>
              <a:rPr lang="ar-BH" sz="3200" dirty="0">
                <a:highlight>
                  <a:srgbClr val="00FFFF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َدْرًا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FF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رِحابَ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قالَ لَهُما: "انْظُرا، هُناكَ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مَراتٌ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جَميلَةٌ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راقِ". قالَ </a:t>
            </a:r>
            <a:r>
              <a:rPr lang="ar-BH" sz="3200" dirty="0">
                <a:highlight>
                  <a:srgbClr val="00FFFF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بَدْرٌ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:"ما أَجْمَلَ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مارَ التّوتِ الأَحْمَرِ! إِنَّني أُحِبُّها كَ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رًا". فَقالَ </a:t>
            </a:r>
            <a:r>
              <a:rPr lang="ar-BH" sz="3200" dirty="0">
                <a:highlight>
                  <a:srgbClr val="00FFFF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باسِمٌ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ar-SA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578" y="5511614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plant, tre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4" y="953804"/>
            <a:ext cx="3094835" cy="2330293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41" y="413266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 ١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892" y="194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4C0EC76A-8A45-46E1-95B5-ED536719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E5C3D09-61B0-4D7B-863A-8B1222BC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59D4418-D52F-46A9-973E-B10E47C2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E67EA54-7E19-4135-8113-392C4737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738CC-CECF-45DF-B1B6-C5E64E2CBB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F95932D-2254-41E5-8DCC-E54FEB125547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B11C35-5C31-4155-94D9-D538F2627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6DFFCB-D47A-4DBF-A1A6-8289EBBCAF48}"/>
              </a:ext>
            </a:extLst>
          </p:cNvPr>
          <p:cNvSpPr txBox="1"/>
          <p:nvPr/>
        </p:nvSpPr>
        <p:spPr>
          <a:xfrm>
            <a:off x="294747" y="1185347"/>
            <a:ext cx="115121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رودُ،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الأَشْجارِ.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باسِم قُرْبَ شُـجَيْرَةِ التّوتِ في حَديقَةِ الـمَنْزِلِ، فَرَأَى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نادَى باسِمٌ بَدْرًا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رِحابَ،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قالَ لَهُما: "انْظُرا، هُناكَ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مَراتٌ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جَميلَةٌ بَيْنَ الأَ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".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قالَ بَدْرٌ :"ما أَجْمَلَ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مارَ التّوتِ الأَحْمَرِ!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إنَّني أُحِبُّها كَثيرًا"  . فَقالَ باسِمٌ: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ar-SA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000" y="562845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plant, tre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7" y="1191263"/>
            <a:ext cx="2623064" cy="2330293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713" y="396897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 ١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141" y="364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201">
            <a:extLst>
              <a:ext uri="{FF2B5EF4-FFF2-40B4-BE49-F238E27FC236}">
                <a16:creationId xmlns:a16="http://schemas.microsoft.com/office/drawing/2014/main" id="{B98CE7BB-3756-4C4A-AFF3-E175F742AC7D}"/>
              </a:ext>
            </a:extLst>
          </p:cNvPr>
          <p:cNvSpPr/>
          <p:nvPr/>
        </p:nvSpPr>
        <p:spPr>
          <a:xfrm>
            <a:off x="5104760" y="44550"/>
            <a:ext cx="1995948" cy="858809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التّ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دّ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D70B11-80BC-4FB5-AD52-DB7114EFEA4E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A647F26-6E91-4552-8094-ACFD715E3D74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35C7C5-BF7A-4BC1-BCEF-71F5FA08A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11" y="1024033"/>
            <a:ext cx="8230128" cy="5154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تحدث و٢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011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4C0EC76A-8A45-46E1-95B5-ED5367193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E5C3D09-61B0-4D7B-863A-8B1222BC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59D4418-D52F-46A9-973E-B10E47C2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E67EA54-7E19-4135-8113-392C4737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738CC-CECF-45DF-B1B6-C5E64E2CBB5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F95932D-2254-41E5-8DCC-E54FEB125547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B11C35-5C31-4155-94D9-D538F2627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6DFFCB-D47A-4DBF-A1A6-8289EBBCAF48}"/>
              </a:ext>
            </a:extLst>
          </p:cNvPr>
          <p:cNvSpPr txBox="1"/>
          <p:nvPr/>
        </p:nvSpPr>
        <p:spPr>
          <a:xfrm>
            <a:off x="294747" y="1185347"/>
            <a:ext cx="1151213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رودُ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الأَشْجارِ.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باسِم قُرْبَ شُـجَيْرَةِ التّوتِ في حَديقَةِ الـمَنْزِلِ، فَرَأَى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نادَى باسِمٌ بَدْرًا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رِحابَ،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قالَ لَهُما: "انْظُرا، هُناكَ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مَراتٌ</a:t>
            </a:r>
          </a:p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جَميلَةٌ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راقِ". قالَ بَدْرٌ :"ما أَجْمَلَ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مارَ التّوتِ الأَحْمَرِ! إِنَّني أُحِبُّها كَ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رًا". فَقالَ باسِمٌ: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ar-SA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1C3F3FF-A253-4957-98CA-3F96CF76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000" y="5628457"/>
            <a:ext cx="856094" cy="6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A picture containing plant, tre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7" y="1043228"/>
            <a:ext cx="2623064" cy="2330293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7713" y="396897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 ٢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" y="396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6AF118C8-CC92-473E-A026-4C7FACBCD2FD}"/>
              </a:ext>
            </a:extLst>
          </p:cNvPr>
          <p:cNvSpPr/>
          <p:nvPr/>
        </p:nvSpPr>
        <p:spPr>
          <a:xfrm>
            <a:off x="8717659" y="0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راء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ة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33895-2F8B-4E7E-B23C-39CE18FA513F}"/>
              </a:ext>
            </a:extLst>
          </p:cNvPr>
          <p:cNvSpPr/>
          <p:nvPr/>
        </p:nvSpPr>
        <p:spPr>
          <a:xfrm>
            <a:off x="4382368" y="-182554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756E22-BE0F-4C10-AA94-22A41FA953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3394" y="43934"/>
            <a:ext cx="3413875" cy="2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A5E5FD-9CAA-4690-9F05-BDCB5CD854FC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FB72853-BD7E-4796-80B5-9254DC5A0B2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BDC9EB-5A1B-46CA-B65B-F8C00370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49F4E3-EC87-4767-B8B1-805D83923C44}"/>
              </a:ext>
            </a:extLst>
          </p:cNvPr>
          <p:cNvSpPr txBox="1"/>
          <p:nvPr/>
        </p:nvSpPr>
        <p:spPr>
          <a:xfrm>
            <a:off x="3270337" y="1182305"/>
            <a:ext cx="8736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الرَّبيعِ، فَأَصْبَحَ الجَ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رودُ،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خْضَرَّتْ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راقُ الأَشْجارِ.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قَفَ باسِمٌ قُـــــــــــرْبَ شُـجَيْــــرَةِ التّوتِ في حَديقَةِ الـمَنْزِلِ، فَرَأَى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نادَى باسِمٌ بَدْرًا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رِحابَ،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قـــــــالَ لَهُما:              "انْظُرا، هُناكَ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مَراتٌ جَميلَةٌ بَيْنَ الأَ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راقِ". 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196" y="634034"/>
            <a:ext cx="376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أَجْمَلَ ثِمارَ التّوتِ الأَحْمَرِ!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3DC937-C528-4482-B50E-12475F35A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9854" y="4229293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1DAB22-CAFD-4ED8-BB1A-1E728FE2E1F1}"/>
              </a:ext>
            </a:extLst>
          </p:cNvPr>
          <p:cNvSpPr txBox="1"/>
          <p:nvPr/>
        </p:nvSpPr>
        <p:spPr>
          <a:xfrm>
            <a:off x="119225" y="3380317"/>
            <a:ext cx="120727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قالَ بَدْرٌ :"ما أَجْـــــــمَلَ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مارَ التّـــــــوتِ الأَحْمَرِ! إِنَّنــي أُحِبُّـــــــــها كَــــــــ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ثيــــــ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رًا". فَــــــقالَ باسِمٌ: "تَنْضُجُ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مارُ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في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تَصْفَرُّ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الشُّجَيْرَةِ،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مَّ تَسْقُطُ مِ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لَ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راقِ الأَشْجارِ الأُخْرَى،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في الشِّتاءِ يَشْتَدُّ البَرْدُ، 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تَنْزِلُ الأَمْطارُ، فَتَنْمو أَ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راقُ هَذِهِ الشُّجَيْرَةِ".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plant, tree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9" y="707886"/>
            <a:ext cx="3550857" cy="2809996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339" y="6427305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تحدث و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816" y="24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6AF118C8-CC92-473E-A026-4C7FACBCD2FD}"/>
              </a:ext>
            </a:extLst>
          </p:cNvPr>
          <p:cNvSpPr/>
          <p:nvPr/>
        </p:nvSpPr>
        <p:spPr>
          <a:xfrm>
            <a:off x="8717659" y="0"/>
            <a:ext cx="1799303" cy="707886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القراءة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533895-2F8B-4E7E-B23C-39CE18FA513F}"/>
              </a:ext>
            </a:extLst>
          </p:cNvPr>
          <p:cNvSpPr/>
          <p:nvPr/>
        </p:nvSpPr>
        <p:spPr>
          <a:xfrm>
            <a:off x="4382368" y="-182554"/>
            <a:ext cx="414889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أوَّلًا: أَقْرَأُ النَّصَّ مَعَ الـمُعَلِّمِ.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45C9A8-37A0-4944-9A5C-FD128719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D15F04-1556-4044-9F4A-8FF0F3FE2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9E1E5D7-2597-48E1-B059-9541F87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9756E22-BE0F-4C10-AA94-22A41FA953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93394" y="43934"/>
            <a:ext cx="3413875" cy="2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A5E5FD-9CAA-4690-9F05-BDCB5CD854FC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FB72853-BD7E-4796-80B5-9254DC5A0B2F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BDC9EB-5A1B-46CA-B65B-F8C00370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E9A7C55-5017-466D-9A8B-871D5AA92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34034"/>
            <a:ext cx="2748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3DC937-C528-4482-B50E-12475F35A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9854" y="4229293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1DAB22-CAFD-4ED8-BB1A-1E728FE2E1F1}"/>
              </a:ext>
            </a:extLst>
          </p:cNvPr>
          <p:cNvSpPr txBox="1"/>
          <p:nvPr/>
        </p:nvSpPr>
        <p:spPr>
          <a:xfrm>
            <a:off x="-1115012" y="3401338"/>
            <a:ext cx="120727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spcAft>
                <a:spcPts val="800"/>
              </a:spcAft>
            </a:pPr>
            <a:r>
              <a:rPr lang="ar-BH" sz="3200" dirty="0">
                <a:solidFill>
                  <a:prstClr val="black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plant, tree&#10;&#10;Description automatically generate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1" y="689616"/>
            <a:ext cx="3602516" cy="2711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7619" y="634034"/>
            <a:ext cx="4712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ما أَجْمَلَ </a:t>
            </a:r>
            <a:r>
              <a:rPr lang="ar-SA" sz="3600" b="1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ثِمارَ</a:t>
            </a:r>
            <a:r>
              <a:rPr lang="ar-SA" sz="36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 التّوتِ الأَحْمَرِ</a:t>
            </a:r>
            <a:r>
              <a:rPr lang="ar-BH" sz="36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!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3688577" y="1161284"/>
            <a:ext cx="84110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3200" dirty="0">
                <a:ea typeface="Calibri" panose="020F0502020204030204" pitchFamily="34" charset="0"/>
                <a:cs typeface="Sakkal Majalla" panose="02000000000000000000" pitchFamily="2" charset="-78"/>
              </a:rPr>
              <a:t>   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جاءَ فَصْلُ الرَّبيعِ، فَأَصْبَحَ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الجَ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BH" sz="3200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جَميلًا،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تَفَتَّحَتِ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ال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وُ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رودُ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solidFill>
                  <a:srgbClr val="00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خْضَرَّتْ  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الأَشْجارِ.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قَفَ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باسِمٌ قُرْبَ شُـجَيْرَةِ التّوتِ في حَديقَةِ الـمَنْزِلِ، فَرَأَى بَيْنَ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الأَ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لا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solidFill>
                  <a:srgbClr val="00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مَراتٍ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صَغيرَةٍ. نادَى باسِمٌ بَدْرًا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رِحابَ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قالَ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لَهُما: "انْظُرا، هُناكَ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ثَ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مَراتٌ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جَميلَةٌ بَيْنَ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الأَ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  <a:r>
              <a:rPr lang="en-US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0640" y="3337213"/>
            <a:ext cx="1187666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. قالَ بَدْرٌ :"ما أَجْمَلَ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مارَ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التّوتِ الأَحْمَرِ! إِنَّني أُحِبُّها 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كَ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ثي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". فَقالَ باسِمٌ: "تَنْضُجُ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ثِ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مارُ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التّوتِ في بِدايَةِ الصَّيْفِ عِنْدَما تَشْتَدُّ الحَرارَةُ،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فَصْلِ الخَريفِ تَظْهَرُ الغُيومُ،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تَصْفَرُّ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هَذِهِ الشُّجَيْرَةِ، 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ثُ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مَّ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تَسْقُطُ 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مِ</a:t>
            </a:r>
            <a:r>
              <a:rPr lang="ar-BH" sz="3200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ثْ</a:t>
            </a:r>
            <a:r>
              <a:rPr lang="ar-BH" sz="3200" dirty="0">
                <a:highlight>
                  <a:srgbClr val="FF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راقِ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الأَشْجارِ الأُخْرَى،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في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الشِّتاءِ يَشْتَدُّ البَرْدُ، 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تَنْزِلُ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الأَمْطارُ، فَتَنْمو 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َأَ</a:t>
            </a:r>
            <a:r>
              <a:rPr lang="ar-BH" sz="3200" dirty="0">
                <a:solidFill>
                  <a:srgbClr val="FF0000"/>
                </a:solidFill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وْ</a:t>
            </a:r>
            <a:r>
              <a:rPr lang="ar-BH" sz="3200" dirty="0">
                <a:highlight>
                  <a:srgbClr val="00FF00"/>
                </a:highlight>
                <a:ea typeface="Calibri" panose="020F0502020204030204" pitchFamily="34" charset="0"/>
                <a:cs typeface="Sakkal Majalla" panose="02000000000000000000" pitchFamily="2" charset="-78"/>
              </a:rPr>
              <a:t>راقُ</a:t>
            </a:r>
            <a:r>
              <a:rPr lang="ar-BH" sz="3200" dirty="0">
                <a:ea typeface="Calibri" panose="020F0502020204030204" pitchFamily="34" charset="0"/>
                <a:cs typeface="Sakkal Majalla" panose="02000000000000000000" pitchFamily="2" charset="-78"/>
              </a:rPr>
              <a:t> هَذِهِ الشُّجَيْرَةِ".</a:t>
            </a:r>
            <a:endParaRPr lang="en-US" sz="320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تحدث و ٤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861" y="80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930D70D-AC0E-4910-9D80-7013F225C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815" y="71242"/>
            <a:ext cx="32977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ثانِيًا: أَفْهَمُ النَّصَّ.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8618A5-D7D6-4441-9975-9F576627BA0F}"/>
              </a:ext>
            </a:extLst>
          </p:cNvPr>
          <p:cNvSpPr/>
          <p:nvPr/>
        </p:nvSpPr>
        <p:spPr>
          <a:xfrm>
            <a:off x="5332095" y="8504959"/>
            <a:ext cx="400685" cy="378460"/>
          </a:xfrm>
          <a:prstGeom prst="ellipse">
            <a:avLst/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69DA6B-979F-46AC-B925-074B4DA0F33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FB6A7-0A14-4BD8-B49A-79FDDBE647DC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13BAEA-4E57-435F-96DE-31E7E3AC2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رسم 228" descr="قلم رصاص">
            <a:extLst>
              <a:ext uri="{FF2B5EF4-FFF2-40B4-BE49-F238E27FC236}">
                <a16:creationId xmlns:a16="http://schemas.microsoft.com/office/drawing/2014/main" id="{04941547-85A6-4597-8001-1ED265FB1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27163" y="3976688"/>
            <a:ext cx="3460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رسم 231" descr="فرشاة طلاء">
            <a:extLst>
              <a:ext uri="{FF2B5EF4-FFF2-40B4-BE49-F238E27FC236}">
                <a16:creationId xmlns:a16="http://schemas.microsoft.com/office/drawing/2014/main" id="{04B54E28-BBE5-4202-BEA5-9749E863C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30325" y="4370388"/>
            <a:ext cx="369888" cy="3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رسم 273" descr="سهم خطي: منحنى بسيط">
            <a:extLst>
              <a:ext uri="{FF2B5EF4-FFF2-40B4-BE49-F238E27FC236}">
                <a16:creationId xmlns:a16="http://schemas.microsoft.com/office/drawing/2014/main" id="{27414828-7CB6-4861-89D4-BC7BB96C1DF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3789025" y="6016625"/>
            <a:ext cx="56673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رسم 282" descr="علامة اختيار">
            <a:extLst>
              <a:ext uri="{FF2B5EF4-FFF2-40B4-BE49-F238E27FC236}">
                <a16:creationId xmlns:a16="http://schemas.microsoft.com/office/drawing/2014/main" id="{531FCF9D-B420-4D1F-B441-F4D78ECF39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488" y="7604125"/>
            <a:ext cx="33972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376721E-F16A-419F-9FB6-259FE854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381" y="786346"/>
            <a:ext cx="5046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أُلَوِّنُ مُرَبَّعَ العِبَارَةِ الـمُناسِبَةِ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4000" dirty="0"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A180117D-82FE-4751-A3B7-853EF0FCA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4486" y="2141211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66E644C5-3092-4F95-A069-C46608A35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4486" y="2141211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74014" y="2054414"/>
            <a:ext cx="39096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b="1" dirty="0">
                <a:ea typeface="Calibri" panose="020F0502020204030204" pitchFamily="34" charset="0"/>
                <a:cs typeface="Sakkal Majalla" panose="02000000000000000000" pitchFamily="2" charset="-78"/>
              </a:rPr>
              <a:t>- رَأَى باسِمٌ بَيْنَ الأَوْراقِ</a:t>
            </a:r>
            <a:endParaRPr lang="en-US" sz="4400" b="1" dirty="0"/>
          </a:p>
        </p:txBody>
      </p:sp>
      <p:sp>
        <p:nvSpPr>
          <p:cNvPr id="20" name="Rectangle 19"/>
          <p:cNvSpPr/>
          <p:nvPr/>
        </p:nvSpPr>
        <p:spPr>
          <a:xfrm>
            <a:off x="2577049" y="1540831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ثَلاثَ ثَمَراتٍ.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66476" y="2216946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أَرْبَعَ ثَمَراتٍ.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1880" y="2934828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خَمْسَ ثَمَراتٍ.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69876" y="2953364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151975" y="1518528"/>
            <a:ext cx="779599" cy="6449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69876" y="2246299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69876" y="1540831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243271" y="4370388"/>
            <a:ext cx="50455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b="1" dirty="0">
                <a:ea typeface="Calibri" panose="020F0502020204030204" pitchFamily="34" charset="0"/>
                <a:cs typeface="Sakkal Majalla" panose="02000000000000000000" pitchFamily="2" charset="-78"/>
              </a:rPr>
              <a:t>- تَصْفَرُّ أَوْراقُ شُجَيْرَةِ التّوتِ في</a:t>
            </a:r>
            <a:endParaRPr lang="en-US" sz="4400" b="1" dirty="0"/>
          </a:p>
        </p:txBody>
      </p:sp>
      <p:sp>
        <p:nvSpPr>
          <p:cNvPr id="42" name="Rectangle 41"/>
          <p:cNvSpPr/>
          <p:nvPr/>
        </p:nvSpPr>
        <p:spPr>
          <a:xfrm>
            <a:off x="5213349" y="4008384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12174" y="4740031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98836" y="5495011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53274" y="3997532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الرَّبيعِ.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97975" y="4740031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الصّيْفِ.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83748" y="5422058"/>
            <a:ext cx="3056562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الخَريفِ.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168148" y="5495011"/>
            <a:ext cx="779599" cy="6449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41" y="1318800"/>
            <a:ext cx="1502445" cy="844713"/>
          </a:xfrm>
          <a:prstGeom prst="rect">
            <a:avLst/>
          </a:prstGeom>
        </p:spPr>
      </p:pic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تحدث و 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264" y="275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8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930D70D-AC0E-4910-9D80-7013F225C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995" y="170793"/>
            <a:ext cx="27078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ثانِيًا: أَفْهَمُ النَّصَّ.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18618A5-D7D6-4441-9975-9F576627BA0F}"/>
              </a:ext>
            </a:extLst>
          </p:cNvPr>
          <p:cNvSpPr/>
          <p:nvPr/>
        </p:nvSpPr>
        <p:spPr>
          <a:xfrm>
            <a:off x="5332095" y="8504959"/>
            <a:ext cx="400685" cy="378460"/>
          </a:xfrm>
          <a:prstGeom prst="ellipse">
            <a:avLst/>
          </a:prstGeom>
          <a:solidFill>
            <a:sysClr val="window" lastClr="FFFFFF"/>
          </a:solidFill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endParaRPr lang="ar-S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69DA6B-979F-46AC-B925-074B4DA0F33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FB6A7-0A14-4BD8-B49A-79FDDBE647DC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13BAEA-4E57-435F-96DE-31E7E3AC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3" name="رسم 228" descr="قلم رصاص">
            <a:extLst>
              <a:ext uri="{FF2B5EF4-FFF2-40B4-BE49-F238E27FC236}">
                <a16:creationId xmlns:a16="http://schemas.microsoft.com/office/drawing/2014/main" id="{04941547-85A6-4597-8001-1ED265FB1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27163" y="3976688"/>
            <a:ext cx="3460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رسم 231" descr="فرشاة طلاء">
            <a:extLst>
              <a:ext uri="{FF2B5EF4-FFF2-40B4-BE49-F238E27FC236}">
                <a16:creationId xmlns:a16="http://schemas.microsoft.com/office/drawing/2014/main" id="{04B54E28-BBE5-4202-BEA5-9749E863C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30325" y="4370388"/>
            <a:ext cx="369888" cy="3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رسم 273" descr="سهم خطي: منحنى بسيط">
            <a:extLst>
              <a:ext uri="{FF2B5EF4-FFF2-40B4-BE49-F238E27FC236}">
                <a16:creationId xmlns:a16="http://schemas.microsoft.com/office/drawing/2014/main" id="{27414828-7CB6-4861-89D4-BC7BB96C1DF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3789025" y="6016625"/>
            <a:ext cx="56673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رسم 282" descr="علامة اختيار">
            <a:extLst>
              <a:ext uri="{FF2B5EF4-FFF2-40B4-BE49-F238E27FC236}">
                <a16:creationId xmlns:a16="http://schemas.microsoft.com/office/drawing/2014/main" id="{531FCF9D-B420-4D1F-B441-F4D78ECF39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488" y="7604125"/>
            <a:ext cx="33972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376721E-F16A-419F-9FB6-259FE854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381" y="786346"/>
            <a:ext cx="50466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أُلَوِّنُ مُرَبَّعَ العِبَارَةِ الـمُناسِبَةِ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4000" dirty="0"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A180117D-82FE-4751-A3B7-853EF0FCA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4486" y="2141211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66E644C5-3092-4F95-A069-C46608A35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4486" y="2141211"/>
            <a:ext cx="18473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12832" y="3035059"/>
            <a:ext cx="30733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400" b="1" dirty="0">
                <a:ea typeface="Calibri" panose="020F0502020204030204" pitchFamily="34" charset="0"/>
                <a:cs typeface="Sakkal Majalla" panose="02000000000000000000" pitchFamily="2" charset="-78"/>
              </a:rPr>
              <a:t>- يَشْتَدُّ البَرْدُ في</a:t>
            </a:r>
            <a:endParaRPr lang="en-US" sz="4400" b="1" dirty="0"/>
          </a:p>
        </p:txBody>
      </p:sp>
      <p:sp>
        <p:nvSpPr>
          <p:cNvPr id="42" name="Rectangle 41"/>
          <p:cNvSpPr/>
          <p:nvPr/>
        </p:nvSpPr>
        <p:spPr>
          <a:xfrm>
            <a:off x="5248750" y="2178240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40310" y="3171112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276886" y="4160490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24587" y="2178240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الخَريفِ.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96209" y="3187651"/>
            <a:ext cx="2431640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الشِّتاءِ.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83748" y="4221202"/>
            <a:ext cx="3056562" cy="60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فَصْلِ الرَّبيعِ.</a:t>
            </a:r>
            <a:endParaRPr lang="en-US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12174" y="3159515"/>
            <a:ext cx="779599" cy="64498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30" y="1027105"/>
            <a:ext cx="2476050" cy="1392098"/>
          </a:xfrm>
          <a:prstGeom prst="rect">
            <a:avLst/>
          </a:prstGeom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٦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436" y="262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A88C441B-4FA4-428F-85A2-DB889EF67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C4F8EB-17E7-4CF8-9FE4-033DC4FD6CD1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19077A-C0D7-4682-9793-9F4AC7E4A91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DD9E1C-3FEC-4180-A2C2-F9AE9F04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8" name="Rectangle 10">
            <a:extLst>
              <a:ext uri="{FF2B5EF4-FFF2-40B4-BE49-F238E27FC236}">
                <a16:creationId xmlns:a16="http://schemas.microsoft.com/office/drawing/2014/main" id="{45BC1E98-0E91-4088-9657-CC4E49E2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849" y="25007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792250F7-20B3-4741-B965-007C18F4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850" y="2757876"/>
            <a:ext cx="1847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r"/>
              </a:tabLst>
            </a:pPr>
            <a:endParaRPr kumimoji="0" lang="ar-SA" altLang="ar-SA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r"/>
              </a:tabLst>
            </a:pP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1789" y="542066"/>
            <a:ext cx="4527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rtl="1">
              <a:buClr>
                <a:srgbClr val="000000"/>
              </a:buClr>
              <a:buSzPts val="2600"/>
              <a:tabLst>
                <a:tab pos="269240" algn="l"/>
              </a:tabLst>
            </a:pPr>
            <a:r>
              <a:rPr lang="ar-BH" sz="4000" b="1" dirty="0">
                <a:cs typeface="Sakkal Majalla" panose="02000000000000000000" pitchFamily="2" charset="-78"/>
              </a:rPr>
              <a:t>2- أَصِلُ كُلَّ عُنْصُرٍ بِما يُناسِبُهُ:</a:t>
            </a:r>
            <a:endParaRPr lang="en-US" sz="4000" dirty="0">
              <a:effectLst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44228" y="1633728"/>
            <a:ext cx="2291293" cy="112414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الشَّخْصِيّاتُ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483855" y="3109110"/>
            <a:ext cx="2212037" cy="112851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الـمَكانُ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483855" y="4713704"/>
            <a:ext cx="2212037" cy="103200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الـزَّمانُ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224584" y="1575432"/>
            <a:ext cx="2922750" cy="114898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حَديقَةُ الـمَنْزِلِ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224584" y="3112720"/>
            <a:ext cx="2922750" cy="112490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فَصْلُ الرَّبيعِ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24584" y="4652239"/>
            <a:ext cx="2922749" cy="109346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باسِمٌ وبَدْرٌ ورِحابُ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>
            <a:stCxn id="23" idx="1"/>
            <a:endCxn id="36" idx="3"/>
          </p:cNvCxnSpPr>
          <p:nvPr/>
        </p:nvCxnSpPr>
        <p:spPr>
          <a:xfrm flipH="1">
            <a:off x="5147333" y="2195802"/>
            <a:ext cx="3296895" cy="30031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1"/>
            <a:endCxn id="34" idx="3"/>
          </p:cNvCxnSpPr>
          <p:nvPr/>
        </p:nvCxnSpPr>
        <p:spPr>
          <a:xfrm flipH="1" flipV="1">
            <a:off x="5147334" y="2149926"/>
            <a:ext cx="3336521" cy="15234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  <a:endCxn id="35" idx="3"/>
          </p:cNvCxnSpPr>
          <p:nvPr/>
        </p:nvCxnSpPr>
        <p:spPr>
          <a:xfrm flipH="1" flipV="1">
            <a:off x="5147334" y="3675174"/>
            <a:ext cx="3336521" cy="15545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1" y="1100436"/>
            <a:ext cx="2001043" cy="1125037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236" y="297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03DDFB-5528-4FFE-8152-7AC06A6DE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662EED7A-DEDC-43E9-AB96-A8DAE6E8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030" y="682158"/>
            <a:ext cx="3711337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lang="ar-SA" altLang="ar-SA" sz="40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القَوْلَ بِصَاحِبِهِ:</a:t>
            </a:r>
          </a:p>
          <a:p>
            <a:pPr algn="r" rtl="1"/>
            <a:endParaRPr lang="en-US" altLang="ar-SA" sz="1050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D40A07D0-8AC6-407D-93AA-D039D85D7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729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55378C-9D40-4132-A70C-F7297246A38E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0E0B7B1-09A3-403E-BFCD-4BE412F15976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CE510-3D06-476B-9EEE-7F4493E72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6521FA-7875-4717-B251-CF4C047B7FC6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179032" y="2027168"/>
            <a:ext cx="2142408" cy="2138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98BEA6D-5369-49CA-BFEE-F8543E000497}"/>
              </a:ext>
            </a:extLst>
          </p:cNvPr>
          <p:cNvSpPr/>
          <p:nvPr/>
        </p:nvSpPr>
        <p:spPr>
          <a:xfrm>
            <a:off x="6321439" y="1934454"/>
            <a:ext cx="5170949" cy="82310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"هُناكَ ثَمَراتٌ جَميلَةٌ بَيْنَ الأَوْراقِ".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507862-85D4-46DF-B0BD-DC2A327E7B37}"/>
              </a:ext>
            </a:extLst>
          </p:cNvPr>
          <p:cNvSpPr/>
          <p:nvPr/>
        </p:nvSpPr>
        <p:spPr>
          <a:xfrm>
            <a:off x="3084394" y="3753697"/>
            <a:ext cx="1244764" cy="886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باسِمٌ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C4FD3A-672B-4E10-A1EB-66C0DBD44C22}"/>
              </a:ext>
            </a:extLst>
          </p:cNvPr>
          <p:cNvSpPr/>
          <p:nvPr/>
        </p:nvSpPr>
        <p:spPr>
          <a:xfrm>
            <a:off x="3084394" y="1675360"/>
            <a:ext cx="1244764" cy="9313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بَدْرٌ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1440" y="3792838"/>
            <a:ext cx="5068340" cy="7448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06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"ما أَجْمَلَ ثِمارَ التّوتِ الأَحْمَرِ "</a:t>
            </a:r>
            <a:r>
              <a:rPr lang="ar-BH" sz="40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!</a:t>
            </a:r>
            <a:endParaRPr lang="en-US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6521FA-7875-4717-B251-CF4C047B7FC6}"/>
              </a:ext>
            </a:extLst>
          </p:cNvPr>
          <p:cNvCxnSpPr>
            <a:cxnSpLocks/>
          </p:cNvCxnSpPr>
          <p:nvPr/>
        </p:nvCxnSpPr>
        <p:spPr>
          <a:xfrm flipH="1">
            <a:off x="4326885" y="2372637"/>
            <a:ext cx="1992281" cy="18758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67" y="1471624"/>
            <a:ext cx="1555214" cy="874381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تحدث و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374" y="424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B628DC-FCF8-4379-8590-BFCA9F0A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085" y="309550"/>
            <a:ext cx="5437772" cy="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4 - أُرَتِّبُ الجُمَلَ كَما وَرَدَتْ في النَّصِّ: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en-US" altLang="ar-SA" sz="105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3FA031-E0BD-41EA-9A44-9EF8F8927705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E026889-B17F-4DD2-A38E-05D8C90CB470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90376A-EC67-44FC-8018-95A35FBB3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036057-9967-43AC-80C4-2786DC643F10}"/>
              </a:ext>
            </a:extLst>
          </p:cNvPr>
          <p:cNvSpPr/>
          <p:nvPr/>
        </p:nvSpPr>
        <p:spPr>
          <a:xfrm>
            <a:off x="5778600" y="11319141"/>
            <a:ext cx="984250" cy="603250"/>
          </a:xfrm>
          <a:prstGeom prst="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8D4CB-15D9-4DB5-B91D-0019890A3490}"/>
              </a:ext>
            </a:extLst>
          </p:cNvPr>
          <p:cNvSpPr/>
          <p:nvPr/>
        </p:nvSpPr>
        <p:spPr>
          <a:xfrm>
            <a:off x="2655035" y="11311521"/>
            <a:ext cx="984250" cy="603250"/>
          </a:xfrm>
          <a:prstGeom prst="rect">
            <a:avLst/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475A35BF-A70E-4190-AF64-A62849C87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7229" y="28362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AB31B368-2F11-44D8-8FB6-23516295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98" y="1500134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  <a:tab pos="628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775" algn="l"/>
                <a:tab pos="628650" algn="r"/>
              </a:tabLst>
            </a:pPr>
            <a:endParaRPr kumimoji="0" lang="ar-SA" altLang="ar-SA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775" algn="l"/>
                <a:tab pos="628650" algn="r"/>
              </a:tabLst>
            </a:pP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5C89E922-BFAA-490C-AB08-D71B9B130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7229" y="37506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F25107C-8CBD-4F3C-838E-F8A7CE812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50" y="327159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endParaRPr lang="ar-SA" sz="3200" b="1"/>
          </a:p>
        </p:txBody>
      </p:sp>
      <p:sp>
        <p:nvSpPr>
          <p:cNvPr id="38" name="Rectangle 37"/>
          <p:cNvSpPr/>
          <p:nvPr/>
        </p:nvSpPr>
        <p:spPr>
          <a:xfrm>
            <a:off x="4981433" y="1700188"/>
            <a:ext cx="3441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تَفَتَّحَتِ الوُرودُ. </a:t>
            </a:r>
            <a:endParaRPr lang="en-US" sz="4000" b="1" dirty="0"/>
          </a:p>
        </p:txBody>
      </p:sp>
      <p:sp>
        <p:nvSpPr>
          <p:cNvPr id="39" name="Rectangle 38"/>
          <p:cNvSpPr/>
          <p:nvPr/>
        </p:nvSpPr>
        <p:spPr>
          <a:xfrm>
            <a:off x="5172754" y="2917655"/>
            <a:ext cx="3288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في الشِّتاءِ يَشْتّدُّ البَرْدُ. </a:t>
            </a:r>
            <a:endParaRPr lang="en-US" sz="4000" b="1" dirty="0"/>
          </a:p>
        </p:txBody>
      </p:sp>
      <p:sp>
        <p:nvSpPr>
          <p:cNvPr id="40" name="Rectangle 39"/>
          <p:cNvSpPr/>
          <p:nvPr/>
        </p:nvSpPr>
        <p:spPr>
          <a:xfrm>
            <a:off x="5248384" y="4076265"/>
            <a:ext cx="3212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جاءَ</a:t>
            </a:r>
            <a:r>
              <a:rPr lang="ar-BH" sz="4000" b="1" dirty="0">
                <a:ea typeface="Calibri" panose="020F0502020204030204" pitchFamily="34" charset="0"/>
                <a:cs typeface="Sakkal Majalla" panose="02000000000000000000" pitchFamily="2" charset="-78"/>
              </a:rPr>
              <a:t> فَصْلُ الرَّبيعِ</a:t>
            </a:r>
            <a:r>
              <a:rPr lang="ar-BH" sz="40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US" sz="4000" b="1" dirty="0"/>
          </a:p>
        </p:txBody>
      </p:sp>
      <p:sp>
        <p:nvSpPr>
          <p:cNvPr id="41" name="Rectangle 40"/>
          <p:cNvSpPr/>
          <p:nvPr/>
        </p:nvSpPr>
        <p:spPr>
          <a:xfrm>
            <a:off x="9085020" y="1776680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085020" y="3025161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085020" y="4130018"/>
            <a:ext cx="725122" cy="6003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085020" y="4201078"/>
            <a:ext cx="725122" cy="6003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85020" y="1868544"/>
            <a:ext cx="725122" cy="6003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085020" y="3067203"/>
            <a:ext cx="725122" cy="6003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en-US" sz="40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8" name="Picture 4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133" y="1407926"/>
            <a:ext cx="1311763" cy="737507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131677F6-2D7B-4F5C-A876-509C6963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640" y="6391406"/>
            <a:ext cx="6252989" cy="295802"/>
          </a:xfrm>
        </p:spPr>
        <p:txBody>
          <a:bodyPr/>
          <a:lstStyle/>
          <a:p>
            <a:pPr rtl="1"/>
            <a:r>
              <a:rPr lang="ar-BH" sz="1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اللُّغَةُ العَرَبِيَّةُ / الصَّفُّ الأَوَّلُ الابْتِدائِيُّ/ الدَّرْسُ الحاديَ عشرَ : حَرْفُ (ث) وَحَرْفُ (و)/ثانِيًا: التَّحَدُّثُ وَالقِراءَةُ</a:t>
            </a:r>
            <a:endParaRPr lang="en-US" sz="1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تحدث و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296" y="327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13413</TotalTime>
  <Words>1736</Words>
  <Application>Microsoft Office PowerPoint</Application>
  <PresentationFormat>Widescreen</PresentationFormat>
  <Paragraphs>161</Paragraphs>
  <Slides>20</Slides>
  <Notes>2</Notes>
  <HiddenSlides>5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انْتَهى الدَّرْسُ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خولة</dc:creator>
  <cp:lastModifiedBy>Tufik Ben Saleh Aldaaji</cp:lastModifiedBy>
  <cp:revision>217</cp:revision>
  <dcterms:modified xsi:type="dcterms:W3CDTF">2021-04-07T04:17:51Z</dcterms:modified>
</cp:coreProperties>
</file>