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FF594-2721-4F3D-9B91-5C29CD92BBEE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CEA47-4AFF-4126-B534-50D483BA1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2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FC0E-FF5F-4611-BA09-7CA09B5181CC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63F9-E8C3-4976-B98D-DCEF2BD47B03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BBC7-4783-4057-9ACB-079A6EEA6AAF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1600-41E7-4B06-80A5-DF48321E5F8E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1272-39F4-49B5-B267-9BFE0DF090BA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C954-E5FD-4368-A420-6CDC26B014BC}" type="datetime1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6A9D-39E0-4AAA-B067-427DD07C0AF6}" type="datetime1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0C3E3-A0CF-4CC8-B6F2-58A6C17C4E48}" type="datetime1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81B2-6B87-421B-B390-0D9DCF7211AD}" type="datetime1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79C8-B2A5-478C-8978-F7801BBE5485}" type="datetime1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04C0-A2A3-4CED-AC02-BA8BB162FE4C}" type="datetime1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0AE26-B389-4D7A-8C7F-6394FF7F51D8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AE73C5-85B0-48E8-90FC-6A5472E8700E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cs typeface="Sakkal Majalla" pitchFamily="2" charset="-78"/>
              </a:rPr>
              <a:t>الحَلْقَةُ الأولى/ اللُّغَةُ العَرَبيّةُ</a:t>
            </a:r>
            <a:r>
              <a:rPr kumimoji="0" lang="ar-BH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cs typeface="Sakkal Majalla" pitchFamily="2" charset="-78"/>
              </a:rPr>
              <a:t>                              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cs typeface="Sakkal Majalla" pitchFamily="2" charset="-78"/>
              </a:rPr>
              <a:t>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cs typeface="Sakkal Majalla" pitchFamily="2" charset="-78"/>
              </a:rPr>
              <a:t>الأوّل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الابْتِدائيّ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/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الدِّراسيُّ الثّاني </a:t>
            </a:r>
            <a:endParaRPr lang="ar-SA" sz="32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234A91-4753-4EB9-B082-97A455650390}"/>
              </a:ext>
            </a:extLst>
          </p:cNvPr>
          <p:cNvSpPr/>
          <p:nvPr/>
        </p:nvSpPr>
        <p:spPr>
          <a:xfrm>
            <a:off x="265473" y="2236381"/>
            <a:ext cx="1148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ْ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د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ة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(وَطَنُنا)                                                                                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الدّ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ر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ْ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س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الثّالثُ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: ح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ر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ْ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ف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(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ك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)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مستطيل: زوايا مستديرة 201">
            <a:extLst>
              <a:ext uri="{FF2B5EF4-FFF2-40B4-BE49-F238E27FC236}">
                <a16:creationId xmlns:a16="http://schemas.microsoft.com/office/drawing/2014/main" xmlns="" id="{9EC790F6-68D6-4360-8C40-BCD81E025602}"/>
              </a:ext>
            </a:extLst>
          </p:cNvPr>
          <p:cNvSpPr/>
          <p:nvPr/>
        </p:nvSpPr>
        <p:spPr>
          <a:xfrm>
            <a:off x="5017879" y="4943978"/>
            <a:ext cx="2864513" cy="1035153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1- 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الاسْتِماعُ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E52C1C-2347-42A2-BEC8-70A1785B4B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30" t="29505" r="45761" b="39932"/>
          <a:stretch/>
        </p:blipFill>
        <p:spPr>
          <a:xfrm>
            <a:off x="4585253" y="2278423"/>
            <a:ext cx="3491946" cy="2492360"/>
          </a:xfrm>
          <a:prstGeom prst="rect">
            <a:avLst/>
          </a:prstGeom>
        </p:spPr>
      </p:pic>
      <p:pic>
        <p:nvPicPr>
          <p:cNvPr id="5" name="استماع ك١">
            <a:hlinkClick r:id="" action="ppaction://media"/>
            <a:extLst>
              <a:ext uri="{FF2B5EF4-FFF2-40B4-BE49-F238E27FC236}">
                <a16:creationId xmlns:a16="http://schemas.microsoft.com/office/drawing/2014/main" xmlns="" id="{150F76F5-BC52-480A-953D-5F824D104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473" y="5369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5B6280-D650-46E4-AD53-354C0C65B33D}"/>
              </a:ext>
            </a:extLst>
          </p:cNvPr>
          <p:cNvSpPr/>
          <p:nvPr/>
        </p:nvSpPr>
        <p:spPr>
          <a:xfrm>
            <a:off x="8812699" y="1310110"/>
            <a:ext cx="2956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أَوَّلًا</a:t>
            </a:r>
            <a:r>
              <a:rPr lang="en-US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أَتَهَيَّأُ لِلْاسْتِماعِ</a:t>
            </a:r>
            <a:endParaRPr lang="ar-SA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3D0E7D-0986-467B-9793-BC971E4B8A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22" t="36162" r="29456" b="20690"/>
          <a:stretch/>
        </p:blipFill>
        <p:spPr>
          <a:xfrm>
            <a:off x="1060174" y="1171977"/>
            <a:ext cx="7752525" cy="4763142"/>
          </a:xfrm>
          <a:prstGeom prst="rect">
            <a:avLst/>
          </a:prstGeom>
        </p:spPr>
      </p:pic>
      <p:pic>
        <p:nvPicPr>
          <p:cNvPr id="2" name="استماع ك٢">
            <a:hlinkClick r:id="" action="ppaction://media"/>
            <a:extLst>
              <a:ext uri="{FF2B5EF4-FFF2-40B4-BE49-F238E27FC236}">
                <a16:creationId xmlns:a16="http://schemas.microsoft.com/office/drawing/2014/main" xmlns="" id="{1AE84C7E-0A3E-48C0-BFB5-76DCE8940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574" y="313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9A31238-5D35-4F29-B39D-11C9B6AEC203}"/>
              </a:ext>
            </a:extLst>
          </p:cNvPr>
          <p:cNvSpPr/>
          <p:nvPr/>
        </p:nvSpPr>
        <p:spPr>
          <a:xfrm>
            <a:off x="7715847" y="1268066"/>
            <a:ext cx="4326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ثَانِيًا: أَسْتَمِعُ إِلَى النَّصِّ بِانْتِباهٍ.</a:t>
            </a:r>
            <a:endParaRPr lang="en-US" sz="3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2AC456-7929-4A70-B178-C63A94FC18CB}"/>
              </a:ext>
            </a:extLst>
          </p:cNvPr>
          <p:cNvSpPr/>
          <p:nvPr/>
        </p:nvSpPr>
        <p:spPr>
          <a:xfrm>
            <a:off x="7715846" y="1845166"/>
            <a:ext cx="4326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ثالِثًا: أَسْتَمِعُ، ثُمَّ أُجيبُ</a:t>
            </a:r>
            <a:r>
              <a:rPr lang="ar-SA" sz="3200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3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924" y="2604537"/>
            <a:ext cx="952803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أُلَوِّنُ الكَلِمَةَ الـــمُناسِبَةَ؛ لْأُكْمِلَ الْجُمْلَةَ:</a:t>
            </a:r>
            <a:endParaRPr lang="ar-BH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زار مُديرُ الـَمدْرَسَةِ صَفَّ باسِمٍ في أَثْناءِ</a:t>
            </a:r>
          </a:p>
          <a:p>
            <a:pPr algn="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                     </a:t>
            </a:r>
          </a:p>
          <a:p>
            <a:pPr algn="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                   </a:t>
            </a:r>
          </a:p>
          <a:p>
            <a:pPr marL="457200" indent="-457200" algn="r" rtl="1">
              <a:buFontTx/>
              <a:buChar char="-"/>
            </a:pPr>
            <a:endParaRPr lang="ar-BH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en-US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 dirty="0"/>
          </a:p>
        </p:txBody>
      </p:sp>
      <p:pic>
        <p:nvPicPr>
          <p:cNvPr id="3" name="استماع ك ٣">
            <a:hlinkClick r:id="" action="ppaction://media"/>
            <a:extLst>
              <a:ext uri="{FF2B5EF4-FFF2-40B4-BE49-F238E27FC236}">
                <a16:creationId xmlns:a16="http://schemas.microsoft.com/office/drawing/2014/main" xmlns="" id="{BEAEE9DE-C049-4A98-8877-54EEA5481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042" y="5514466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64E43D-498F-4B29-BBEA-478ADBA78FF0}"/>
              </a:ext>
            </a:extLst>
          </p:cNvPr>
          <p:cNvSpPr txBox="1"/>
          <p:nvPr/>
        </p:nvSpPr>
        <p:spPr>
          <a:xfrm>
            <a:off x="2825087" y="4044974"/>
            <a:ext cx="24838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حِصَّةِ اللُّغَةِ العَرَبيَّةِ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301E14-C1E6-4CFC-9E6A-22B27966E03C}"/>
              </a:ext>
            </a:extLst>
          </p:cNvPr>
          <p:cNvSpPr txBox="1"/>
          <p:nvPr/>
        </p:nvSpPr>
        <p:spPr>
          <a:xfrm>
            <a:off x="2825087" y="3045103"/>
            <a:ext cx="241834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حِصَّةِ العُلومِ</a:t>
            </a:r>
          </a:p>
        </p:txBody>
      </p:sp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2" grpId="0"/>
      <p:bldP spid="5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2AC456-7929-4A70-B178-C63A94FC18CB}"/>
              </a:ext>
            </a:extLst>
          </p:cNvPr>
          <p:cNvSpPr/>
          <p:nvPr/>
        </p:nvSpPr>
        <p:spPr>
          <a:xfrm>
            <a:off x="7715847" y="1396941"/>
            <a:ext cx="432619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ثالِثًا: أَسْتَمِعُ، ثُمَّ أُجيبُ</a:t>
            </a:r>
            <a:r>
              <a:rPr lang="ar-SA" sz="4000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40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2364" y="2102505"/>
            <a:ext cx="95280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2-أَصِلُ بِخَطٍّ القَوْلَ بِصاحِبِهِ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  <a:p>
            <a:pPr algn="r" rtl="1"/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Tx/>
              <a:buChar char="-"/>
            </a:pPr>
            <a:endParaRPr lang="en-US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866405-0C4E-49B7-B1BF-BD3F0434CDE4}"/>
              </a:ext>
            </a:extLst>
          </p:cNvPr>
          <p:cNvSpPr/>
          <p:nvPr/>
        </p:nvSpPr>
        <p:spPr>
          <a:xfrm>
            <a:off x="9501807" y="2631428"/>
            <a:ext cx="2067339" cy="6873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الــمُديرُ </a:t>
            </a:r>
            <a:endParaRPr lang="ar-BH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3F0C748-C584-4736-9411-3870A8AD2C2F}"/>
              </a:ext>
            </a:extLst>
          </p:cNvPr>
          <p:cNvSpPr/>
          <p:nvPr/>
        </p:nvSpPr>
        <p:spPr>
          <a:xfrm>
            <a:off x="9501808" y="3703592"/>
            <a:ext cx="2067339" cy="7340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باسِمٌ </a:t>
            </a:r>
            <a:endParaRPr lang="ar-BH"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9647339-8AEC-4EF0-B1E7-A3DBF941DB5E}"/>
              </a:ext>
            </a:extLst>
          </p:cNvPr>
          <p:cNvSpPr/>
          <p:nvPr/>
        </p:nvSpPr>
        <p:spPr>
          <a:xfrm>
            <a:off x="2425149" y="3709876"/>
            <a:ext cx="5009320" cy="7277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أَحْسَنْتُمْ يا أَبْنائي، صَفُّكُمْ جَميلٌ"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789C949-76BC-4D69-A5A8-EE1B22F130EA}"/>
              </a:ext>
            </a:extLst>
          </p:cNvPr>
          <p:cNvSpPr/>
          <p:nvPr/>
        </p:nvSpPr>
        <p:spPr>
          <a:xfrm>
            <a:off x="2425148" y="2631428"/>
            <a:ext cx="5009321" cy="6056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" هذِهِ أَعْلامُ البَحْرَيْنِ الجَميلَةُ"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736D3A3-4078-4359-ABFC-E79FFA502B56}"/>
              </a:ext>
            </a:extLst>
          </p:cNvPr>
          <p:cNvCxnSpPr>
            <a:stCxn id="5" idx="1"/>
          </p:cNvCxnSpPr>
          <p:nvPr/>
        </p:nvCxnSpPr>
        <p:spPr>
          <a:xfrm flipH="1">
            <a:off x="6983896" y="2975126"/>
            <a:ext cx="2517911" cy="1065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A7F7CAB6-72A8-41BF-B288-076A0C8AD907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6851374" y="2909915"/>
            <a:ext cx="2650434" cy="11606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استماع ك ٤">
            <a:hlinkClick r:id="" action="ppaction://media"/>
            <a:extLst>
              <a:ext uri="{FF2B5EF4-FFF2-40B4-BE49-F238E27FC236}">
                <a16:creationId xmlns:a16="http://schemas.microsoft.com/office/drawing/2014/main" xmlns="" id="{84ACF6A9-5CF9-45A8-AB09-3F1DF4B7F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641" y="556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7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2AC456-7929-4A70-B178-C63A94FC18CB}"/>
              </a:ext>
            </a:extLst>
          </p:cNvPr>
          <p:cNvSpPr/>
          <p:nvPr/>
        </p:nvSpPr>
        <p:spPr>
          <a:xfrm>
            <a:off x="7715847" y="1492007"/>
            <a:ext cx="4326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ثالِثًا: أَسْتَمِعُ، ثُمَّ أُجيبُ</a:t>
            </a:r>
            <a:r>
              <a:rPr lang="ar-SA" sz="3200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3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924" y="2312520"/>
            <a:ext cx="952803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3- أَضَعُ       حَوْلَ كُلِّ أَداةٍ اسْتَعْمَلّها الطُّلّابُ لِتَزْيينِ الصَّفِّ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  <a:p>
            <a:pPr algn="r" rtl="1"/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949E8B2-6D56-4121-8C14-C6BE92926056}"/>
              </a:ext>
            </a:extLst>
          </p:cNvPr>
          <p:cNvSpPr/>
          <p:nvPr/>
        </p:nvSpPr>
        <p:spPr>
          <a:xfrm>
            <a:off x="9350391" y="3572822"/>
            <a:ext cx="1868557" cy="6192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الأَشْرِطَةُ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4B0D627-D1C3-446B-879D-F273A1F67D30}"/>
              </a:ext>
            </a:extLst>
          </p:cNvPr>
          <p:cNvSpPr/>
          <p:nvPr/>
        </p:nvSpPr>
        <p:spPr>
          <a:xfrm>
            <a:off x="3760021" y="3580809"/>
            <a:ext cx="1868557" cy="6192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البالوناتُ</a:t>
            </a:r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30C12D8-0ED2-4F5C-89AC-F495474B4D5B}"/>
              </a:ext>
            </a:extLst>
          </p:cNvPr>
          <p:cNvSpPr/>
          <p:nvPr/>
        </p:nvSpPr>
        <p:spPr>
          <a:xfrm>
            <a:off x="6555206" y="3586074"/>
            <a:ext cx="1868557" cy="6192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الدُّمى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159E0B1-2E48-4231-A235-AF84528A86B3}"/>
              </a:ext>
            </a:extLst>
          </p:cNvPr>
          <p:cNvSpPr/>
          <p:nvPr/>
        </p:nvSpPr>
        <p:spPr>
          <a:xfrm>
            <a:off x="10395857" y="2335218"/>
            <a:ext cx="381710" cy="4108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EA88ABE-1EF5-4D22-B904-288FB1448E22}"/>
              </a:ext>
            </a:extLst>
          </p:cNvPr>
          <p:cNvSpPr/>
          <p:nvPr/>
        </p:nvSpPr>
        <p:spPr>
          <a:xfrm>
            <a:off x="3768075" y="3534152"/>
            <a:ext cx="1974574" cy="63153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6284BE0-6AAC-4CC1-BEF5-724FDF8D849D}"/>
              </a:ext>
            </a:extLst>
          </p:cNvPr>
          <p:cNvSpPr/>
          <p:nvPr/>
        </p:nvSpPr>
        <p:spPr>
          <a:xfrm>
            <a:off x="9244374" y="3527995"/>
            <a:ext cx="1974574" cy="63153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3" name="استماع ك٥">
            <a:hlinkClick r:id="" action="ppaction://media"/>
            <a:extLst>
              <a:ext uri="{FF2B5EF4-FFF2-40B4-BE49-F238E27FC236}">
                <a16:creationId xmlns:a16="http://schemas.microsoft.com/office/drawing/2014/main" xmlns="" id="{42502EAE-BEE2-411C-8369-B65AFA98E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042" y="5654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5" grpId="0" animBg="1"/>
      <p:bldP spid="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11BC0B-A8CE-4D50-A68C-8B05216746EF}"/>
              </a:ext>
            </a:extLst>
          </p:cNvPr>
          <p:cNvSpPr/>
          <p:nvPr/>
        </p:nvSpPr>
        <p:spPr>
          <a:xfrm>
            <a:off x="7122263" y="1246277"/>
            <a:ext cx="4939174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BH" altLang="ar-SA" sz="36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4</a:t>
            </a:r>
            <a:r>
              <a:rPr lang="ar-SA" altLang="ar-SA" sz="36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-أ</a:t>
            </a:r>
            <a:r>
              <a:rPr lang="ar-BH" altLang="ar-SA" sz="36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ُرَتِّبُ الجُمَلَ كَما وَرَدَتْ في النَّصِّ</a:t>
            </a:r>
            <a:r>
              <a:rPr lang="ar-SA" altLang="ar-SA" sz="36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</a:t>
            </a:r>
            <a:endParaRPr kumimoji="0" lang="ar-SA" altLang="ar-SA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D46A6C-4307-42FC-A53A-F57DE49CCBD4}"/>
              </a:ext>
            </a:extLst>
          </p:cNvPr>
          <p:cNvSpPr/>
          <p:nvPr/>
        </p:nvSpPr>
        <p:spPr>
          <a:xfrm>
            <a:off x="10839730" y="2158810"/>
            <a:ext cx="614350" cy="5053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D46A6C-4307-42FC-A53A-F57DE49CCBD4}"/>
              </a:ext>
            </a:extLst>
          </p:cNvPr>
          <p:cNvSpPr/>
          <p:nvPr/>
        </p:nvSpPr>
        <p:spPr>
          <a:xfrm>
            <a:off x="10839730" y="2854726"/>
            <a:ext cx="614350" cy="5053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BD46A6C-4307-42FC-A53A-F57DE49CCBD4}"/>
              </a:ext>
            </a:extLst>
          </p:cNvPr>
          <p:cNvSpPr/>
          <p:nvPr/>
        </p:nvSpPr>
        <p:spPr>
          <a:xfrm>
            <a:off x="10839730" y="3550642"/>
            <a:ext cx="614350" cy="5053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DCD8B8-A223-49BA-97A3-A9A462C0011D}"/>
              </a:ext>
            </a:extLst>
          </p:cNvPr>
          <p:cNvSpPr/>
          <p:nvPr/>
        </p:nvSpPr>
        <p:spPr>
          <a:xfrm>
            <a:off x="4394454" y="2092422"/>
            <a:ext cx="6445276" cy="7456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هَذِهِ أَشْرِطَةٌ وَبالوناتٌ.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F7040BB-42F5-4451-8F73-729CE48D4CD9}"/>
              </a:ext>
            </a:extLst>
          </p:cNvPr>
          <p:cNvSpPr/>
          <p:nvPr/>
        </p:nvSpPr>
        <p:spPr>
          <a:xfrm>
            <a:off x="5839494" y="2769051"/>
            <a:ext cx="5611090" cy="7289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حَيَّا الـــمُديرُ الطُّلابَ.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F652464-0CAE-432D-9FDA-AD63236989C0}"/>
              </a:ext>
            </a:extLst>
          </p:cNvPr>
          <p:cNvSpPr/>
          <p:nvPr/>
        </p:nvSpPr>
        <p:spPr>
          <a:xfrm>
            <a:off x="5163356" y="3453337"/>
            <a:ext cx="5611090" cy="7289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أَحْسَنْتُمْ يا أَبْنائي.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 dirty="0"/>
              <a:t>اللغة العربية / الصف الأول/ الدّرس الثالث/ ثانِيًا: الاستماع</a:t>
            </a:r>
            <a:endParaRPr lang="en-US" dirty="0"/>
          </a:p>
        </p:txBody>
      </p:sp>
      <p:pic>
        <p:nvPicPr>
          <p:cNvPr id="3" name="استماع ك٦">
            <a:hlinkClick r:id="" action="ppaction://media"/>
            <a:extLst>
              <a:ext uri="{FF2B5EF4-FFF2-40B4-BE49-F238E27FC236}">
                <a16:creationId xmlns:a16="http://schemas.microsoft.com/office/drawing/2014/main" xmlns="" id="{BC49E664-6BD0-478F-9679-11C2E6C3B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94" y="540851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83D0E7D-0986-467B-9793-BC971E4B8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22" t="36162" r="29456" b="20690"/>
          <a:stretch/>
        </p:blipFill>
        <p:spPr>
          <a:xfrm>
            <a:off x="843473" y="1304556"/>
            <a:ext cx="6275294" cy="38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4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5175F-A4D9-4F61-9439-91FBB9F66024}"/>
              </a:ext>
            </a:extLst>
          </p:cNvPr>
          <p:cNvSpPr/>
          <p:nvPr/>
        </p:nvSpPr>
        <p:spPr>
          <a:xfrm>
            <a:off x="3754331" y="2716656"/>
            <a:ext cx="4915525" cy="150835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6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69" y="156753"/>
            <a:ext cx="1212931" cy="1296865"/>
          </a:xfrm>
          <a:prstGeom prst="rect">
            <a:avLst/>
          </a:prstGeom>
        </p:spPr>
      </p:pic>
      <p:pic>
        <p:nvPicPr>
          <p:cNvPr id="5" name="استماع ص ٧">
            <a:hlinkClick r:id="" action="ppaction://media"/>
            <a:extLst>
              <a:ext uri="{FF2B5EF4-FFF2-40B4-BE49-F238E27FC236}">
                <a16:creationId xmlns:a16="http://schemas.microsoft.com/office/drawing/2014/main" xmlns="" id="{8FB8E65D-F601-4918-B6DE-7445E994F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95" y="500385"/>
            <a:ext cx="609600" cy="609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AFA81C-6590-4A68-B04E-6C1D8496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الأول/ الدّرس الثالث/ أولا الاستماع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750</TotalTime>
  <Words>283</Words>
  <Application>Microsoft Office PowerPoint</Application>
  <PresentationFormat>Widescreen</PresentationFormat>
  <Paragraphs>46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Admin</cp:lastModifiedBy>
  <cp:revision>45</cp:revision>
  <cp:lastPrinted>2021-01-17T11:49:49Z</cp:lastPrinted>
  <dcterms:created xsi:type="dcterms:W3CDTF">2020-03-04T10:47:58Z</dcterms:created>
  <dcterms:modified xsi:type="dcterms:W3CDTF">2021-02-18T08:57:49Z</dcterms:modified>
</cp:coreProperties>
</file>