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23889CC-8E16-4AC0-96DE-15BB12D48C41}" type="datetimeFigureOut">
              <a:rPr lang="ar-BH" smtClean="0"/>
              <a:t>07/07/1442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D1EECF2-62FD-43CF-801D-8888C2A06A8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229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C890-7A12-487E-93FC-D38C355AB057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F2CE-B0E5-47A1-8B8C-EEADC524EA3C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B969-21B5-4F87-968C-7E374AF5BB8B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56FE-D9AE-4DE2-9D94-915211C5060F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234D-6521-4E10-90D0-B9E446FFFCB2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E7D9-12AC-4989-9F5F-B3CFF2AD9043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5CF5-14FF-4AEC-9171-CFB2052FB22D}" type="datetime1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0B950-945B-4F55-BA13-B8FB31934E63}" type="datetime1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FFFFC-9F00-4F17-AE71-90D3A7FA1EBB}" type="datetime1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BEA-1BAA-4047-99F1-D2D8AFEB8C3D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F9BA-72DC-4A53-9B3B-A0D5B3B713FC}" type="datetime1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A3F1-2DE0-4DB3-BD81-172F4AC7B158}" type="datetime1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 الصف الأول/ الدّرس الثالث/ رابعا: التّراكيب اللّغوية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941972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60525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الأوّل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الابْتِدائيّ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الثّاني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7234A91-4753-4EB9-B082-97A455650390}"/>
              </a:ext>
            </a:extLst>
          </p:cNvPr>
          <p:cNvSpPr/>
          <p:nvPr/>
        </p:nvSpPr>
        <p:spPr>
          <a:xfrm>
            <a:off x="270641" y="2430907"/>
            <a:ext cx="1148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وَطَنُنا                     </a:t>
            </a:r>
            <a:r>
              <a:rPr kumimoji="0" lang="ar-B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                                       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س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ثّالثُ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ف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(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ك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9" name="مستطيل: زوايا مستديرة 201">
            <a:extLst>
              <a:ext uri="{FF2B5EF4-FFF2-40B4-BE49-F238E27FC236}">
                <a16:creationId xmlns="" xmlns:a16="http://schemas.microsoft.com/office/drawing/2014/main" id="{9EC790F6-68D6-4360-8C40-BCD81E025602}"/>
              </a:ext>
            </a:extLst>
          </p:cNvPr>
          <p:cNvSpPr/>
          <p:nvPr/>
        </p:nvSpPr>
        <p:spPr>
          <a:xfrm>
            <a:off x="4313464" y="5261466"/>
            <a:ext cx="3777146" cy="839399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التّراكيبُ اللُّغَويَّةُ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4F8F91CA-A530-41B4-AC09-D232A58A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387228"/>
            <a:ext cx="4114800" cy="365125"/>
          </a:xfrm>
        </p:spPr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B4A14E-2B10-4FF3-A547-C7CFC0CAC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30" t="29505" r="45761" b="39932"/>
          <a:stretch/>
        </p:blipFill>
        <p:spPr>
          <a:xfrm>
            <a:off x="4095483" y="2443974"/>
            <a:ext cx="4254000" cy="2677129"/>
          </a:xfrm>
          <a:prstGeom prst="rect">
            <a:avLst/>
          </a:prstGeom>
        </p:spPr>
      </p:pic>
      <p:pic>
        <p:nvPicPr>
          <p:cNvPr id="2" name="تراكيب ك ١">
            <a:hlinkClick r:id="" action="ppaction://media"/>
            <a:extLst>
              <a:ext uri="{FF2B5EF4-FFF2-40B4-BE49-F238E27FC236}">
                <a16:creationId xmlns="" xmlns:a16="http://schemas.microsoft.com/office/drawing/2014/main" id="{593E40ED-DB9F-4C44-990E-C16FE5B0E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818" y="5573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35540" y="1536549"/>
            <a:ext cx="741393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أَقْرَأُ الجُمْلَتَيْنِ الآتِيَتَيْنِ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lvl="0"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وَقَفَ بَدْرٌ 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يَمينَ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باسِمٍ.</a:t>
            </a:r>
          </a:p>
          <a:p>
            <a:pPr lvl="0" algn="r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جَلَسَتْ رِحابُ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يَسارَ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أَميرَةَ.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="" xmlns:a16="http://schemas.microsoft.com/office/drawing/2014/main" id="{4F8F91CA-A530-41B4-AC09-D232A58A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339612"/>
            <a:ext cx="4114800" cy="365125"/>
          </a:xfrm>
        </p:spPr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07F3152-8560-42AD-989E-FCF34C1DC4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515155"/>
            <a:ext cx="3464417" cy="23624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F46267A-F800-444B-8C65-3095BC7BB23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16413" r="14714" b="19432"/>
          <a:stretch/>
        </p:blipFill>
        <p:spPr bwMode="auto">
          <a:xfrm>
            <a:off x="1584101" y="3313488"/>
            <a:ext cx="3464417" cy="2475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تراكيب ك ٢">
            <a:hlinkClick r:id="" action="ppaction://media"/>
            <a:extLst>
              <a:ext uri="{FF2B5EF4-FFF2-40B4-BE49-F238E27FC236}">
                <a16:creationId xmlns="" xmlns:a16="http://schemas.microsoft.com/office/drawing/2014/main" id="{1EA8D36F-EF3E-4916-BC97-F7DCACF34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389" y="5621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6423" y="1268068"/>
            <a:ext cx="7744359" cy="63911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23926" y="1232862"/>
            <a:ext cx="1083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أَتَأَمَّلُ الصّورَ، وَأُكْمِلُ الجُمَلَ بِــــــ"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يَمين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َ" أَوْ " 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يَسارَ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"" كما في الــمِثالِ: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="" xmlns:a16="http://schemas.microsoft.com/office/drawing/2014/main" id="{4F8F91CA-A530-41B4-AC09-D232A58A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339612"/>
            <a:ext cx="4114800" cy="365125"/>
          </a:xfrm>
        </p:spPr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 dirty="0"/>
          </a:p>
        </p:txBody>
      </p:sp>
      <p:sp>
        <p:nvSpPr>
          <p:cNvPr id="3" name="Callout: Left Arrow 2">
            <a:extLst>
              <a:ext uri="{FF2B5EF4-FFF2-40B4-BE49-F238E27FC236}">
                <a16:creationId xmlns="" xmlns:a16="http://schemas.microsoft.com/office/drawing/2014/main" id="{C74F05BC-C8BC-41E9-8FA0-DDEDF35555FE}"/>
              </a:ext>
            </a:extLst>
          </p:cNvPr>
          <p:cNvSpPr/>
          <p:nvPr/>
        </p:nvSpPr>
        <p:spPr>
          <a:xfrm>
            <a:off x="7010400" y="1998482"/>
            <a:ext cx="4651511" cy="1871129"/>
          </a:xfrm>
          <a:prstGeom prst="leftArrowCallout">
            <a:avLst>
              <a:gd name="adj1" fmla="val 2669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الشَّجَرَةُ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يَمينَ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بَدْرٍ </a:t>
            </a:r>
          </a:p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الدَّرّاجَةُ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يسارَ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بَدْرٍ.</a:t>
            </a:r>
          </a:p>
        </p:txBody>
      </p:sp>
      <p:sp>
        <p:nvSpPr>
          <p:cNvPr id="26" name="Callout: Left Arrow 25">
            <a:extLst>
              <a:ext uri="{FF2B5EF4-FFF2-40B4-BE49-F238E27FC236}">
                <a16:creationId xmlns="" xmlns:a16="http://schemas.microsoft.com/office/drawing/2014/main" id="{E85BE7FF-6551-436E-9007-8E577521C848}"/>
              </a:ext>
            </a:extLst>
          </p:cNvPr>
          <p:cNvSpPr/>
          <p:nvPr/>
        </p:nvSpPr>
        <p:spPr>
          <a:xfrm>
            <a:off x="6904383" y="4012035"/>
            <a:ext cx="4757529" cy="1871129"/>
          </a:xfrm>
          <a:prstGeom prst="leftArrowCallout">
            <a:avLst>
              <a:gd name="adj1" fmla="val 2669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الخِزانَةُ------- رِحابَ.</a:t>
            </a:r>
          </a:p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السّاعَةُ-------- رِحابَ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BBAE081-E03B-4564-8FA1-460D2E3CB2A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/>
          <a:stretch/>
        </p:blipFill>
        <p:spPr bwMode="auto">
          <a:xfrm>
            <a:off x="2369713" y="1907178"/>
            <a:ext cx="3232597" cy="1962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025BCE2-F613-42C9-B101-10444C932A6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b="18385"/>
          <a:stretch/>
        </p:blipFill>
        <p:spPr bwMode="auto">
          <a:xfrm>
            <a:off x="2369713" y="4012035"/>
            <a:ext cx="3232597" cy="2202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D54FA7-8AB7-4492-A7A9-0168C98B0AAE}"/>
              </a:ext>
            </a:extLst>
          </p:cNvPr>
          <p:cNvSpPr txBox="1"/>
          <p:nvPr/>
        </p:nvSpPr>
        <p:spPr>
          <a:xfrm>
            <a:off x="9502629" y="4250612"/>
            <a:ext cx="11131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يَسارَ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552ED51-3BEE-4398-A91A-A1662A291CC3}"/>
              </a:ext>
            </a:extLst>
          </p:cNvPr>
          <p:cNvSpPr txBox="1"/>
          <p:nvPr/>
        </p:nvSpPr>
        <p:spPr>
          <a:xfrm>
            <a:off x="9502628" y="4812354"/>
            <a:ext cx="11131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يَمينَ</a:t>
            </a:r>
          </a:p>
        </p:txBody>
      </p:sp>
      <p:pic>
        <p:nvPicPr>
          <p:cNvPr id="2" name="تراكيب ك ٣">
            <a:hlinkClick r:id="" action="ppaction://media"/>
            <a:extLst>
              <a:ext uri="{FF2B5EF4-FFF2-40B4-BE49-F238E27FC236}">
                <a16:creationId xmlns="" xmlns:a16="http://schemas.microsoft.com/office/drawing/2014/main" id="{CD44DB22-AB4A-415D-8186-51D199542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9356" y="5547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6423" y="1268068"/>
            <a:ext cx="7744359" cy="63911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3426" y="1232118"/>
            <a:ext cx="1083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r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أَتَأَمَّلُ الصّورَ، وَأُكْمِلُ الجُمَلَ بِــــــ"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يَمين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َ" أَوْ " 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يَسارَ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"" كما في الــمِثالِ: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="" xmlns:a16="http://schemas.microsoft.com/office/drawing/2014/main" id="{4F8F91CA-A530-41B4-AC09-D232A58A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339612"/>
            <a:ext cx="4114800" cy="365125"/>
          </a:xfrm>
        </p:spPr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 dirty="0"/>
          </a:p>
        </p:txBody>
      </p:sp>
      <p:sp>
        <p:nvSpPr>
          <p:cNvPr id="3" name="Callout: Left Arrow 2">
            <a:extLst>
              <a:ext uri="{FF2B5EF4-FFF2-40B4-BE49-F238E27FC236}">
                <a16:creationId xmlns="" xmlns:a16="http://schemas.microsoft.com/office/drawing/2014/main" id="{C74F05BC-C8BC-41E9-8FA0-DDEDF35555FE}"/>
              </a:ext>
            </a:extLst>
          </p:cNvPr>
          <p:cNvSpPr/>
          <p:nvPr/>
        </p:nvSpPr>
        <p:spPr>
          <a:xfrm>
            <a:off x="7010400" y="1998482"/>
            <a:ext cx="4651511" cy="1871129"/>
          </a:xfrm>
          <a:prstGeom prst="leftArrowCallout">
            <a:avLst>
              <a:gd name="adj1" fmla="val 2669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السَّيّارَةُ------- باسِمٍ.</a:t>
            </a:r>
          </a:p>
          <a:p>
            <a:pPr algn="ctr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الإِشارَةُ--------- باسِمٍ.</a:t>
            </a:r>
          </a:p>
        </p:txBody>
      </p:sp>
      <p:sp>
        <p:nvSpPr>
          <p:cNvPr id="26" name="Callout: Left Arrow 25">
            <a:extLst>
              <a:ext uri="{FF2B5EF4-FFF2-40B4-BE49-F238E27FC236}">
                <a16:creationId xmlns="" xmlns:a16="http://schemas.microsoft.com/office/drawing/2014/main" id="{E85BE7FF-6551-436E-9007-8E577521C848}"/>
              </a:ext>
            </a:extLst>
          </p:cNvPr>
          <p:cNvSpPr/>
          <p:nvPr/>
        </p:nvSpPr>
        <p:spPr>
          <a:xfrm>
            <a:off x="6904383" y="4012035"/>
            <a:ext cx="4757529" cy="1871129"/>
          </a:xfrm>
          <a:prstGeom prst="leftArrowCallout">
            <a:avLst>
              <a:gd name="adj1" fmla="val 2669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القِطُّ------- ماجِدٍ.</a:t>
            </a:r>
          </a:p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الكَلْبُ-------- ماجِدٍ</a:t>
            </a:r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24B01BC-21F0-4477-9FAC-5E3A6580A3F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8" y="1871429"/>
            <a:ext cx="3234602" cy="1998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C210E86-7EB2-4CEE-AAB3-11FD6562A90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34131" r="5226"/>
          <a:stretch/>
        </p:blipFill>
        <p:spPr bwMode="auto">
          <a:xfrm>
            <a:off x="2665928" y="4012035"/>
            <a:ext cx="3234601" cy="2218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C347C91-8EE3-48D3-A1B5-EBD556524570}"/>
              </a:ext>
            </a:extLst>
          </p:cNvPr>
          <p:cNvSpPr txBox="1"/>
          <p:nvPr/>
        </p:nvSpPr>
        <p:spPr>
          <a:xfrm>
            <a:off x="9566398" y="4133631"/>
            <a:ext cx="11131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يَمينَ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BFF289C-C5D7-428F-B188-02C4F144C1B8}"/>
              </a:ext>
            </a:extLst>
          </p:cNvPr>
          <p:cNvSpPr txBox="1"/>
          <p:nvPr/>
        </p:nvSpPr>
        <p:spPr>
          <a:xfrm>
            <a:off x="9566398" y="4779962"/>
            <a:ext cx="11131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يَسارَ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AD8AD26-0FC7-4412-AC98-0E54653510FE}"/>
              </a:ext>
            </a:extLst>
          </p:cNvPr>
          <p:cNvSpPr txBox="1"/>
          <p:nvPr/>
        </p:nvSpPr>
        <p:spPr>
          <a:xfrm>
            <a:off x="9502629" y="1971642"/>
            <a:ext cx="11131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يَسارَ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89A2B0-DC1E-4CCD-B322-522D17997E59}"/>
              </a:ext>
            </a:extLst>
          </p:cNvPr>
          <p:cNvSpPr txBox="1"/>
          <p:nvPr/>
        </p:nvSpPr>
        <p:spPr>
          <a:xfrm>
            <a:off x="9556457" y="3040959"/>
            <a:ext cx="11131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يَمينَ</a:t>
            </a:r>
          </a:p>
        </p:txBody>
      </p:sp>
      <p:pic>
        <p:nvPicPr>
          <p:cNvPr id="2" name="تراكيب ك٤">
            <a:hlinkClick r:id="" action="ppaction://media"/>
            <a:extLst>
              <a:ext uri="{FF2B5EF4-FFF2-40B4-BE49-F238E27FC236}">
                <a16:creationId xmlns="" xmlns:a16="http://schemas.microsoft.com/office/drawing/2014/main" id="{95ED2B29-3103-4F73-9152-0727D5DB9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826" y="5547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1225175F-A4D9-4F61-9439-91FBB9F66024}"/>
              </a:ext>
            </a:extLst>
          </p:cNvPr>
          <p:cNvSpPr/>
          <p:nvPr/>
        </p:nvSpPr>
        <p:spPr>
          <a:xfrm>
            <a:off x="3691407" y="2733214"/>
            <a:ext cx="4915525" cy="150835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69" y="156753"/>
            <a:ext cx="1212931" cy="1296865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4F8F91CA-A530-41B4-AC09-D232A58A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0959" y="6858000"/>
            <a:ext cx="4114800" cy="365125"/>
          </a:xfrm>
        </p:spPr>
        <p:txBody>
          <a:bodyPr/>
          <a:lstStyle/>
          <a:p>
            <a:r>
              <a:rPr lang="ar-BH"/>
              <a:t>اللغة العربية / الصف الأول/ الدّرس الثالث/ رابعا: التّراكيب اللّغوية</a:t>
            </a:r>
            <a:endParaRPr lang="en-US" dirty="0"/>
          </a:p>
        </p:txBody>
      </p:sp>
      <p:pic>
        <p:nvPicPr>
          <p:cNvPr id="3" name="تراكيب ك٥">
            <a:hlinkClick r:id="" action="ppaction://media"/>
            <a:extLst>
              <a:ext uri="{FF2B5EF4-FFF2-40B4-BE49-F238E27FC236}">
                <a16:creationId xmlns="" xmlns:a16="http://schemas.microsoft.com/office/drawing/2014/main" id="{1699A629-7A7D-4D3F-AB59-E76F08B81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574" y="6052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701</TotalTime>
  <Words>223</Words>
  <Application>Microsoft Office PowerPoint</Application>
  <PresentationFormat>Widescreen</PresentationFormat>
  <Paragraphs>36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Admin</cp:lastModifiedBy>
  <cp:revision>37</cp:revision>
  <cp:lastPrinted>2021-01-17T11:49:49Z</cp:lastPrinted>
  <dcterms:created xsi:type="dcterms:W3CDTF">2020-03-04T10:47:58Z</dcterms:created>
  <dcterms:modified xsi:type="dcterms:W3CDTF">2021-02-18T08:58:16Z</dcterms:modified>
</cp:coreProperties>
</file>