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3672" r:id="rId1"/>
  </p:sldMasterIdLst>
  <p:notesMasterIdLst>
    <p:notesMasterId r:id="rId7"/>
  </p:notesMasterIdLst>
  <p:sldIdLst>
    <p:sldId id="334" r:id="rId2"/>
    <p:sldId id="333" r:id="rId3"/>
    <p:sldId id="337" r:id="rId4"/>
    <p:sldId id="338" r:id="rId5"/>
    <p:sldId id="336" r:id="rId6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2F2F2"/>
    <a:srgbClr val="FF0066"/>
    <a:srgbClr val="FFFFFF"/>
    <a:srgbClr val="F7F7F7"/>
    <a:srgbClr val="F9F9F9"/>
    <a:srgbClr val="FFFFCC"/>
    <a:srgbClr val="CC66FF"/>
    <a:srgbClr val="43B15D"/>
    <a:srgbClr val="07E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0DDB038-7EBD-46C1-BF37-17CE9684544A}" type="datetimeFigureOut">
              <a:rPr lang="ar-SA" smtClean="0"/>
              <a:t>26/07/1442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0F35522-70BB-4E93-8A41-84CB8C736E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1440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30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34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80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59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66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26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83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73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55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42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9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xmlns="" id="{C46702FA-DDA2-4DF3-B209-4DAE6B635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4683" y="6437072"/>
            <a:ext cx="411480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الدَّرْسُ السادس / </a:t>
            </a:r>
            <a:r>
              <a:rPr lang="ar-SA" dirty="0"/>
              <a:t>رابِعًا</a:t>
            </a:r>
            <a:r>
              <a:rPr lang="ar-BH" dirty="0"/>
              <a:t>: </a:t>
            </a:r>
            <a:r>
              <a:rPr lang="ar-SA" dirty="0"/>
              <a:t>التَّراكيبُ اللُّغَوِيَّةُ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3377337-DC47-4F8C-AC67-49B38E268A1F}"/>
              </a:ext>
            </a:extLst>
          </p:cNvPr>
          <p:cNvSpPr/>
          <p:nvPr/>
        </p:nvSpPr>
        <p:spPr>
          <a:xfrm>
            <a:off x="37816" y="1419870"/>
            <a:ext cx="12116368" cy="744634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rtl="1"/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الحلْقَةُ الأولى                  اللُّغَةُ العَرَبيّةُ                  الصَّفُّ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الأَوَّل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الابْتِدائِيّ</a:t>
            </a:r>
            <a:r>
              <a:rPr lang="ar-SA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ُ                   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الفَصْلُ الدِّراسيُّ الثّاني </a:t>
            </a:r>
            <a:endParaRPr lang="ar-SA" sz="3200" b="1" dirty="0">
              <a:solidFill>
                <a:prstClr val="black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7601E53-5DE6-45EA-B665-BFDDC63E93BF}"/>
              </a:ext>
            </a:extLst>
          </p:cNvPr>
          <p:cNvSpPr/>
          <p:nvPr/>
        </p:nvSpPr>
        <p:spPr>
          <a:xfrm>
            <a:off x="37816" y="2164504"/>
            <a:ext cx="117087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وَحْدَةُ: «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أَلْعَابُنَا وَهِوَايَاتُنَا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"                                                                      </a:t>
            </a:r>
            <a:r>
              <a:rPr lang="ar-SA" sz="32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الدَّرْسُ</a:t>
            </a:r>
            <a:r>
              <a:rPr lang="ar-BH" sz="32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 السّادسُ: حَرْفُ (ق)</a:t>
            </a:r>
            <a:endParaRPr lang="ar-BH" sz="36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4" name="مستطيل: زوايا مستديرة 201">
            <a:extLst>
              <a:ext uri="{FF2B5EF4-FFF2-40B4-BE49-F238E27FC236}">
                <a16:creationId xmlns:a16="http://schemas.microsoft.com/office/drawing/2014/main" xmlns="" id="{136060DD-221E-4445-8CF7-E5696E1D501F}"/>
              </a:ext>
            </a:extLst>
          </p:cNvPr>
          <p:cNvSpPr/>
          <p:nvPr/>
        </p:nvSpPr>
        <p:spPr>
          <a:xfrm>
            <a:off x="4015884" y="5359333"/>
            <a:ext cx="3777146" cy="839399"/>
          </a:xfrm>
          <a:prstGeom prst="roundRect">
            <a:avLst/>
          </a:prstGeom>
          <a:solidFill>
            <a:srgbClr val="70AD47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4- </a:t>
            </a:r>
            <a:r>
              <a:rPr lang="ar-BH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التَّراكيب</a:t>
            </a: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ُ</a:t>
            </a:r>
            <a:r>
              <a:rPr lang="ar-BH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الل</a:t>
            </a: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ّ</a:t>
            </a:r>
            <a:r>
              <a:rPr lang="ar-BH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ُغَوِي</a:t>
            </a: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ّ</a:t>
            </a:r>
            <a:r>
              <a:rPr lang="ar-BH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َة</a:t>
            </a: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ُ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AA64A33-269F-4D5C-AD61-7F800CF6B3C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431" y="2164504"/>
            <a:ext cx="4890052" cy="32376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تراكيب ق ١">
            <a:hlinkClick r:id="" action="ppaction://media"/>
            <a:extLst>
              <a:ext uri="{FF2B5EF4-FFF2-40B4-BE49-F238E27FC236}">
                <a16:creationId xmlns:a16="http://schemas.microsoft.com/office/drawing/2014/main" xmlns="" id="{02CFD2CE-C497-4A34-A543-A8E55D838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3600" y="4282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DE47054-B536-489E-BFBA-8C42BAC0487D}"/>
              </a:ext>
            </a:extLst>
          </p:cNvPr>
          <p:cNvSpPr txBox="1"/>
          <p:nvPr/>
        </p:nvSpPr>
        <p:spPr>
          <a:xfrm>
            <a:off x="-12224" y="1093305"/>
            <a:ext cx="11781182" cy="816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ar-BH" sz="4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4400" b="1" dirty="0">
                <a:solidFill>
                  <a:srgbClr val="000000"/>
                </a:solidFill>
                <a:cs typeface="Sakkal Majalla" panose="02000000000000000000" pitchFamily="2" charset="-78"/>
              </a:rPr>
              <a:t>أُكْمِلُ بِال</a:t>
            </a:r>
            <a:r>
              <a:rPr lang="ar-BH" sz="4400" b="1" dirty="0">
                <a:solidFill>
                  <a:srgbClr val="000000"/>
                </a:solidFill>
                <a:cs typeface="Sakkal Majalla" panose="02000000000000000000" pitchFamily="2" charset="-78"/>
              </a:rPr>
              <a:t>ْ</a:t>
            </a:r>
            <a:r>
              <a:rPr lang="ar-SA" sz="4400" b="1" dirty="0">
                <a:solidFill>
                  <a:srgbClr val="000000"/>
                </a:solidFill>
                <a:cs typeface="Sakkal Majalla" panose="02000000000000000000" pitchFamily="2" charset="-78"/>
              </a:rPr>
              <a:t>كَلِمَةِ ال</a:t>
            </a:r>
            <a:r>
              <a:rPr lang="ar-BH" sz="4400" b="1" dirty="0">
                <a:solidFill>
                  <a:srgbClr val="000000"/>
                </a:solidFill>
                <a:cs typeface="Sakkal Majalla" panose="02000000000000000000" pitchFamily="2" charset="-78"/>
              </a:rPr>
              <a:t>ْ</a:t>
            </a:r>
            <a:r>
              <a:rPr lang="ar-SA" sz="4400" b="1" dirty="0">
                <a:solidFill>
                  <a:srgbClr val="000000"/>
                </a:solidFill>
                <a:cs typeface="Sakkal Majalla" panose="02000000000000000000" pitchFamily="2" charset="-78"/>
              </a:rPr>
              <a:t>ـمُناسِبَةِ، كَما في ال</a:t>
            </a:r>
            <a:r>
              <a:rPr lang="ar-BH" sz="4400" b="1" dirty="0">
                <a:solidFill>
                  <a:srgbClr val="000000"/>
                </a:solidFill>
                <a:cs typeface="Sakkal Majalla" panose="02000000000000000000" pitchFamily="2" charset="-78"/>
              </a:rPr>
              <a:t>ْ</a:t>
            </a:r>
            <a:r>
              <a:rPr lang="ar-SA" sz="4400" b="1" dirty="0">
                <a:solidFill>
                  <a:srgbClr val="000000"/>
                </a:solidFill>
                <a:cs typeface="Sakkal Majalla" panose="02000000000000000000" pitchFamily="2" charset="-78"/>
              </a:rPr>
              <a:t>ـمِثالِ:</a:t>
            </a:r>
            <a:endParaRPr lang="en-GB" sz="4400" b="1" dirty="0">
              <a:solidFill>
                <a:srgbClr val="000000"/>
              </a:solidFill>
              <a:cs typeface="Sakkal Majalla" panose="02000000000000000000" pitchFamily="2" charset="-78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xmlns="" id="{38AD9D41-6EC8-4CEB-97B1-222FB5947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13363"/>
            <a:ext cx="411480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الدَّرْسُ السادس / </a:t>
            </a:r>
            <a:r>
              <a:rPr lang="ar-SA" dirty="0"/>
              <a:t>رابِعًا</a:t>
            </a:r>
            <a:r>
              <a:rPr lang="ar-BH" dirty="0"/>
              <a:t>: </a:t>
            </a:r>
            <a:r>
              <a:rPr lang="ar-SA" dirty="0"/>
              <a:t>التَّراكيبُ اللُّغَوِيَّةُ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950F73A-1FA0-47D0-820E-9FFF5CE31C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70" t="49762" r="29239" b="40354"/>
          <a:stretch/>
        </p:blipFill>
        <p:spPr>
          <a:xfrm>
            <a:off x="2584174" y="1910132"/>
            <a:ext cx="6533322" cy="90803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92FA8D60-3692-44E8-96C8-BFFA41314F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160067"/>
              </p:ext>
            </p:extLst>
          </p:nvPr>
        </p:nvGraphicFramePr>
        <p:xfrm>
          <a:off x="2966290" y="2991263"/>
          <a:ext cx="5769088" cy="3291840"/>
        </p:xfrm>
        <a:graphic>
          <a:graphicData uri="http://schemas.openxmlformats.org/drawingml/2006/table">
            <a:tbl>
              <a:tblPr rtl="1" firstRow="1" firstCol="1" bandRow="1">
                <a:tableStyleId>{D27102A9-8310-4765-A935-A1911B00CA55}</a:tableStyleId>
              </a:tblPr>
              <a:tblGrid>
                <a:gridCol w="2864665">
                  <a:extLst>
                    <a:ext uri="{9D8B030D-6E8A-4147-A177-3AD203B41FA5}">
                      <a16:colId xmlns:a16="http://schemas.microsoft.com/office/drawing/2014/main" xmlns="" val="3202733902"/>
                    </a:ext>
                  </a:extLst>
                </a:gridCol>
                <a:gridCol w="2904423">
                  <a:extLst>
                    <a:ext uri="{9D8B030D-6E8A-4147-A177-3AD203B41FA5}">
                      <a16:colId xmlns:a16="http://schemas.microsoft.com/office/drawing/2014/main" xmlns="" val="14643619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3333750" algn="ctr"/>
                        </a:tabLst>
                      </a:pPr>
                      <a:r>
                        <a:rPr lang="ar-SA" sz="36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قَلَمࣱ           </a:t>
                      </a:r>
                      <a:endParaRPr lang="en-GB" sz="3600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3333750" algn="ctr"/>
                        </a:tabLs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114827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ar-BH" sz="36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ق</a:t>
                      </a:r>
                      <a:r>
                        <a:rPr lang="ar-SA" sz="36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ِطَّةࣱ                          </a:t>
                      </a:r>
                      <a:endParaRPr lang="en-GB" sz="3600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ar-SA" sz="3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 algn="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62050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ar-BH" sz="36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ق</a:t>
                      </a:r>
                      <a:r>
                        <a:rPr lang="ar-SA" sz="36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ِطارࣱ                         </a:t>
                      </a:r>
                      <a:endParaRPr lang="en-GB" sz="3600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ar-SA" sz="3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 algn="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ar-BH" sz="26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11895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ar-BH" sz="36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م</a:t>
                      </a:r>
                      <a:r>
                        <a:rPr lang="ar-SA" sz="36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ِقْلَمَةࣱ                          </a:t>
                      </a:r>
                      <a:endParaRPr lang="en-GB" sz="3600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ar-SA" sz="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 algn="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60515163"/>
                  </a:ext>
                </a:extLst>
              </a:tr>
            </a:tbl>
          </a:graphicData>
        </a:graphic>
      </p:graphicFrame>
      <p:pic>
        <p:nvPicPr>
          <p:cNvPr id="17" name="Graphic 3079" descr="Arrow: Straight outline">
            <a:extLst>
              <a:ext uri="{FF2B5EF4-FFF2-40B4-BE49-F238E27FC236}">
                <a16:creationId xmlns:a16="http://schemas.microsoft.com/office/drawing/2014/main" xmlns="" id="{90E91CAD-BE43-4006-BA90-73259F57060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695661" y="3147648"/>
            <a:ext cx="999459" cy="504825"/>
          </a:xfrm>
          <a:prstGeom prst="rect">
            <a:avLst/>
          </a:prstGeom>
        </p:spPr>
      </p:pic>
      <p:pic>
        <p:nvPicPr>
          <p:cNvPr id="20" name="Graphic 3080" descr="Arrow: Straight outline">
            <a:extLst>
              <a:ext uri="{FF2B5EF4-FFF2-40B4-BE49-F238E27FC236}">
                <a16:creationId xmlns:a16="http://schemas.microsoft.com/office/drawing/2014/main" xmlns="" id="{FE063B81-375C-49E2-B5B9-9A152BB33A8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695661" y="3907855"/>
            <a:ext cx="999459" cy="504825"/>
          </a:xfrm>
          <a:prstGeom prst="rect">
            <a:avLst/>
          </a:prstGeom>
        </p:spPr>
      </p:pic>
      <p:pic>
        <p:nvPicPr>
          <p:cNvPr id="21" name="Graphic 3081" descr="Arrow: Straight outline">
            <a:extLst>
              <a:ext uri="{FF2B5EF4-FFF2-40B4-BE49-F238E27FC236}">
                <a16:creationId xmlns:a16="http://schemas.microsoft.com/office/drawing/2014/main" xmlns="" id="{7A7461A7-F7BC-4522-8B1F-82BFB92D1F7E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788426" y="4704319"/>
            <a:ext cx="999459" cy="506412"/>
          </a:xfrm>
          <a:prstGeom prst="rect">
            <a:avLst/>
          </a:prstGeom>
        </p:spPr>
      </p:pic>
      <p:pic>
        <p:nvPicPr>
          <p:cNvPr id="22" name="Graphic 3082" descr="Arrow: Straight outline">
            <a:extLst>
              <a:ext uri="{FF2B5EF4-FFF2-40B4-BE49-F238E27FC236}">
                <a16:creationId xmlns:a16="http://schemas.microsoft.com/office/drawing/2014/main" xmlns="" id="{E27B0A85-793D-4A94-B660-D07927BE2D6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788426" y="5502370"/>
            <a:ext cx="999459" cy="5048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8281F10-B5D8-4875-87B8-8FF6296C3421}"/>
              </a:ext>
            </a:extLst>
          </p:cNvPr>
          <p:cNvSpPr txBox="1"/>
          <p:nvPr/>
        </p:nvSpPr>
        <p:spPr>
          <a:xfrm>
            <a:off x="4088521" y="3113138"/>
            <a:ext cx="848734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solidFill>
                  <a:srgbClr val="000000"/>
                </a:solidFill>
                <a:cs typeface="Sakkal Majalla" panose="02000000000000000000" pitchFamily="2" charset="-78"/>
              </a:rPr>
              <a:t>قَلَمي</a:t>
            </a:r>
            <a:endParaRPr lang="en-GB" sz="3600" b="1" dirty="0">
              <a:solidFill>
                <a:srgbClr val="000000"/>
              </a:solidFill>
              <a:cs typeface="Sakkal Majalla" panose="020000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FE8B217-A372-4414-AC02-8A29A8D371D7}"/>
              </a:ext>
            </a:extLst>
          </p:cNvPr>
          <p:cNvSpPr txBox="1"/>
          <p:nvPr/>
        </p:nvSpPr>
        <p:spPr>
          <a:xfrm>
            <a:off x="3937796" y="3836700"/>
            <a:ext cx="999459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solidFill>
                  <a:srgbClr val="000000"/>
                </a:solidFill>
                <a:cs typeface="Sakkal Majalla" panose="02000000000000000000" pitchFamily="2" charset="-78"/>
              </a:rPr>
              <a:t>قِطَّتي</a:t>
            </a:r>
            <a:endParaRPr lang="en-GB" sz="3600" b="1" dirty="0">
              <a:solidFill>
                <a:srgbClr val="000000"/>
              </a:solidFill>
              <a:cs typeface="Sakkal Majalla" panose="020000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EB8CAEC-24BF-45AA-8A18-C32A4EC9C8C7}"/>
              </a:ext>
            </a:extLst>
          </p:cNvPr>
          <p:cNvSpPr txBox="1"/>
          <p:nvPr/>
        </p:nvSpPr>
        <p:spPr>
          <a:xfrm>
            <a:off x="3776870" y="4646854"/>
            <a:ext cx="1160385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solidFill>
                  <a:srgbClr val="000000"/>
                </a:solidFill>
                <a:cs typeface="Sakkal Majalla" panose="02000000000000000000" pitchFamily="2" charset="-78"/>
              </a:rPr>
              <a:t>قِطاري</a:t>
            </a:r>
            <a:endParaRPr lang="en-GB" sz="3600" b="1" dirty="0">
              <a:solidFill>
                <a:srgbClr val="000000"/>
              </a:solidFill>
              <a:cs typeface="Sakkal Majalla" panose="02000000000000000000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ADA772F-9228-4EA8-998E-E5D3FD0A7A35}"/>
              </a:ext>
            </a:extLst>
          </p:cNvPr>
          <p:cNvSpPr txBox="1"/>
          <p:nvPr/>
        </p:nvSpPr>
        <p:spPr>
          <a:xfrm>
            <a:off x="3617843" y="5439134"/>
            <a:ext cx="1319412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solidFill>
                  <a:srgbClr val="000000"/>
                </a:solidFill>
                <a:cs typeface="Sakkal Majalla" panose="02000000000000000000" pitchFamily="2" charset="-78"/>
              </a:rPr>
              <a:t>مِقْلَمَتي</a:t>
            </a:r>
            <a:endParaRPr lang="en-GB" sz="3600" b="1" dirty="0">
              <a:solidFill>
                <a:srgbClr val="00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تراكيب ق٢">
            <a:hlinkClick r:id="" action="ppaction://media"/>
            <a:extLst>
              <a:ext uri="{FF2B5EF4-FFF2-40B4-BE49-F238E27FC236}">
                <a16:creationId xmlns:a16="http://schemas.microsoft.com/office/drawing/2014/main" xmlns="" id="{A2ECECFA-1DF4-4417-B065-77018116F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6432" y="35506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6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2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DE47054-B536-489E-BFBA-8C42BAC0487D}"/>
              </a:ext>
            </a:extLst>
          </p:cNvPr>
          <p:cNvSpPr txBox="1"/>
          <p:nvPr/>
        </p:nvSpPr>
        <p:spPr>
          <a:xfrm>
            <a:off x="-12224" y="1093305"/>
            <a:ext cx="11781182" cy="816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4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2. </a:t>
            </a:r>
            <a:r>
              <a:rPr lang="ar-SA" sz="4400" b="1" dirty="0">
                <a:solidFill>
                  <a:srgbClr val="000000"/>
                </a:solidFill>
                <a:cs typeface="Sakkal Majalla" panose="02000000000000000000" pitchFamily="2" charset="-78"/>
              </a:rPr>
              <a:t>أُكْمِلُ بِال</a:t>
            </a:r>
            <a:r>
              <a:rPr lang="ar-BH" sz="4400" b="1" dirty="0">
                <a:solidFill>
                  <a:srgbClr val="000000"/>
                </a:solidFill>
                <a:cs typeface="Sakkal Majalla" panose="02000000000000000000" pitchFamily="2" charset="-78"/>
              </a:rPr>
              <a:t>ْ</a:t>
            </a:r>
            <a:r>
              <a:rPr lang="ar-SA" sz="4400" b="1" dirty="0">
                <a:solidFill>
                  <a:srgbClr val="000000"/>
                </a:solidFill>
                <a:cs typeface="Sakkal Majalla" panose="02000000000000000000" pitchFamily="2" charset="-78"/>
              </a:rPr>
              <a:t>كَلِمَةِ ال</a:t>
            </a:r>
            <a:r>
              <a:rPr lang="ar-BH" sz="4400" b="1" dirty="0">
                <a:solidFill>
                  <a:srgbClr val="000000"/>
                </a:solidFill>
                <a:cs typeface="Sakkal Majalla" panose="02000000000000000000" pitchFamily="2" charset="-78"/>
              </a:rPr>
              <a:t>ْ</a:t>
            </a:r>
            <a:r>
              <a:rPr lang="ar-SA" sz="4400" b="1" dirty="0">
                <a:solidFill>
                  <a:srgbClr val="000000"/>
                </a:solidFill>
                <a:cs typeface="Sakkal Majalla" panose="02000000000000000000" pitchFamily="2" charset="-78"/>
              </a:rPr>
              <a:t>ـمُناسِبَةِ كَما في ال</a:t>
            </a:r>
            <a:r>
              <a:rPr lang="ar-BH" sz="4400" b="1" dirty="0">
                <a:solidFill>
                  <a:srgbClr val="000000"/>
                </a:solidFill>
                <a:cs typeface="Sakkal Majalla" panose="02000000000000000000" pitchFamily="2" charset="-78"/>
              </a:rPr>
              <a:t>ْ</a:t>
            </a:r>
            <a:r>
              <a:rPr lang="ar-SA" sz="4400" b="1" dirty="0">
                <a:solidFill>
                  <a:srgbClr val="000000"/>
                </a:solidFill>
                <a:cs typeface="Sakkal Majalla" panose="02000000000000000000" pitchFamily="2" charset="-78"/>
              </a:rPr>
              <a:t>ـمِثالِ</a:t>
            </a:r>
            <a:r>
              <a:rPr lang="ar-BH" sz="4400" b="1" dirty="0">
                <a:solidFill>
                  <a:srgbClr val="000000"/>
                </a:solidFill>
                <a:cs typeface="Sakkal Majalla" panose="02000000000000000000" pitchFamily="2" charset="-78"/>
              </a:rPr>
              <a:t>، </a:t>
            </a:r>
            <a:r>
              <a:rPr lang="ar-SA" sz="4400" b="1" dirty="0">
                <a:solidFill>
                  <a:srgbClr val="000000"/>
                </a:solidFill>
                <a:cs typeface="Sakkal Majalla" panose="02000000000000000000" pitchFamily="2" charset="-78"/>
              </a:rPr>
              <a:t>ثُمَّ أَقْرَأُ ال</a:t>
            </a:r>
            <a:r>
              <a:rPr lang="ar-BH" sz="4400" b="1" dirty="0">
                <a:solidFill>
                  <a:srgbClr val="000000"/>
                </a:solidFill>
                <a:cs typeface="Sakkal Majalla" panose="02000000000000000000" pitchFamily="2" charset="-78"/>
              </a:rPr>
              <a:t>ْ</a:t>
            </a:r>
            <a:r>
              <a:rPr lang="ar-SA" sz="4400" b="1" dirty="0">
                <a:solidFill>
                  <a:srgbClr val="000000"/>
                </a:solidFill>
                <a:cs typeface="Sakkal Majalla" panose="02000000000000000000" pitchFamily="2" charset="-78"/>
              </a:rPr>
              <a:t>جُمْلَةَ:</a:t>
            </a:r>
            <a:endParaRPr lang="en-GB" sz="4400" b="1" dirty="0">
              <a:solidFill>
                <a:srgbClr val="000000"/>
              </a:solidFill>
              <a:cs typeface="Sakkal Majalla" panose="02000000000000000000" pitchFamily="2" charset="-78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xmlns="" id="{38AD9D41-6EC8-4CEB-97B1-222FB5947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13363"/>
            <a:ext cx="411480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الدَّرْسُ السادس / </a:t>
            </a:r>
            <a:r>
              <a:rPr lang="ar-SA" dirty="0"/>
              <a:t>رابِعًا</a:t>
            </a:r>
            <a:r>
              <a:rPr lang="ar-BH" dirty="0"/>
              <a:t>: </a:t>
            </a:r>
            <a:r>
              <a:rPr lang="ar-SA" dirty="0"/>
              <a:t>التَّراكيبُ اللُّغَوِيَّةُ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8281F10-B5D8-4875-87B8-8FF6296C3421}"/>
              </a:ext>
            </a:extLst>
          </p:cNvPr>
          <p:cNvSpPr txBox="1"/>
          <p:nvPr/>
        </p:nvSpPr>
        <p:spPr>
          <a:xfrm>
            <a:off x="4565371" y="2823479"/>
            <a:ext cx="1176131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solidFill>
                  <a:srgbClr val="FF0000"/>
                </a:solidFill>
                <a:cs typeface="Sakkal Majalla" panose="02000000000000000000" pitchFamily="2" charset="-78"/>
              </a:rPr>
              <a:t>قِصَّتي</a:t>
            </a:r>
            <a:endParaRPr lang="en-GB" sz="3600" b="1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73F140-3980-42D2-80A7-95EB303362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43" t="53755" r="33125" b="38158"/>
          <a:stretch/>
        </p:blipFill>
        <p:spPr>
          <a:xfrm>
            <a:off x="3087758" y="1994216"/>
            <a:ext cx="5711686" cy="81682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ACCFAF69-6E18-4D2E-841C-F01F799B9C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692480"/>
              </p:ext>
            </p:extLst>
          </p:nvPr>
        </p:nvGraphicFramePr>
        <p:xfrm>
          <a:off x="2809461" y="3018011"/>
          <a:ext cx="5989983" cy="2194560"/>
        </p:xfrm>
        <a:graphic>
          <a:graphicData uri="http://schemas.openxmlformats.org/drawingml/2006/table">
            <a:tbl>
              <a:tblPr rtl="1" firstRow="1" firstCol="1" bandRow="1">
                <a:tableStyleId>{5DA37D80-6434-44D0-A028-1B22A696006F}</a:tableStyleId>
              </a:tblPr>
              <a:tblGrid>
                <a:gridCol w="2107095">
                  <a:extLst>
                    <a:ext uri="{9D8B030D-6E8A-4147-A177-3AD203B41FA5}">
                      <a16:colId xmlns:a16="http://schemas.microsoft.com/office/drawing/2014/main" xmlns="" val="4104096402"/>
                    </a:ext>
                  </a:extLst>
                </a:gridCol>
                <a:gridCol w="3882888">
                  <a:extLst>
                    <a:ext uri="{9D8B030D-6E8A-4147-A177-3AD203B41FA5}">
                      <a16:colId xmlns:a16="http://schemas.microsoft.com/office/drawing/2014/main" xmlns="" val="30204916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3333750" algn="ctr"/>
                        </a:tabLst>
                      </a:pPr>
                      <a:r>
                        <a:rPr lang="ar-SA" sz="360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(قِصّةࣱ)   </a:t>
                      </a:r>
                      <a:endParaRPr lang="en-GB" sz="360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3333750" algn="ctr"/>
                        </a:tabLst>
                      </a:pPr>
                      <a:r>
                        <a:rPr lang="ar-SA" sz="3600" b="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                </a:t>
                      </a:r>
                      <a:r>
                        <a:rPr lang="ar-BH" sz="3600" b="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        </a:t>
                      </a:r>
                      <a:r>
                        <a:rPr lang="ar-SA" sz="3600" b="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مُشَوِّقَةࣱ.</a:t>
                      </a:r>
                      <a:endParaRPr lang="en-GB" sz="3600" b="0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34377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ar-SA" sz="36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(قَميصࣱ)                          </a:t>
                      </a:r>
                      <a:endParaRPr lang="en-GB" sz="3600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ar-SA" sz="36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 </a:t>
                      </a:r>
                      <a:r>
                        <a:rPr lang="ar-BH" sz="36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                            ن</a:t>
                      </a:r>
                      <a:r>
                        <a:rPr lang="ar-SA" sz="36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َظيفࣱ.</a:t>
                      </a:r>
                      <a:endParaRPr lang="en-GB" sz="3600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416412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ar-SA" sz="36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(مَدْرَسَةࣱ)</a:t>
                      </a:r>
                      <a:endParaRPr lang="en-GB" sz="3600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ar-BH" sz="36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                            </a:t>
                      </a:r>
                      <a:r>
                        <a:rPr lang="ar-SA" sz="36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كَبيرَةࣱ.</a:t>
                      </a:r>
                      <a:endParaRPr lang="en-GB" sz="3600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182056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ar-SA" sz="36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 (صَديقࣱ)                          </a:t>
                      </a:r>
                      <a:endParaRPr lang="en-GB" sz="3600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ar-BH" sz="36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                             </a:t>
                      </a:r>
                      <a:r>
                        <a:rPr lang="ar-SA" sz="36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 ذَكِيࣱّ.</a:t>
                      </a:r>
                      <a:endParaRPr lang="en-GB" sz="3600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50690203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65CF94F-02BB-4ED2-930C-C1B783DC6CE1}"/>
              </a:ext>
            </a:extLst>
          </p:cNvPr>
          <p:cNvSpPr txBox="1"/>
          <p:nvPr/>
        </p:nvSpPr>
        <p:spPr>
          <a:xfrm>
            <a:off x="4475918" y="3398039"/>
            <a:ext cx="1355035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solidFill>
                  <a:srgbClr val="FF0000"/>
                </a:solidFill>
                <a:cs typeface="Sakkal Majalla" panose="02000000000000000000" pitchFamily="2" charset="-78"/>
              </a:rPr>
              <a:t>قَميصي</a:t>
            </a:r>
            <a:endParaRPr lang="en-GB" sz="3600" b="1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3A2F64-B53E-48FA-BDE1-EF7A539D2C8D}"/>
              </a:ext>
            </a:extLst>
          </p:cNvPr>
          <p:cNvSpPr txBox="1"/>
          <p:nvPr/>
        </p:nvSpPr>
        <p:spPr>
          <a:xfrm>
            <a:off x="4449417" y="3959763"/>
            <a:ext cx="1355035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solidFill>
                  <a:srgbClr val="FF0000"/>
                </a:solidFill>
                <a:cs typeface="Sakkal Majalla" panose="02000000000000000000" pitchFamily="2" charset="-78"/>
              </a:rPr>
              <a:t>مَدْرَسَتي</a:t>
            </a:r>
            <a:endParaRPr lang="en-GB" sz="3600" b="1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1C74B2C-944F-4E5A-A010-294576D99DB9}"/>
              </a:ext>
            </a:extLst>
          </p:cNvPr>
          <p:cNvSpPr txBox="1"/>
          <p:nvPr/>
        </p:nvSpPr>
        <p:spPr>
          <a:xfrm>
            <a:off x="4386467" y="4465747"/>
            <a:ext cx="1355035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solidFill>
                  <a:srgbClr val="FF0000"/>
                </a:solidFill>
                <a:cs typeface="Sakkal Majalla" panose="02000000000000000000" pitchFamily="2" charset="-78"/>
              </a:rPr>
              <a:t>صَديقي</a:t>
            </a:r>
            <a:endParaRPr lang="en-GB" sz="3600" b="1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تراكيب ق ٣">
            <a:hlinkClick r:id="" action="ppaction://media"/>
            <a:extLst>
              <a:ext uri="{FF2B5EF4-FFF2-40B4-BE49-F238E27FC236}">
                <a16:creationId xmlns:a16="http://schemas.microsoft.com/office/drawing/2014/main" xmlns="" id="{46BCCB70-5C54-454D-BB34-D214B8394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1358" y="4503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6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03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DE47054-B536-489E-BFBA-8C42BAC0487D}"/>
              </a:ext>
            </a:extLst>
          </p:cNvPr>
          <p:cNvSpPr txBox="1"/>
          <p:nvPr/>
        </p:nvSpPr>
        <p:spPr>
          <a:xfrm>
            <a:off x="1775791" y="1073904"/>
            <a:ext cx="9347751" cy="816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4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3. </a:t>
            </a:r>
            <a:r>
              <a:rPr lang="ar-SA" sz="4400" b="1" dirty="0">
                <a:solidFill>
                  <a:srgbClr val="000000"/>
                </a:solidFill>
                <a:cs typeface="Sakkal Majalla" panose="02000000000000000000" pitchFamily="2" charset="-78"/>
              </a:rPr>
              <a:t>أُكْمِلُ بِال</a:t>
            </a:r>
            <a:r>
              <a:rPr lang="ar-BH" sz="4400" b="1" dirty="0">
                <a:solidFill>
                  <a:srgbClr val="000000"/>
                </a:solidFill>
                <a:cs typeface="Sakkal Majalla" panose="02000000000000000000" pitchFamily="2" charset="-78"/>
              </a:rPr>
              <a:t>ْ</a:t>
            </a:r>
            <a:r>
              <a:rPr lang="ar-SA" sz="4400" b="1" dirty="0">
                <a:solidFill>
                  <a:srgbClr val="000000"/>
                </a:solidFill>
                <a:cs typeface="Sakkal Majalla" panose="02000000000000000000" pitchFamily="2" charset="-78"/>
              </a:rPr>
              <a:t>كَلِمَةِ ال</a:t>
            </a:r>
            <a:r>
              <a:rPr lang="ar-BH" sz="4400" b="1" dirty="0">
                <a:solidFill>
                  <a:srgbClr val="000000"/>
                </a:solidFill>
                <a:cs typeface="Sakkal Majalla" panose="02000000000000000000" pitchFamily="2" charset="-78"/>
              </a:rPr>
              <a:t>ْ</a:t>
            </a:r>
            <a:r>
              <a:rPr lang="ar-SA" sz="4400" b="1" dirty="0">
                <a:solidFill>
                  <a:srgbClr val="000000"/>
                </a:solidFill>
                <a:cs typeface="Sakkal Majalla" panose="02000000000000000000" pitchFamily="2" charset="-78"/>
              </a:rPr>
              <a:t>ـمُناسِبَةِ، ثُمَّ أَصِلُ كَما في الـمِثالِ:</a:t>
            </a:r>
            <a:endParaRPr lang="en-GB" sz="4400" b="1" dirty="0">
              <a:solidFill>
                <a:srgbClr val="000000"/>
              </a:solidFill>
              <a:cs typeface="Sakkal Majalla" panose="02000000000000000000" pitchFamily="2" charset="-78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xmlns="" id="{38AD9D41-6EC8-4CEB-97B1-222FB5947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13363"/>
            <a:ext cx="411480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الدَّرْسُ السادس / </a:t>
            </a:r>
            <a:r>
              <a:rPr lang="ar-SA" dirty="0"/>
              <a:t>رابِعًا</a:t>
            </a:r>
            <a:r>
              <a:rPr lang="ar-BH" dirty="0"/>
              <a:t>: </a:t>
            </a:r>
            <a:r>
              <a:rPr lang="ar-SA" dirty="0"/>
              <a:t>التَّراكيبُ اللُّغَوِيَّةُ</a:t>
            </a:r>
            <a:endParaRPr lang="en-US" dirty="0"/>
          </a:p>
        </p:txBody>
      </p:sp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xmlns="" id="{9E0DAD64-CDCD-4AD9-8E4B-7DF1094BB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9372" t="36848" r="23744" b="10533"/>
          <a:stretch/>
        </p:blipFill>
        <p:spPr>
          <a:xfrm>
            <a:off x="2627086" y="1890731"/>
            <a:ext cx="7271657" cy="4322531"/>
          </a:xfr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20EF3EB-6D6B-4D9A-9EF5-7E256621ECE9}"/>
              </a:ext>
            </a:extLst>
          </p:cNvPr>
          <p:cNvSpPr txBox="1"/>
          <p:nvPr/>
        </p:nvSpPr>
        <p:spPr>
          <a:xfrm>
            <a:off x="7026962" y="3010305"/>
            <a:ext cx="1176131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solidFill>
                  <a:srgbClr val="FF0000"/>
                </a:solidFill>
                <a:cs typeface="Sakkal Majalla" panose="02000000000000000000" pitchFamily="2" charset="-78"/>
              </a:rPr>
              <a:t>دَرّاجَتي</a:t>
            </a:r>
            <a:endParaRPr lang="en-GB" sz="3600" b="1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B1937AD-00A5-4BFE-AE58-3FD287374BCF}"/>
              </a:ext>
            </a:extLst>
          </p:cNvPr>
          <p:cNvSpPr txBox="1"/>
          <p:nvPr/>
        </p:nvSpPr>
        <p:spPr>
          <a:xfrm>
            <a:off x="7043529" y="4070361"/>
            <a:ext cx="1176131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solidFill>
                  <a:srgbClr val="FF0000"/>
                </a:solidFill>
                <a:cs typeface="Sakkal Majalla" panose="02000000000000000000" pitchFamily="2" charset="-78"/>
              </a:rPr>
              <a:t>خِزانَتي</a:t>
            </a:r>
            <a:endParaRPr lang="en-GB" sz="3600" b="1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CA7C9B1-F3C1-497E-9D77-67AB39F6C422}"/>
              </a:ext>
            </a:extLst>
          </p:cNvPr>
          <p:cNvSpPr txBox="1"/>
          <p:nvPr/>
        </p:nvSpPr>
        <p:spPr>
          <a:xfrm>
            <a:off x="7046839" y="5093272"/>
            <a:ext cx="1176131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solidFill>
                  <a:srgbClr val="FF0000"/>
                </a:solidFill>
                <a:cs typeface="Sakkal Majalla" panose="02000000000000000000" pitchFamily="2" charset="-78"/>
              </a:rPr>
              <a:t>طَعامي</a:t>
            </a:r>
            <a:endParaRPr lang="en-GB" sz="3600" b="1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28430974-12CC-485B-B898-6C47D28840A4}"/>
              </a:ext>
            </a:extLst>
          </p:cNvPr>
          <p:cNvCxnSpPr>
            <a:cxnSpLocks/>
          </p:cNvCxnSpPr>
          <p:nvPr/>
        </p:nvCxnSpPr>
        <p:spPr>
          <a:xfrm flipH="1" flipV="1">
            <a:off x="6188767" y="2517914"/>
            <a:ext cx="967407" cy="9011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B6A6CC83-BBD3-4DDE-A30D-F6D97D4A250E}"/>
              </a:ext>
            </a:extLst>
          </p:cNvPr>
          <p:cNvCxnSpPr>
            <a:cxnSpLocks/>
          </p:cNvCxnSpPr>
          <p:nvPr/>
        </p:nvCxnSpPr>
        <p:spPr>
          <a:xfrm flipH="1" flipV="1">
            <a:off x="6262915" y="4539023"/>
            <a:ext cx="893259" cy="9378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A6FF1FC1-DB27-4D7A-A141-6CA1B0BFA3BD}"/>
              </a:ext>
            </a:extLst>
          </p:cNvPr>
          <p:cNvCxnSpPr>
            <a:cxnSpLocks/>
          </p:cNvCxnSpPr>
          <p:nvPr/>
        </p:nvCxnSpPr>
        <p:spPr>
          <a:xfrm flipH="1">
            <a:off x="6300780" y="4558748"/>
            <a:ext cx="696368" cy="9180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تراكيب ق ٤">
            <a:hlinkClick r:id="" action="ppaction://media"/>
            <a:extLst>
              <a:ext uri="{FF2B5EF4-FFF2-40B4-BE49-F238E27FC236}">
                <a16:creationId xmlns:a16="http://schemas.microsoft.com/office/drawing/2014/main" xmlns="" id="{B8297B16-C55E-4974-AEDD-99CF59C87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5490" y="4234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5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3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  <p:bldP spid="26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xmlns="" id="{38AD9D41-6EC8-4CEB-97B1-222FB5947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13363"/>
            <a:ext cx="411480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الدَّرْسُ السادس / </a:t>
            </a:r>
            <a:r>
              <a:rPr lang="ar-SA" dirty="0"/>
              <a:t>رابِعًا</a:t>
            </a:r>
            <a:r>
              <a:rPr lang="ar-BH" dirty="0"/>
              <a:t>: </a:t>
            </a:r>
            <a:r>
              <a:rPr lang="ar-SA" dirty="0"/>
              <a:t>التَّراكيبُ اللُّغَوِيَّةُ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9F70C07-231D-4323-8450-18F6A3EAF7B0}"/>
              </a:ext>
            </a:extLst>
          </p:cNvPr>
          <p:cNvSpPr/>
          <p:nvPr/>
        </p:nvSpPr>
        <p:spPr>
          <a:xfrm>
            <a:off x="3638237" y="2231306"/>
            <a:ext cx="4915525" cy="150835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6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انْتَهى الدَّرْسُ</a:t>
            </a:r>
            <a:endParaRPr lang="en-US" sz="6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تراكيب ق ٥">
            <a:hlinkClick r:id="" action="ppaction://media"/>
            <a:extLst>
              <a:ext uri="{FF2B5EF4-FFF2-40B4-BE49-F238E27FC236}">
                <a16:creationId xmlns:a16="http://schemas.microsoft.com/office/drawing/2014/main" xmlns="" id="{4920BF04-89FB-44C5-9B80-844319452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9530" y="3972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8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3184</TotalTime>
  <Words>241</Words>
  <Application>Microsoft Office PowerPoint</Application>
  <PresentationFormat>Widescreen</PresentationFormat>
  <Paragraphs>43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Tufik Ben Saleh Aldaaji</dc:creator>
  <cp:lastModifiedBy>Admin</cp:lastModifiedBy>
  <cp:revision>210</cp:revision>
  <dcterms:created xsi:type="dcterms:W3CDTF">2020-09-08T04:24:33Z</dcterms:created>
  <dcterms:modified xsi:type="dcterms:W3CDTF">2021-03-08T22:16:55Z</dcterms:modified>
</cp:coreProperties>
</file>