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308" r:id="rId4"/>
    <p:sldId id="370" r:id="rId5"/>
    <p:sldId id="362" r:id="rId6"/>
    <p:sldId id="364" r:id="rId7"/>
    <p:sldId id="365" r:id="rId8"/>
    <p:sldId id="366" r:id="rId9"/>
    <p:sldId id="367" r:id="rId10"/>
    <p:sldId id="368" r:id="rId11"/>
    <p:sldId id="369" r:id="rId12"/>
    <p:sldId id="371" r:id="rId13"/>
    <p:sldId id="372" r:id="rId14"/>
    <p:sldId id="322" r:id="rId15"/>
    <p:sldId id="351" r:id="rId16"/>
    <p:sldId id="352" r:id="rId17"/>
    <p:sldId id="353" r:id="rId18"/>
    <p:sldId id="373" r:id="rId19"/>
  </p:sldIdLst>
  <p:sldSz cx="12192000" cy="6858000"/>
  <p:notesSz cx="7010400" cy="92964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BB7737D-742E-434C-A362-0A2427EA6A91}" type="datetimeFigureOut">
              <a:rPr lang="ar-SA" smtClean="0"/>
              <a:t>26/07/1442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F00171C-A9BE-4BD2-87E5-901A162D19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00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اللغة العربية </a:t>
            </a:r>
          </a:p>
        </p:txBody>
      </p:sp>
    </p:spTree>
    <p:extLst>
      <p:ext uri="{BB962C8B-B14F-4D97-AF65-F5344CB8AC3E}">
        <p14:creationId xmlns:p14="http://schemas.microsoft.com/office/powerpoint/2010/main" val="359968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jpeg"/><Relationship Id="rId11" Type="http://schemas.openxmlformats.org/officeDocument/2006/relationships/image" Target="../media/image3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slide" Target="slide7.xml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slide" Target="slide1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slide" Target="slide1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55EA7A-28CD-4133-B706-03AB58DE643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194" r="5031" b="1194"/>
          <a:stretch/>
        </p:blipFill>
        <p:spPr>
          <a:xfrm>
            <a:off x="3281515" y="1840569"/>
            <a:ext cx="5476568" cy="4218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/>
          <p:nvPr/>
        </p:nvPicPr>
        <p:blipFill rotWithShape="1"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06309" y="-138924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AE73C5-85B0-48E8-90FC-6A5472E8700E}"/>
              </a:ext>
            </a:extLst>
          </p:cNvPr>
          <p:cNvSpPr/>
          <p:nvPr/>
        </p:nvSpPr>
        <p:spPr>
          <a:xfrm>
            <a:off x="270641" y="1095935"/>
            <a:ext cx="11655888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/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الـحَلْقَةُ الأُولى /  اللُّغَةُ العَرَبيّةُ  /  الصَّفُّ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الأَوَّل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الابْتِدائِيّ</a:t>
            </a:r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ُ /  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الثّاني </a:t>
            </a:r>
            <a:endParaRPr lang="ar-SA" sz="36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234A91-4753-4EB9-B082-97A455650390}"/>
              </a:ext>
            </a:extLst>
          </p:cNvPr>
          <p:cNvSpPr/>
          <p:nvPr/>
        </p:nvSpPr>
        <p:spPr>
          <a:xfrm>
            <a:off x="0" y="1849040"/>
            <a:ext cx="11836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وَحْدَةُ: (أَلْعابُنا وَهِواياتُنا)                                                                    الدَّرْسُ السّادِسُ: حَرْفُ (ق)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xmlns="" id="{9EC790F6-68D6-4360-8C40-BCD81E025602}"/>
              </a:ext>
            </a:extLst>
          </p:cNvPr>
          <p:cNvSpPr/>
          <p:nvPr/>
        </p:nvSpPr>
        <p:spPr>
          <a:xfrm>
            <a:off x="4273212" y="5455073"/>
            <a:ext cx="3650747" cy="809092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2- التَّحَدُّثُ وَالقِراءَةُ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1" y="6448325"/>
            <a:ext cx="4834119" cy="365125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AD8AAFB-5DF8-4866-BD77-7B70638E8909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DC8D6FE-EC75-4923-9C07-2994F6A4E84D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تحدث ق ١">
            <a:hlinkClick r:id="" action="ppaction://media"/>
            <a:extLst>
              <a:ext uri="{FF2B5EF4-FFF2-40B4-BE49-F238E27FC236}">
                <a16:creationId xmlns:a16="http://schemas.microsoft.com/office/drawing/2014/main" xmlns="" id="{454BEE8A-B1A3-4BB4-94C5-E210DA0E3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729" y="58492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F6EAB8-BC18-417C-97B8-86BFAE257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48" y="634582"/>
            <a:ext cx="65453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rtl="1"/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6- </a:t>
            </a:r>
            <a:r>
              <a:rPr lang="ar-SA" sz="40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أَقْرَأُ، وأَصِلُ الجُمْلَةَ بِالْصّورَةِ الـــمُناسِبَةِ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0AABCDA5-9700-495F-8D26-5B7EB9B0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65D33F3E-D5B3-42A2-8894-60B51F3FFD08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9958D72-822D-403C-9F45-55B226F7D1BF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0FB78B5-C083-44C3-8968-D99200CD5385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72E973F-0548-40A7-9D75-883B86D4E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7171" name="Picture 3065" descr="A picture containing text, table&#10;&#10;Description automatically generated">
            <a:extLst>
              <a:ext uri="{FF2B5EF4-FFF2-40B4-BE49-F238E27FC236}">
                <a16:creationId xmlns:a16="http://schemas.microsoft.com/office/drawing/2014/main" xmlns="" id="{E45AE21E-C92D-4302-9039-EE173CE3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r="1979"/>
          <a:stretch/>
        </p:blipFill>
        <p:spPr bwMode="auto">
          <a:xfrm>
            <a:off x="75864" y="457201"/>
            <a:ext cx="2735075" cy="193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306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56EC483-FE86-4250-9C87-2ADCED537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>
            <a:fillRect/>
          </a:stretch>
        </p:blipFill>
        <p:spPr bwMode="auto">
          <a:xfrm>
            <a:off x="75864" y="2526185"/>
            <a:ext cx="2735076" cy="183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306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CC53AD1E-9FB1-4A42-8724-2F3E65F9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" y="4423650"/>
            <a:ext cx="2735076" cy="188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EE66BA3-498D-441B-87E9-6444D36FB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53958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F6FADF1-672E-4A28-94DC-7E39978C9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644" y="1800771"/>
            <a:ext cx="6160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مَساءَ الـجُمُعَةِ زارَتْ أَميـرَةُ رِحابَ؛ لِتَلْعَبَ مَعَها. </a:t>
            </a:r>
            <a:endParaRPr kumimoji="0" lang="en-US" altLang="ar-SA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7C47F4DC-DB1E-4BE6-AB67-40AB5B77F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940" y="2601450"/>
            <a:ext cx="536236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قَضَتِ البِنْتانِ وَقْتًا جَميلًا في اللَّعِبِ.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ثُمَّ أ</a:t>
            </a:r>
            <a:r>
              <a:rPr kumimoji="0" lang="ar-SA" altLang="ar-SA" sz="3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َعادَتْ رِحابُ لُعَبَها إِلى الخِزانَةِ بنظامٍ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4D5E5C3-7C66-4176-AC2B-2626DE504135}"/>
              </a:ext>
            </a:extLst>
          </p:cNvPr>
          <p:cNvCxnSpPr>
            <a:cxnSpLocks/>
            <a:endCxn id="7169" idx="3"/>
          </p:cNvCxnSpPr>
          <p:nvPr/>
        </p:nvCxnSpPr>
        <p:spPr>
          <a:xfrm flipH="1">
            <a:off x="2810940" y="2251105"/>
            <a:ext cx="3232959" cy="31138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06251DA-A340-45D5-92E9-CEBC67D4092B}"/>
              </a:ext>
            </a:extLst>
          </p:cNvPr>
          <p:cNvCxnSpPr>
            <a:cxnSpLocks/>
          </p:cNvCxnSpPr>
          <p:nvPr/>
        </p:nvCxnSpPr>
        <p:spPr>
          <a:xfrm flipH="1" flipV="1">
            <a:off x="2810939" y="1337205"/>
            <a:ext cx="4395079" cy="2317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D622FA5-580D-41BF-932A-D2432FC6781B}"/>
              </a:ext>
            </a:extLst>
          </p:cNvPr>
          <p:cNvCxnSpPr>
            <a:cxnSpLocks/>
            <a:endCxn id="7170" idx="3"/>
          </p:cNvCxnSpPr>
          <p:nvPr/>
        </p:nvCxnSpPr>
        <p:spPr>
          <a:xfrm flipH="1" flipV="1">
            <a:off x="2810940" y="3442791"/>
            <a:ext cx="3835520" cy="18305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تحدث ق١٠">
            <a:hlinkClick r:id="" action="ppaction://media"/>
            <a:extLst>
              <a:ext uri="{FF2B5EF4-FFF2-40B4-BE49-F238E27FC236}">
                <a16:creationId xmlns:a16="http://schemas.microsoft.com/office/drawing/2014/main" xmlns="" id="{E53FC298-3AD6-4443-ACE8-7A05335C1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4296" y="5825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46">
            <a:extLst>
              <a:ext uri="{FF2B5EF4-FFF2-40B4-BE49-F238E27FC236}">
                <a16:creationId xmlns:a16="http://schemas.microsoft.com/office/drawing/2014/main" xmlns="" id="{D591DB84-7627-4EC0-BCEC-2DD037FE6A93}"/>
              </a:ext>
            </a:extLst>
          </p:cNvPr>
          <p:cNvPicPr/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8325"/>
          <a:stretch/>
        </p:blipFill>
        <p:spPr bwMode="auto">
          <a:xfrm>
            <a:off x="10236806" y="4326103"/>
            <a:ext cx="1074420" cy="5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صورة 246">
            <a:extLst>
              <a:ext uri="{FF2B5EF4-FFF2-40B4-BE49-F238E27FC236}">
                <a16:creationId xmlns:a16="http://schemas.microsoft.com/office/drawing/2014/main" xmlns="" id="{964D7EA1-0C35-45B6-86C0-1280143FCA02}"/>
              </a:ext>
            </a:extLst>
          </p:cNvPr>
          <p:cNvPicPr/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8325"/>
          <a:stretch/>
        </p:blipFill>
        <p:spPr bwMode="auto">
          <a:xfrm>
            <a:off x="10236806" y="3064882"/>
            <a:ext cx="1074420" cy="5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1EA84D77-C5CE-43D6-836E-BAB8512F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DD89282C-0D48-4D3C-9F2C-755CFCCA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035" y="176257"/>
            <a:ext cx="6502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7- أَقْرَأُ، وأَضَعُ             حَوْلَ الكَلِمَةِ الـمُماثِلَةِ:</a:t>
            </a:r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894EBB4C-44F8-4BF0-A7B7-9A76822A43EC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225B67C-9583-4927-B568-DAA181BC85B6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C74C27-62F0-444A-BAAE-274E9B67865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942D79-83A8-43B4-A3E6-D06CB6E85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35" y="30295"/>
            <a:ext cx="1646183" cy="1268068"/>
          </a:xfrm>
          <a:prstGeom prst="rect">
            <a:avLst/>
          </a:prstGeom>
        </p:spPr>
      </p:pic>
      <p:pic>
        <p:nvPicPr>
          <p:cNvPr id="17" name="صورة 246">
            <a:extLst>
              <a:ext uri="{FF2B5EF4-FFF2-40B4-BE49-F238E27FC236}">
                <a16:creationId xmlns:a16="http://schemas.microsoft.com/office/drawing/2014/main" xmlns="" id="{D3A65230-CF58-4231-822F-A586E6A2BA1D}"/>
              </a:ext>
            </a:extLst>
          </p:cNvPr>
          <p:cNvPicPr/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8325"/>
          <a:stretch/>
        </p:blipFill>
        <p:spPr bwMode="auto">
          <a:xfrm>
            <a:off x="10236806" y="1885752"/>
            <a:ext cx="1074420" cy="5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B5BD1EF-B3DA-45C9-840F-C2DC91B69717}"/>
              </a:ext>
            </a:extLst>
          </p:cNvPr>
          <p:cNvSpPr/>
          <p:nvPr/>
        </p:nvSpPr>
        <p:spPr>
          <a:xfrm>
            <a:off x="7439237" y="147559"/>
            <a:ext cx="838687" cy="80846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A55CB4-46E2-4162-8983-13FFEA0B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953" y="22562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5DC947-701C-4727-93DC-399659F63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780" y="1298363"/>
            <a:ext cx="487665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هَذِهِ سَيّارَةٌ زَرْقاءُ تَقودُها عَنْ بُعْدٍ.</a:t>
            </a:r>
          </a:p>
          <a:p>
            <a:pPr lvl="0" algn="r" rtl="1"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ar-SA" altLang="ar-SA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قالَتْ أَميرةُ: "ما أَجْمَلَ لُعَبَكِ يا رِحابُ"!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قَضَتِ البِنْتانِ وَقْتًا جَميلًا في اللَّعِبِ.</a:t>
            </a:r>
            <a:endParaRPr kumimoji="0" lang="ar-SA" altLang="ar-SA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4F3749-FA08-4898-8C22-30AC336C4285}"/>
              </a:ext>
            </a:extLst>
          </p:cNvPr>
          <p:cNvSpPr txBox="1"/>
          <p:nvPr/>
        </p:nvSpPr>
        <p:spPr>
          <a:xfrm>
            <a:off x="10003353" y="1346180"/>
            <a:ext cx="144965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50000"/>
              </a:lnSpc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تَقودُها</a:t>
            </a:r>
          </a:p>
          <a:p>
            <a:pPr algn="ctr" rtl="1">
              <a:lnSpc>
                <a:spcPct val="250000"/>
              </a:lnSpc>
            </a:pPr>
            <a:r>
              <a:rPr lang="ar-SA" altLang="ar-SA" sz="32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قالَتْ </a:t>
            </a:r>
          </a:p>
          <a:p>
            <a:pPr algn="ctr" rtl="1">
              <a:lnSpc>
                <a:spcPct val="250000"/>
              </a:lnSpc>
            </a:pPr>
            <a:r>
              <a:rPr lang="ar-SA" altLang="ar-SA" sz="32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وَقْتًا</a:t>
            </a:r>
            <a:endParaRPr lang="ar-SA" sz="32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2495C024-B0E6-4618-9D3E-5E060A8486AD}"/>
              </a:ext>
            </a:extLst>
          </p:cNvPr>
          <p:cNvSpPr/>
          <p:nvPr/>
        </p:nvSpPr>
        <p:spPr>
          <a:xfrm>
            <a:off x="6589763" y="1671557"/>
            <a:ext cx="838687" cy="80846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22A8293-9542-41D5-8CF0-D101BA56F41E}"/>
              </a:ext>
            </a:extLst>
          </p:cNvPr>
          <p:cNvSpPr/>
          <p:nvPr/>
        </p:nvSpPr>
        <p:spPr>
          <a:xfrm>
            <a:off x="8675654" y="2933255"/>
            <a:ext cx="838687" cy="80846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01E7F590-2418-437D-93EA-5EA5663628DC}"/>
              </a:ext>
            </a:extLst>
          </p:cNvPr>
          <p:cNvSpPr/>
          <p:nvPr/>
        </p:nvSpPr>
        <p:spPr>
          <a:xfrm>
            <a:off x="7125629" y="4192859"/>
            <a:ext cx="680225" cy="66472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تحدث ق١١">
            <a:hlinkClick r:id="" action="ppaction://media"/>
            <a:extLst>
              <a:ext uri="{FF2B5EF4-FFF2-40B4-BE49-F238E27FC236}">
                <a16:creationId xmlns:a16="http://schemas.microsoft.com/office/drawing/2014/main" xmlns="" id="{C4E6C746-5ECB-49BE-B16D-BF73EF2EB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641" y="5786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1EA84D77-C5CE-43D6-836E-BAB8512F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DD89282C-0D48-4D3C-9F2C-755CFCCA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99" y="551793"/>
            <a:ext cx="7358168" cy="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8-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أَقْرَأُ الجُمْلَةَ، وأُحَلِّلُها إِلَى كَلِماتِها بِاسْتِعْمالِ 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(</a:t>
            </a:r>
            <a:r>
              <a:rPr lang="ar-SA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 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/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894EBB4C-44F8-4BF0-A7B7-9A76822A43EC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225B67C-9583-4927-B568-DAA181BC85B6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C74C27-62F0-444A-BAAE-274E9B67865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942D79-83A8-43B4-A3E6-D06CB6E85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35" y="30295"/>
            <a:ext cx="1646183" cy="1268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A55CB4-46E2-4162-8983-13FFEA0B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953" y="22562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2245D4-A854-48FA-9DBA-C8D4095DFE02}"/>
              </a:ext>
            </a:extLst>
          </p:cNvPr>
          <p:cNvSpPr txBox="1"/>
          <p:nvPr/>
        </p:nvSpPr>
        <p:spPr>
          <a:xfrm>
            <a:off x="3323063" y="2473889"/>
            <a:ext cx="5199256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  <a:tabLst>
                <a:tab pos="269240" algn="r"/>
              </a:tabLst>
            </a:pPr>
            <a:r>
              <a:rPr lang="ar-S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قَضَتِ البِنْتانِ وَقْتًا جَميلًا  في اللَّعِبِ.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268048-D2BE-4182-9AA6-97AE38C8B152}"/>
              </a:ext>
            </a:extLst>
          </p:cNvPr>
          <p:cNvSpPr txBox="1"/>
          <p:nvPr/>
        </p:nvSpPr>
        <p:spPr>
          <a:xfrm>
            <a:off x="7412775" y="2366464"/>
            <a:ext cx="326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</a:t>
            </a:r>
            <a:endParaRPr lang="ar-SA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AD00A5A-0A65-4998-9A3C-4E4A41A7F81E}"/>
              </a:ext>
            </a:extLst>
          </p:cNvPr>
          <p:cNvSpPr txBox="1"/>
          <p:nvPr/>
        </p:nvSpPr>
        <p:spPr>
          <a:xfrm>
            <a:off x="6455167" y="2366649"/>
            <a:ext cx="326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</a:t>
            </a:r>
            <a:endParaRPr lang="ar-SA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7F7CF3-D998-48C6-96F1-899A2A6C62CB}"/>
              </a:ext>
            </a:extLst>
          </p:cNvPr>
          <p:cNvSpPr txBox="1"/>
          <p:nvPr/>
        </p:nvSpPr>
        <p:spPr>
          <a:xfrm>
            <a:off x="5763326" y="2396269"/>
            <a:ext cx="326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</a:t>
            </a:r>
            <a:endParaRPr lang="ar-SA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5C5E806-A858-442B-81CC-526723791B80}"/>
              </a:ext>
            </a:extLst>
          </p:cNvPr>
          <p:cNvSpPr txBox="1"/>
          <p:nvPr/>
        </p:nvSpPr>
        <p:spPr>
          <a:xfrm>
            <a:off x="4879822" y="2432033"/>
            <a:ext cx="326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</a:t>
            </a:r>
            <a:endParaRPr lang="ar-SA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68BFAA-7139-45D5-BEE2-29B85B64BA3A}"/>
              </a:ext>
            </a:extLst>
          </p:cNvPr>
          <p:cNvSpPr txBox="1"/>
          <p:nvPr/>
        </p:nvSpPr>
        <p:spPr>
          <a:xfrm>
            <a:off x="4618577" y="2370502"/>
            <a:ext cx="326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</a:t>
            </a:r>
            <a:endParaRPr lang="ar-SA" sz="2800" dirty="0"/>
          </a:p>
        </p:txBody>
      </p:sp>
      <p:pic>
        <p:nvPicPr>
          <p:cNvPr id="4" name="تحدث ق١٢">
            <a:hlinkClick r:id="" action="ppaction://media"/>
            <a:extLst>
              <a:ext uri="{FF2B5EF4-FFF2-40B4-BE49-F238E27FC236}">
                <a16:creationId xmlns:a16="http://schemas.microsoft.com/office/drawing/2014/main" xmlns="" id="{68F9C77F-D186-41F4-B280-650D5C8A0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41" y="5786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1EA84D77-C5CE-43D6-836E-BAB8512F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DD89282C-0D48-4D3C-9F2C-755CFCCA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00" y="551793"/>
            <a:ext cx="1165767" cy="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9-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أَقْرَأُ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/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894EBB4C-44F8-4BF0-A7B7-9A76822A43EC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225B67C-9583-4927-B568-DAA181BC85B6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C74C27-62F0-444A-BAAE-274E9B67865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942D79-83A8-43B4-A3E6-D06CB6E85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35" y="30295"/>
            <a:ext cx="1646183" cy="1268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A55CB4-46E2-4162-8983-13FFEA0B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953" y="22562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222" name="Picture 4799" descr="A picture containing container, box&#10;&#10;Description automatically generated">
            <a:extLst>
              <a:ext uri="{FF2B5EF4-FFF2-40B4-BE49-F238E27FC236}">
                <a16:creationId xmlns:a16="http://schemas.microsoft.com/office/drawing/2014/main" xmlns="" id="{2C0AD197-71D2-4205-84FF-4B062285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0" y="1205706"/>
            <a:ext cx="1558925" cy="1285875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4801" descr="A picture containing earphone&#10;&#10;Description automatically generated">
            <a:extLst>
              <a:ext uri="{FF2B5EF4-FFF2-40B4-BE49-F238E27FC236}">
                <a16:creationId xmlns:a16="http://schemas.microsoft.com/office/drawing/2014/main" xmlns="" id="{364B01F6-E080-49D3-8EC0-1526A800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3918" r="5061" b="14886"/>
          <a:stretch>
            <a:fillRect/>
          </a:stretch>
        </p:blipFill>
        <p:spPr bwMode="auto">
          <a:xfrm>
            <a:off x="5029232" y="3509200"/>
            <a:ext cx="1665255" cy="1450975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4802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011C03C3-C2A1-478C-931F-E086F663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6" r="18774"/>
          <a:stretch>
            <a:fillRect/>
          </a:stretch>
        </p:blipFill>
        <p:spPr bwMode="auto">
          <a:xfrm>
            <a:off x="948530" y="3509202"/>
            <a:ext cx="1558925" cy="1450974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803" descr="Logo&#10;&#10;Description automatically generated">
            <a:extLst>
              <a:ext uri="{FF2B5EF4-FFF2-40B4-BE49-F238E27FC236}">
                <a16:creationId xmlns:a16="http://schemas.microsoft.com/office/drawing/2014/main" xmlns="" id="{2D67DE2A-A9F5-43D6-BE5A-339402C7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1" r="22328"/>
          <a:stretch>
            <a:fillRect/>
          </a:stretch>
        </p:blipFill>
        <p:spPr bwMode="auto">
          <a:xfrm>
            <a:off x="9061515" y="3509200"/>
            <a:ext cx="1431925" cy="1450975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4792">
            <a:extLst>
              <a:ext uri="{FF2B5EF4-FFF2-40B4-BE49-F238E27FC236}">
                <a16:creationId xmlns:a16="http://schemas.microsoft.com/office/drawing/2014/main" xmlns="" id="{39CDE263-B49E-4B39-9D1D-6F36327C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516" y="1205707"/>
            <a:ext cx="1426619" cy="1285873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800" descr="A pair of scissors&#10;&#10;Description automatically generated with medium confidence">
            <a:extLst>
              <a:ext uri="{FF2B5EF4-FFF2-40B4-BE49-F238E27FC236}">
                <a16:creationId xmlns:a16="http://schemas.microsoft.com/office/drawing/2014/main" xmlns="" id="{3D9BDFD1-ECFD-4352-8250-85F7CB2E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33" y="1205706"/>
            <a:ext cx="1665254" cy="1285874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230237DC-88B8-485F-87C6-2DAA4F241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D366813B-851D-4AE2-8F85-C44876B3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354" y="2586658"/>
            <a:ext cx="98818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قَ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لَمٌ                                                مِ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قَ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صٌّ                                                صُنْدو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قٌ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62572A6-7B43-4FA8-A05E-BBD3D2F0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24" y="4465075"/>
            <a:ext cx="988180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36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مِنْ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رٌ                                                 بَرْ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قوقٌ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حَ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بَةٌ    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600" b="0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تحدث ق١٣">
            <a:hlinkClick r:id="" action="ppaction://media"/>
            <a:extLst>
              <a:ext uri="{FF2B5EF4-FFF2-40B4-BE49-F238E27FC236}">
                <a16:creationId xmlns:a16="http://schemas.microsoft.com/office/drawing/2014/main" xmlns="" id="{162C7874-C7AE-4B72-93DB-708D442C9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824" y="57156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6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15A17-16DD-4A24-96B3-2FA8B531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r-SA" sz="8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514E97-B824-442F-ABDC-31727DBCBFAC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21FF27B-9E9A-4341-B8DA-4976651DA3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9835B1-7CD6-40CB-BF91-75EB91A3AE1B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887031-3A8B-4E56-8E53-12A86EE79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3" name="تحدث ق١٤">
            <a:hlinkClick r:id="" action="ppaction://media"/>
            <a:extLst>
              <a:ext uri="{FF2B5EF4-FFF2-40B4-BE49-F238E27FC236}">
                <a16:creationId xmlns:a16="http://schemas.microsoft.com/office/drawing/2014/main" xmlns="" id="{B81F0525-407C-44B7-95BD-84261DD3B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41" y="5767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67B96C7-762E-4337-8931-944BB01CF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5265" y="5670307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38C52148-FBAA-4D79-BD9B-7B40E7490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E3A03BA0-F428-4B36-9B05-DFFD840BD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3E9ABAA6-A1B4-4569-8035-36E7F6C65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E05664F9-4745-430C-9BB3-E059DFD4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F296135B-5E54-4875-BFC4-623DD9988022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004C171-2816-4590-A7AC-184103C462B2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8E0798-AD6F-4B0A-8C8A-5E6B3A4BAD03}"/>
              </a:ext>
            </a:extLst>
          </p:cNvPr>
          <p:cNvSpPr>
            <a:spLocks/>
          </p:cNvSpPr>
          <p:nvPr/>
        </p:nvSpPr>
        <p:spPr>
          <a:xfrm>
            <a:off x="8349483" y="6327036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FF317C-4EA8-4BA1-9BCD-6FA3BE3BB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DE8D0CFA-1F77-4E4C-BF6F-10F75732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617" y="355573"/>
            <a:ext cx="4408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رِحابُ تُحافِظُ عَلَى لُعَبِها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7E0ED3-02FC-49CB-AC09-0278E2DDB225}"/>
              </a:ext>
            </a:extLst>
          </p:cNvPr>
          <p:cNvSpPr txBox="1"/>
          <p:nvPr/>
        </p:nvSpPr>
        <p:spPr>
          <a:xfrm>
            <a:off x="423042" y="3511199"/>
            <a:ext cx="11768958" cy="240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مَساءَ الـجُمُعَةِ زارَتْ أَميـرَةُ رِحابَ؛ لِتَلْعَبَ مَعَها.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أَميرةُ: "ما أَجْمَلَ لُعَبَكِ يا رِحابُ! إِنَّكِ تُحْسِنينَ الـــــمُحافَظَةَ عَلَيْها".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 رِحابُ أَميرَةَ، وَ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لَها: "تَعالَيْ نَلْعَبْ بِالْ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طارِ". فَ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أَميرَةُ: "حَسَنًا، إِنَّـها لُعْبَتي الْــمُفَضَّلَةُ. "</a:t>
            </a:r>
            <a:endParaRPr lang="en-US" sz="3200" b="1" dirty="0">
              <a:effectLst/>
              <a:highlight>
                <a:srgbClr val="FFFF00"/>
              </a:highlight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َضَتِ البِنْتانِ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تًا جَميلًا في اللَّعِبِ، ثُمَّ أَعادَتْ رِحابُ لُعَبَها إِلى الْخِزانَةِ بِنِظامٍ.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02EEE0-9356-4250-B915-29D82A4E26E1}"/>
              </a:ext>
            </a:extLst>
          </p:cNvPr>
          <p:cNvSpPr txBox="1"/>
          <p:nvPr/>
        </p:nvSpPr>
        <p:spPr>
          <a:xfrm>
            <a:off x="5104760" y="1205577"/>
            <a:ext cx="6994874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في غُرْفَةِ رِحابَ لُعَبٌ جَميلَةٌ؛ فَهَذا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طارٌ سَريعٌ، وَهَذِهِ سَيّارَةٌ زَرْ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ءُ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دُها عَنْ بُعْدٍ، وَتِلْكَ سَمّاعَةٌ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 بِها نَبْضَ دُمْيَتِها.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تُحِبُّ رِحابُ لُعَبَها، وَتُحافِظُ عَلَيْها، وَتَضَعُها في خِزانَتِها بِنِظامٍ بَعْدَ اللَّعِبِ.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9E6CE9-5DF6-46CC-835F-9C89304C585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5"/>
            <a:ext cx="4568235" cy="3402585"/>
          </a:xfrm>
          <a:prstGeom prst="rect">
            <a:avLst/>
          </a:prstGeom>
        </p:spPr>
      </p:pic>
      <p:pic>
        <p:nvPicPr>
          <p:cNvPr id="3" name="تحدث ق١٥">
            <a:hlinkClick r:id="" action="ppaction://media"/>
            <a:extLst>
              <a:ext uri="{FF2B5EF4-FFF2-40B4-BE49-F238E27FC236}">
                <a16:creationId xmlns:a16="http://schemas.microsoft.com/office/drawing/2014/main" xmlns="" id="{99148BB3-9FF1-4569-8370-8A463757C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042" y="57843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7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7460CBC-0CF4-48B9-B878-332207C06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175" y="5670307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B9800656-005F-40DD-B662-FF0E4C115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FE745D4C-A874-4C70-BAA1-B53C60AF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229AA1AB-F2D9-4533-97AF-E1C5487F0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08B6CDAB-83D6-4F23-9113-B58C0508A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62182C48-BF69-4549-A989-2DC3F118E511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554A249-D59D-4A8A-97AB-C8E2CD6BE513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BA2630F-A050-4640-AD0B-448F06FE72A1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391DF0-0CD0-45A4-8FB8-59B7E7F74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A6820BFB-56FE-49B4-9734-CE7D4CC04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617" y="355573"/>
            <a:ext cx="4408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رِحابُ تُحافِظُ عَلَى لُعَبِها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53F134-20F6-4548-B9AE-4AA14BD4CB90}"/>
              </a:ext>
            </a:extLst>
          </p:cNvPr>
          <p:cNvSpPr txBox="1"/>
          <p:nvPr/>
        </p:nvSpPr>
        <p:spPr>
          <a:xfrm>
            <a:off x="423042" y="3511199"/>
            <a:ext cx="11768958" cy="240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مَساءَ الـجُمُعَةِ زارَتْ أَميـرَةُ رِحابَ؛ لِتَلْعَبَ مَعَها.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أَميرةُ: "ما أَجْمَلَ لُعَبَكِ يا رِحابُ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! إِنَّكِ تُحْسِنينَ الـــــمُحافَظَةَ عَلَيْها".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 رِحابُ أَميرَةَ، وَ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لَها: "تَعالَيْ نَلْعَبْ بِالْ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ِ". فَ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أَميرَةُ: "حَسَنًا، إِنَّـها لُعْبَتي الْــمُفَضَّلَةُ. "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َضَتِ البِنْتانِ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تًا جَميلًا في اللَّعِبِ، ثُمَّ أَعادَتْ رِحابُ لُعَبَها إِلى الْخِزانَةِ بِنِظامٍ.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F15EF9-536C-4ECE-B29E-8BCDBF8C57A3}"/>
              </a:ext>
            </a:extLst>
          </p:cNvPr>
          <p:cNvSpPr txBox="1"/>
          <p:nvPr/>
        </p:nvSpPr>
        <p:spPr>
          <a:xfrm>
            <a:off x="5104760" y="1205577"/>
            <a:ext cx="6994874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في غُرْفَةِ رِحابَ لُعَبٌ جَميلَةٌ؛ فَهَذا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طارٌ سَريعٌ، وَهَذِهِ سَيّارَةٌ زَرْ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ءُ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دُها عَنْ بُعْدٍ، وَتِلْكَ سَمّاعَةٌ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 بِها نَبْضَ دُمْيَتِها.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تُحِبُّ رِحابُ لُعَبَها، وَتُحافِظُ عَلَيْها، وَتَضَعُها في خِزانَتِها بِنِظامٍ بَعْدَ اللَّعِبِ.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02659E-EB89-44EB-9DB9-15E4BFB908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5"/>
            <a:ext cx="4568235" cy="3402585"/>
          </a:xfrm>
          <a:prstGeom prst="rect">
            <a:avLst/>
          </a:prstGeom>
        </p:spPr>
      </p:pic>
      <p:pic>
        <p:nvPicPr>
          <p:cNvPr id="15" name="تحدث ق١٦">
            <a:hlinkClick r:id="" action="ppaction://media"/>
            <a:extLst>
              <a:ext uri="{FF2B5EF4-FFF2-40B4-BE49-F238E27FC236}">
                <a16:creationId xmlns:a16="http://schemas.microsoft.com/office/drawing/2014/main" xmlns="" id="{68CED0E5-4535-466D-BBAD-89E2AD910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042" y="5762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C0EC76A-8A45-46E1-95B5-ED5367193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2E5C3D09-61B0-4D7B-863A-8B1222BC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959D4418-D52F-46A9-973E-B10E47C2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5E67EA54-7E19-4135-8113-392C47374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33101E4D-DDA4-469E-8B86-C9485B528A50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F4738CC-CECF-45DF-B1B6-C5E64E2CBB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95932D-2254-41E5-8DCC-E54FEB125547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B11C35-5C31-4155-94D9-D538F2627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25EEF6C0-3816-4980-ACCF-B86848AA6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617" y="355573"/>
            <a:ext cx="4408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رِحابُ تُحافِظُ عَلَى لُعَبِها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20EAEF-768A-4C3E-8060-C78264ECC46C}"/>
              </a:ext>
            </a:extLst>
          </p:cNvPr>
          <p:cNvSpPr txBox="1"/>
          <p:nvPr/>
        </p:nvSpPr>
        <p:spPr>
          <a:xfrm>
            <a:off x="423042" y="3511199"/>
            <a:ext cx="11768958" cy="240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مَساءَ الـجُمُعَةِ زارَتْ أَميـرَةُ رِحابَ؛ لِتَلْعَبَ مَعَها.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أَميرةُ: "ما أَجْمَلَ لُعَبَكِ يا رِحابُ! إِنَّكِ تُحْسِنينَ الـــــمُحافَظَةَ عَلَيْها".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 رِحابُ أَميرَةَ،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لَها: "تَعالَيْ نَلْعَبْ بِالْ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طارِ". فَ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أَميرَةُ: "حَسَنًا، إِنَّـها لُعْبَتي الْــمُفَضَّلَةُ. "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َضَتِ البِنْتانِ وَ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قْ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تًا جَميلًا في اللَّعِبِ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ثُمَّ أَعادَتْ رِحابُ لُعَبَها إِلى الْخِزانَةِ بِنِظامٍ.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4F8730-0E61-46A0-8326-C8F3703324FA}"/>
              </a:ext>
            </a:extLst>
          </p:cNvPr>
          <p:cNvSpPr txBox="1"/>
          <p:nvPr/>
        </p:nvSpPr>
        <p:spPr>
          <a:xfrm>
            <a:off x="5104760" y="1205577"/>
            <a:ext cx="6994874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 غُرْفَةِ رِحابَ لُعَبٌ جَميلَةٌ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؛ فَهَذا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طارٌ سَريعٌ، وَهَذِهِ سَيّارَةٌ زَرْ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ءُ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دُها عَنْ بُعْدٍ، وَتِلْكَ سَمّاعَةٌ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 بِها نَبْضَ دُمْيَتِها.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تُحِبُّ رِحابُ لُعَبَها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وَتُحافِظُ عَلَيْها، وَتَضَعُها في خِزانَتِها بِنِظامٍ بَعْدَ اللَّعِبِ.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741C10E-7FEF-464C-8A15-BDECE2530E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5"/>
            <a:ext cx="4568235" cy="3402585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1C3F3FF-A253-4957-98CA-3F96CF762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1175" y="5737213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تحدث ق١٧">
            <a:hlinkClick r:id="" action="ppaction://media"/>
            <a:extLst>
              <a:ext uri="{FF2B5EF4-FFF2-40B4-BE49-F238E27FC236}">
                <a16:creationId xmlns:a16="http://schemas.microsoft.com/office/drawing/2014/main" xmlns="" id="{897F7668-BA5A-4536-A66B-4DD1C8ADB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042" y="58480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C0EC76A-8A45-46E1-95B5-ED5367193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2E5C3D09-61B0-4D7B-863A-8B1222BC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959D4418-D52F-46A9-973E-B10E47C2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5E67EA54-7E19-4135-8113-392C47374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1C3F3FF-A253-4957-98CA-3F96CF762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175" y="5670307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33101E4D-DDA4-469E-8B86-C9485B528A50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F4738CC-CECF-45DF-B1B6-C5E64E2CBB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95932D-2254-41E5-8DCC-E54FEB125547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B11C35-5C31-4155-94D9-D538F2627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25EEF6C0-3816-4980-ACCF-B86848AA6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617" y="355573"/>
            <a:ext cx="4408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رِحابُ تُحافِظُ عَلَى لُعَبِها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20EAEF-768A-4C3E-8060-C78264ECC46C}"/>
              </a:ext>
            </a:extLst>
          </p:cNvPr>
          <p:cNvSpPr txBox="1"/>
          <p:nvPr/>
        </p:nvSpPr>
        <p:spPr>
          <a:xfrm>
            <a:off x="423042" y="3511199"/>
            <a:ext cx="11768958" cy="240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highlight>
                  <a:srgbClr val="00FFFF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مَساءَ الـجُمُعَةِ 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زارَتْ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أَميـرَةُ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رِحابَ؛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لِتَلْعَبَ مَعَها.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أَميرةُ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"ما أَجْمَلَ لُعَبَكِ يا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رِحابُ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! إِنَّكِ تُحْسِنينَ الـــــمُحافَظَةَ عَلَيْها".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رِحابُ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أَميرَةَ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لَها: "تَعالَيْ نَلْعَبْ بِالْ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طارِ". فَ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أَميرَةُ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"حَسَنًا، إِنَّـها لُعْبَتي الْــمُفَضَّلَةُ. "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َضَتِ البِنْتانِ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تًا جَميلًا في اللَّعِبِ، ثُمَّ أَعادَتْ رِحابُ لُعَبَها إِلى الْخِزانَةِ بِنِظامٍ.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4F8730-0E61-46A0-8326-C8F3703324FA}"/>
              </a:ext>
            </a:extLst>
          </p:cNvPr>
          <p:cNvSpPr txBox="1"/>
          <p:nvPr/>
        </p:nvSpPr>
        <p:spPr>
          <a:xfrm>
            <a:off x="5104760" y="1205577"/>
            <a:ext cx="6994874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 غُرْفَةِ رِحابَ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لُعَبٌ جَميلَةٌ؛ فَهَذا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طارٌ سَريعٌ، وَهَذِهِ سَيّارَةٌ زَرْ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ءُ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دُها عَنْ بُعْدٍ، وَتِلْكَ سَمّاعَةٌ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 بِها نَبْضَ دُمْيَتِها.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تُحِبُّ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لُعَبَها، وَتُحافِظُ عَلَيْها، وَتَضَعُها في خِزانَتِها بِنِظامٍ بَعْدَ اللَّعِبِ.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741C10E-7FEF-464C-8A15-BDECE2530E1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5"/>
            <a:ext cx="4568235" cy="3402585"/>
          </a:xfrm>
          <a:prstGeom prst="rect">
            <a:avLst/>
          </a:prstGeom>
        </p:spPr>
      </p:pic>
      <p:pic>
        <p:nvPicPr>
          <p:cNvPr id="4" name="تحدث ق١٨_2_joined_0">
            <a:hlinkClick r:id="" action="ppaction://media"/>
            <a:extLst>
              <a:ext uri="{FF2B5EF4-FFF2-40B4-BE49-F238E27FC236}">
                <a16:creationId xmlns:a16="http://schemas.microsoft.com/office/drawing/2014/main" xmlns="" id="{2F5E7E9C-DE7E-423C-8609-9759CDC52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641" y="57954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5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bunch, several&#10;&#10;Description automatically generated">
            <a:extLst>
              <a:ext uri="{FF2B5EF4-FFF2-40B4-BE49-F238E27FC236}">
                <a16:creationId xmlns:a16="http://schemas.microsoft.com/office/drawing/2014/main" xmlns="" id="{AE7B4E45-6974-4D21-A40F-129EC9C669C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1045477"/>
            <a:ext cx="4376952" cy="5260730"/>
          </a:xfrm>
          <a:prstGeom prst="rect">
            <a:avLst/>
          </a:prstGeom>
        </p:spPr>
      </p:pic>
      <p:sp>
        <p:nvSpPr>
          <p:cNvPr id="6" name="مستطيل: زوايا مستديرة 201">
            <a:extLst>
              <a:ext uri="{FF2B5EF4-FFF2-40B4-BE49-F238E27FC236}">
                <a16:creationId xmlns:a16="http://schemas.microsoft.com/office/drawing/2014/main" xmlns="" id="{B98CE7BB-3756-4C4A-AFF3-E175F742AC7D}"/>
              </a:ext>
            </a:extLst>
          </p:cNvPr>
          <p:cNvSpPr/>
          <p:nvPr/>
        </p:nvSpPr>
        <p:spPr>
          <a:xfrm>
            <a:off x="5104760" y="44550"/>
            <a:ext cx="1995948" cy="858809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التّحدّث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E4BF2D-EDDB-4B23-BA2C-F6559BEF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1" y="6448325"/>
            <a:ext cx="4834119" cy="365125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AD70B11-80BC-4FB5-AD52-DB7114EFEA4E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647F26-6E91-4552-8094-ACFD715E3D74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35C7C5-BF7A-4BC1-BCEF-71F5FA08A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2" name="تحدث ق ٢ (1)">
            <a:hlinkClick r:id="" action="ppaction://media"/>
            <a:extLst>
              <a:ext uri="{FF2B5EF4-FFF2-40B4-BE49-F238E27FC236}">
                <a16:creationId xmlns:a16="http://schemas.microsoft.com/office/drawing/2014/main" xmlns="" id="{EFAAA0BA-6CEA-435F-BA91-A94AA6662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058" y="5762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xmlns="" id="{6AF118C8-CC92-473E-A026-4C7FACBCD2FD}"/>
              </a:ext>
            </a:extLst>
          </p:cNvPr>
          <p:cNvSpPr/>
          <p:nvPr/>
        </p:nvSpPr>
        <p:spPr>
          <a:xfrm>
            <a:off x="8717659" y="0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القراءة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533895-2F8B-4E7E-B23C-39CE18FA513F}"/>
              </a:ext>
            </a:extLst>
          </p:cNvPr>
          <p:cNvSpPr/>
          <p:nvPr/>
        </p:nvSpPr>
        <p:spPr>
          <a:xfrm>
            <a:off x="4409730" y="82433"/>
            <a:ext cx="414889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أوَّلًا: أَقْرَأُ النَّصَّ مَعَ الـمُعَلِّمِ.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A9E1E5D7-2597-48E1-B059-9541F87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39756E22-BE0F-4C10-AA94-22A41FA953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93394" y="43934"/>
            <a:ext cx="3413875" cy="2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3CA3FFEC-DD3D-45F9-8CB7-F85A78FD7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988" y="914125"/>
            <a:ext cx="4408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رِحابُ تُحافِظُ عَلَى لُعَبِها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134F9ABE-A797-4E30-AA16-AFBAE7D69A5C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9A5E5FD-9CAA-4690-9F05-BDCB5CD854FC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B72853-BD7E-4796-80B5-9254DC5A0B2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BDC9EB-5A1B-46CA-B65B-F8C00370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A22406-EFAC-486E-A08A-5DEC98B96372}"/>
              </a:ext>
            </a:extLst>
          </p:cNvPr>
          <p:cNvSpPr txBox="1"/>
          <p:nvPr/>
        </p:nvSpPr>
        <p:spPr>
          <a:xfrm>
            <a:off x="273082" y="3709558"/>
            <a:ext cx="11768958" cy="240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 smtClean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مَساءَ الـجُمُعَةِ زارَتْ أَميـرَةُ رِحابَ؛ لِتَلْعَبَ مَعَها.</a:t>
            </a:r>
            <a:r>
              <a:rPr lang="ar-SA" sz="3200" b="1" dirty="0" smtClean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قا</a:t>
            </a:r>
            <a:r>
              <a:rPr lang="ar-SA" sz="3200" b="1" dirty="0" smtClean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أَميرةُ: "ما أَجْمَلَ لُعَبَكِ يا رِحابُ! إِنَّكِ تُحْسِنينَ الـــــمُحافَظَةَ عَلَيْها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lang="en-US" sz="3200" b="1" dirty="0" smtClean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 رِحابُ أَميرَةَ،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لَها: "تَعالَيْ نَلْعَبْ بِالْ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طارِ". فَ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 أَميرَةُ: "حَسَنًا، إِنَّـها لُعْبَتي الْــمُفَضَّلَةُ. "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َضَتِ البِنْتانِ وَ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تًا جَميلًا في اللَّعِبِ، ثُمَّ أَعادَتْ رِحابُ لُعَبَها إِلى الْخِزانَةِ بِنِظامٍ.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E03D92-5E48-435E-BBED-E9F2A637F2BC}"/>
              </a:ext>
            </a:extLst>
          </p:cNvPr>
          <p:cNvSpPr txBox="1"/>
          <p:nvPr/>
        </p:nvSpPr>
        <p:spPr>
          <a:xfrm>
            <a:off x="4783395" y="1566735"/>
            <a:ext cx="7327967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في غُرْفَةِ رِحابَ لُعَبٌ جَميلَةٌ؛ فَهَذا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طارٌ سَريعٌ، وَهَذِهِ سَيّارَةٌ زَرْ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ءُ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دُها عَنْ بُعْدٍ، وَتِلْكَ سَمّاعَةٌ 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 بِها نَبْضَ دُمْيَتِها.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تُحِبُّ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رِحابُ لُعَبَها، وَتُحافِظُ عَلَيْها، وَتَضَعُها في خِزانَتِها بِنِظامٍ بَعْدَ اللَّعِبِ.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C90D658-1312-46A4-B00A-77BE793160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228599"/>
            <a:ext cx="4568235" cy="3402585"/>
          </a:xfrm>
          <a:prstGeom prst="rect">
            <a:avLst/>
          </a:prstGeom>
        </p:spPr>
      </p:pic>
      <p:pic>
        <p:nvPicPr>
          <p:cNvPr id="3" name="تحدث ق ٣">
            <a:hlinkClick r:id="" action="ppaction://media"/>
            <a:extLst>
              <a:ext uri="{FF2B5EF4-FFF2-40B4-BE49-F238E27FC236}">
                <a16:creationId xmlns:a16="http://schemas.microsoft.com/office/drawing/2014/main" xmlns="" id="{5625A3D3-C381-4862-8554-1A3DB7053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641" y="5878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xmlns="" id="{6AF118C8-CC92-473E-A026-4C7FACBCD2FD}"/>
              </a:ext>
            </a:extLst>
          </p:cNvPr>
          <p:cNvSpPr/>
          <p:nvPr/>
        </p:nvSpPr>
        <p:spPr>
          <a:xfrm>
            <a:off x="8717659" y="0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القراءة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533895-2F8B-4E7E-B23C-39CE18FA513F}"/>
              </a:ext>
            </a:extLst>
          </p:cNvPr>
          <p:cNvSpPr/>
          <p:nvPr/>
        </p:nvSpPr>
        <p:spPr>
          <a:xfrm>
            <a:off x="4409730" y="82433"/>
            <a:ext cx="414889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أوَّلًا: أَقْرَأُ النَّصَّ مَعَ الـمُعَلِّمِ.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A9E1E5D7-2597-48E1-B059-9541F87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39756E22-BE0F-4C10-AA94-22A41FA953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93394" y="43934"/>
            <a:ext cx="3413875" cy="2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3CA3FFEC-DD3D-45F9-8CB7-F85A78FD7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988" y="914125"/>
            <a:ext cx="4408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رِحابُ تُحافِظُ عَلَى لُعَبِها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134F9ABE-A797-4E30-AA16-AFBAE7D69A5C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9A5E5FD-9CAA-4690-9F05-BDCB5CD854FC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B72853-BD7E-4796-80B5-9254DC5A0B2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BDC9EB-5A1B-46CA-B65B-F8C00370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A22406-EFAC-486E-A08A-5DEC98B96372}"/>
              </a:ext>
            </a:extLst>
          </p:cNvPr>
          <p:cNvSpPr txBox="1"/>
          <p:nvPr/>
        </p:nvSpPr>
        <p:spPr>
          <a:xfrm>
            <a:off x="423042" y="3777350"/>
            <a:ext cx="11768958" cy="3492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مَساءَ الـجُمُعَةِ زارَتْ أَميـرَةُ رِحابَ؛ لِتَلْعَبَ مَعَها.</a:t>
            </a:r>
            <a:r>
              <a:rPr lang="ar-SA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أَميرةُ: "ما أَجْمَلَ لُعَبَكِ يا رِحابُ! إِنَّكِ تُحْسِنينَ الـــــمُحافَظَةَ عَلَيْها".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 رِحابُ أَميرَةَ، وَ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لَها: "تَعالَيْ نَلْعَبْ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بِالْ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طارِ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".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لَتْ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أَميرَةُ: "حَسَنًا، إِنَّـها لُعْبَتي الْــمُفَضَّلَةُ. "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َضَتِ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البِنْتانِ 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SA" sz="32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قْ</a:t>
            </a:r>
            <a:r>
              <a:rPr lang="ar-SA" sz="3200" b="1" dirty="0"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تًا</a:t>
            </a:r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جَميلًا في اللَّعِبِ، ثُمَّ أَعادَتْ رِحابُ لُعَبَها إِلى الْخِزانَةِ بِنِظامٍ.</a:t>
            </a:r>
            <a:endParaRPr lang="en-US" sz="32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just"/>
            <a: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/>
            </a:r>
            <a:br>
              <a:rPr lang="ar-SA" sz="32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</a:b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E03D92-5E48-435E-BBED-E9F2A637F2BC}"/>
              </a:ext>
            </a:extLst>
          </p:cNvPr>
          <p:cNvSpPr txBox="1"/>
          <p:nvPr/>
        </p:nvSpPr>
        <p:spPr>
          <a:xfrm>
            <a:off x="5116488" y="1566735"/>
            <a:ext cx="6994874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في غُرْفَةِ رِحابَ لُعَبٌ جَميلَةٌ؛ فَهَذا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طارٌ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سَريعٌ، وَهَذِهِ سَيّارَةٌ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زَرْ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ءُ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دُها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عَنْ بُعْدٍ، وَتِلْكَ سَمّاعَةٌ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بِها نَبْضَ دُمْيَتِها.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تُحِبُّ رِحابُ لُعَبَها، وَتُحافِظُ عَلَيْها، وَتَضَعُها في خِزانَتِها بِنِظامٍ بَعْدَ اللَّعِبِ.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C90D658-1312-46A4-B00A-77BE793160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228599"/>
            <a:ext cx="4568235" cy="3402585"/>
          </a:xfrm>
          <a:prstGeom prst="rect">
            <a:avLst/>
          </a:prstGeom>
        </p:spPr>
      </p:pic>
      <p:pic>
        <p:nvPicPr>
          <p:cNvPr id="3" name="تحدث ق ٤">
            <a:hlinkClick r:id="" action="ppaction://media"/>
            <a:extLst>
              <a:ext uri="{FF2B5EF4-FFF2-40B4-BE49-F238E27FC236}">
                <a16:creationId xmlns:a16="http://schemas.microsoft.com/office/drawing/2014/main" xmlns="" id="{D858DF25-4218-4F18-917C-327CA6D01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641" y="58227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8930D70D-AC0E-4910-9D80-7013F225C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995" y="170793"/>
            <a:ext cx="270785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ثانِيًا: أَفْهَمُ النَّصَّ.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18618A5-D7D6-4441-9975-9F576627BA0F}"/>
              </a:ext>
            </a:extLst>
          </p:cNvPr>
          <p:cNvSpPr/>
          <p:nvPr/>
        </p:nvSpPr>
        <p:spPr>
          <a:xfrm>
            <a:off x="5332095" y="8504959"/>
            <a:ext cx="400685" cy="378460"/>
          </a:xfrm>
          <a:prstGeom prst="ellipse">
            <a:avLst/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4AA40196-8588-4863-B3DE-4FC62A8042FD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969DA6B-979F-46AC-B925-074B4DA0F33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FFB6A7-0A14-4BD8-B49A-79FDDBE647DC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13BAEA-4E57-435F-96DE-31E7E3AC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17D0964-976D-442B-BFA9-FB1FB9A37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277574"/>
              </p:ext>
            </p:extLst>
          </p:nvPr>
        </p:nvGraphicFramePr>
        <p:xfrm>
          <a:off x="2616593" y="2329322"/>
          <a:ext cx="8835163" cy="3044535"/>
        </p:xfrm>
        <a:graphic>
          <a:graphicData uri="http://schemas.openxmlformats.org/drawingml/2006/table">
            <a:tbl>
              <a:tblPr rtl="1" firstRow="1" firstCol="1" bandRow="1"/>
              <a:tblGrid>
                <a:gridCol w="4515936">
                  <a:extLst>
                    <a:ext uri="{9D8B030D-6E8A-4147-A177-3AD203B41FA5}">
                      <a16:colId xmlns:a16="http://schemas.microsoft.com/office/drawing/2014/main" xmlns="" val="2910808314"/>
                    </a:ext>
                  </a:extLst>
                </a:gridCol>
                <a:gridCol w="525592">
                  <a:extLst>
                    <a:ext uri="{9D8B030D-6E8A-4147-A177-3AD203B41FA5}">
                      <a16:colId xmlns:a16="http://schemas.microsoft.com/office/drawing/2014/main" xmlns="" val="2540673262"/>
                    </a:ext>
                  </a:extLst>
                </a:gridCol>
                <a:gridCol w="527675">
                  <a:extLst>
                    <a:ext uri="{9D8B030D-6E8A-4147-A177-3AD203B41FA5}">
                      <a16:colId xmlns:a16="http://schemas.microsoft.com/office/drawing/2014/main" xmlns="" val="2695750640"/>
                    </a:ext>
                  </a:extLst>
                </a:gridCol>
                <a:gridCol w="528715">
                  <a:extLst>
                    <a:ext uri="{9D8B030D-6E8A-4147-A177-3AD203B41FA5}">
                      <a16:colId xmlns:a16="http://schemas.microsoft.com/office/drawing/2014/main" xmlns="" val="2781635250"/>
                    </a:ext>
                  </a:extLst>
                </a:gridCol>
                <a:gridCol w="528715">
                  <a:extLst>
                    <a:ext uri="{9D8B030D-6E8A-4147-A177-3AD203B41FA5}">
                      <a16:colId xmlns:a16="http://schemas.microsoft.com/office/drawing/2014/main" xmlns="" val="4064583139"/>
                    </a:ext>
                  </a:extLst>
                </a:gridCol>
                <a:gridCol w="737912">
                  <a:extLst>
                    <a:ext uri="{9D8B030D-6E8A-4147-A177-3AD203B41FA5}">
                      <a16:colId xmlns:a16="http://schemas.microsoft.com/office/drawing/2014/main" xmlns="" val="964848445"/>
                    </a:ext>
                  </a:extLst>
                </a:gridCol>
                <a:gridCol w="490206">
                  <a:extLst>
                    <a:ext uri="{9D8B030D-6E8A-4147-A177-3AD203B41FA5}">
                      <a16:colId xmlns:a16="http://schemas.microsoft.com/office/drawing/2014/main" xmlns="" val="3221058840"/>
                    </a:ext>
                  </a:extLst>
                </a:gridCol>
                <a:gridCol w="490206">
                  <a:extLst>
                    <a:ext uri="{9D8B030D-6E8A-4147-A177-3AD203B41FA5}">
                      <a16:colId xmlns:a16="http://schemas.microsoft.com/office/drawing/2014/main" xmlns="" val="1595350353"/>
                    </a:ext>
                  </a:extLst>
                </a:gridCol>
                <a:gridCol w="490206">
                  <a:extLst>
                    <a:ext uri="{9D8B030D-6E8A-4147-A177-3AD203B41FA5}">
                      <a16:colId xmlns:a16="http://schemas.microsoft.com/office/drawing/2014/main" xmlns="" val="1906585944"/>
                    </a:ext>
                  </a:extLst>
                </a:gridCol>
              </a:tblGrid>
              <a:tr h="60890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تَضَعُ رِحابُ لُعَبَـها بِنِظامٍ في        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حَقيبَتِها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خِزانَتِها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3031626"/>
                  </a:ext>
                </a:extLst>
              </a:tr>
              <a:tr h="60890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5214978"/>
                  </a:ext>
                </a:extLst>
              </a:tr>
              <a:tr h="60890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7766426"/>
                  </a:ext>
                </a:extLst>
              </a:tr>
              <a:tr h="60890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لُعْبَةُ أَميرَةَ الـمُفَضَّلَةُ هي  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القِطارُ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السَّيارَةُ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9523535"/>
                  </a:ext>
                </a:extLst>
              </a:tr>
              <a:tr h="60890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85540"/>
                  </a:ext>
                </a:extLst>
              </a:tr>
            </a:tbl>
          </a:graphicData>
        </a:graphic>
      </p:graphicFrame>
      <p:sp>
        <p:nvSpPr>
          <p:cNvPr id="3" name="رسم 228" descr="قلم رصاص">
            <a:extLst>
              <a:ext uri="{FF2B5EF4-FFF2-40B4-BE49-F238E27FC236}">
                <a16:creationId xmlns:a16="http://schemas.microsoft.com/office/drawing/2014/main" xmlns="" id="{04941547-85A6-4597-8001-1ED265FB1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27163" y="3976688"/>
            <a:ext cx="3460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رسم 231" descr="فرشاة طلاء">
            <a:extLst>
              <a:ext uri="{FF2B5EF4-FFF2-40B4-BE49-F238E27FC236}">
                <a16:creationId xmlns:a16="http://schemas.microsoft.com/office/drawing/2014/main" xmlns="" id="{04B54E28-BBE5-4202-BEA5-9749E863C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30325" y="4370388"/>
            <a:ext cx="369888" cy="3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رسم 273" descr="سهم خطي: منحنى بسيط">
            <a:extLst>
              <a:ext uri="{FF2B5EF4-FFF2-40B4-BE49-F238E27FC236}">
                <a16:creationId xmlns:a16="http://schemas.microsoft.com/office/drawing/2014/main" xmlns="" id="{27414828-7CB6-4861-89D4-BC7BB96C1DF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3789025" y="6016625"/>
            <a:ext cx="566738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رسم 282" descr="علامة اختيار">
            <a:extLst>
              <a:ext uri="{FF2B5EF4-FFF2-40B4-BE49-F238E27FC236}">
                <a16:creationId xmlns:a16="http://schemas.microsoft.com/office/drawing/2014/main" xmlns="" id="{531FCF9D-B420-4D1F-B441-F4D78ECF39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0488" y="7604125"/>
            <a:ext cx="339725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0A13F1AE-90FB-42F7-8B9B-B5658DA6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3152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xmlns="" id="{969D0435-2A05-4722-868D-544F38D27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274" y="1363926"/>
            <a:ext cx="46121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28650" algn="r"/>
              </a:tabLst>
            </a:pP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1- أُلَوِّنُ مُرَبَّعَ الكَلِمَةِ الـمُناسِبَةِ: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AFB0B85-41AB-46C8-B9C9-418D8C9B9D9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184" y="2936333"/>
            <a:ext cx="505385" cy="6736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674761-1D5D-4111-868C-4AA91D71DF16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332095" y="4768091"/>
            <a:ext cx="548200" cy="605766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1066099-71DF-4790-AA17-A1F4B3873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912" y="1494232"/>
            <a:ext cx="980965" cy="55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تحدث ق ٥">
            <a:hlinkClick r:id="" action="ppaction://media"/>
            <a:extLst>
              <a:ext uri="{FF2B5EF4-FFF2-40B4-BE49-F238E27FC236}">
                <a16:creationId xmlns:a16="http://schemas.microsoft.com/office/drawing/2014/main" xmlns="" id="{FB0CD6F1-03CB-450E-9475-94C544AA9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641" y="5821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xmlns="" id="{3FE1C0E3-785B-4DCF-B5A4-801351728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92" y="1298037"/>
            <a:ext cx="41524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lang="ar-BH" altLang="ar-SA" sz="4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2- </a:t>
            </a:r>
            <a:r>
              <a:rPr lang="ar-SA" altLang="ar-SA" sz="4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القَوْلَ بِصاحِبِهِ:</a:t>
            </a:r>
            <a:endParaRPr lang="en-US" altLang="ar-SA" sz="1050" dirty="0">
              <a:solidFill>
                <a:srgbClr val="FF0000"/>
              </a:solidFill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xmlns="" id="{A88C441B-4FA4-428F-85A2-DB889EF67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xmlns="" id="{F7E1D795-3D66-4A67-92BC-B7062AB4D691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1C4F8EB-17E7-4CF8-9FE4-033DC4FD6CD1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419077A-C0D7-4682-9793-9F4AC7E4A91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DD9E1C-3FEC-4180-A2C2-F9AE9F04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5" name="Rectangle: Rounded Corners 2117">
            <a:extLst>
              <a:ext uri="{FF2B5EF4-FFF2-40B4-BE49-F238E27FC236}">
                <a16:creationId xmlns:a16="http://schemas.microsoft.com/office/drawing/2014/main" xmlns="" id="{87656270-C848-4FCB-9F38-F4674DF98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091" y="4365900"/>
            <a:ext cx="1306658" cy="549275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رِحابُ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: Rounded Corners 2116">
            <a:extLst>
              <a:ext uri="{FF2B5EF4-FFF2-40B4-BE49-F238E27FC236}">
                <a16:creationId xmlns:a16="http://schemas.microsoft.com/office/drawing/2014/main" xmlns="" id="{5BD27BE1-AAA4-437A-AEE4-EF906D94A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090" y="2726631"/>
            <a:ext cx="1306658" cy="549275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أَميرَةُ</a:t>
            </a:r>
            <a:r>
              <a:rPr kumimoji="0" lang="en-US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xmlns="" id="{45BC1E98-0E91-4088-9657-CC4E49E27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850" y="2485341"/>
            <a:ext cx="184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xmlns="" id="{792250F7-20B3-4741-B965-007C18F4C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850" y="2727098"/>
            <a:ext cx="184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r"/>
              </a:tabLst>
            </a:pPr>
            <a:endParaRPr kumimoji="0" lang="ar-SA" altLang="ar-SA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r"/>
              </a:tabLst>
            </a:pPr>
            <a:endParaRPr kumimoji="0" lang="en-US" altLang="ar-S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xmlns="" id="{1F88399D-28EF-4B92-9414-226A58556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518" y="2078719"/>
            <a:ext cx="3794630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en-US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تَعالَيْ نَلْعَبْ بِالْقِطارِ".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 ما أَجْمَلَ لُعَبَكِ "!            </a:t>
            </a:r>
            <a:endParaRPr kumimoji="0" lang="ar-SA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FFD6BCE-E8C5-455B-954F-88D945E4A2C8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5332749" y="3098042"/>
            <a:ext cx="2269054" cy="15424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682B96C-0F04-4895-8FF4-EBC68096E9C2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5332748" y="3001269"/>
            <a:ext cx="2855909" cy="1502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6E72394D-8E66-4009-A6B4-3EA7E26F8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971" y="1477558"/>
            <a:ext cx="907585" cy="51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تحدث ق٦">
            <a:hlinkClick r:id="" action="ppaction://media"/>
            <a:extLst>
              <a:ext uri="{FF2B5EF4-FFF2-40B4-BE49-F238E27FC236}">
                <a16:creationId xmlns:a16="http://schemas.microsoft.com/office/drawing/2014/main" xmlns="" id="{3BBB1700-AD80-4A60-A429-F2D7C3260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641" y="5878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03DDFB-5528-4FFE-8152-7AC06A6DE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662EED7A-DEDC-43E9-AB96-A8DAE6E8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986" y="762949"/>
            <a:ext cx="53703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</a:t>
            </a:r>
            <a:r>
              <a:rPr lang="ar-SA" altLang="ar-SA" sz="4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أُرَتِّبُ الـجُمَلَ كَما وَرَدَتْ في النَّصِّ:</a:t>
            </a:r>
            <a:endParaRPr lang="en-US" altLang="ar-SA" sz="1050" dirty="0">
              <a:solidFill>
                <a:srgbClr val="FF0000"/>
              </a:solidFill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xmlns="" id="{D40A07D0-8AC6-407D-93AA-D039D85D7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729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84031268-A2CC-4957-8682-7A41ADAE0BB8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455378C-9D40-4132-A70C-F7297246A38E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E0B7B1-09A3-403E-BFCD-4BE412F15976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DCE510-3D06-476B-9EEE-7F4493E72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7B29448-8EAB-4EED-ACF1-B49C1F5F07CC}"/>
              </a:ext>
            </a:extLst>
          </p:cNvPr>
          <p:cNvSpPr/>
          <p:nvPr/>
        </p:nvSpPr>
        <p:spPr>
          <a:xfrm>
            <a:off x="10274156" y="2068451"/>
            <a:ext cx="724805" cy="665844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525BBA3-6E24-4562-91BF-C544FDF841C2}"/>
              </a:ext>
            </a:extLst>
          </p:cNvPr>
          <p:cNvSpPr/>
          <p:nvPr/>
        </p:nvSpPr>
        <p:spPr>
          <a:xfrm>
            <a:off x="10274156" y="3510693"/>
            <a:ext cx="724805" cy="665844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58C8E24-BF2C-45FB-8A31-12315A1C19E4}"/>
              </a:ext>
            </a:extLst>
          </p:cNvPr>
          <p:cNvSpPr/>
          <p:nvPr/>
        </p:nvSpPr>
        <p:spPr>
          <a:xfrm>
            <a:off x="10274156" y="4816889"/>
            <a:ext cx="724805" cy="665844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7E7957E2-78AD-40B2-8E66-9B50B29C1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343" y="1512877"/>
            <a:ext cx="5282215" cy="403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8775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قَضَتِ البِنْتانِ وَقْتًا جَميلًا في اللَّعِبِ</a:t>
            </a:r>
            <a:r>
              <a:rPr lang="ar-SA" altLang="ar-SA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358775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في غُرْفَةِ رِحابَ لُعَبٌ جَميلَة</a:t>
            </a:r>
            <a:r>
              <a:rPr lang="ar-SA" altLang="ar-SA" sz="36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358775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تُحِبُّ رِحابُ لُعَبَها. </a:t>
            </a:r>
            <a:endParaRPr kumimoji="0" lang="ar-SA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AFF88E-3EA0-4266-B7AE-EECAD5FA4C1D}"/>
              </a:ext>
            </a:extLst>
          </p:cNvPr>
          <p:cNvSpPr txBox="1"/>
          <p:nvPr/>
        </p:nvSpPr>
        <p:spPr>
          <a:xfrm>
            <a:off x="10556367" y="3412419"/>
            <a:ext cx="688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8775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</a:t>
            </a:r>
            <a:endParaRPr kumimoji="0" lang="en-US" altLang="ar-SA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308925-6D2B-4CCA-9CCF-21D170BCFFD7}"/>
              </a:ext>
            </a:extLst>
          </p:cNvPr>
          <p:cNvSpPr txBox="1"/>
          <p:nvPr/>
        </p:nvSpPr>
        <p:spPr>
          <a:xfrm>
            <a:off x="10512136" y="4814413"/>
            <a:ext cx="688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8775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</a:t>
            </a:r>
            <a:endParaRPr kumimoji="0" lang="en-US" altLang="ar-SA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6982C7D-9475-4B96-BB53-2AB2EB5EA30D}"/>
              </a:ext>
            </a:extLst>
          </p:cNvPr>
          <p:cNvSpPr txBox="1"/>
          <p:nvPr/>
        </p:nvSpPr>
        <p:spPr>
          <a:xfrm>
            <a:off x="10519552" y="2016563"/>
            <a:ext cx="688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8775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</a:t>
            </a:r>
            <a:endParaRPr kumimoji="0" lang="en-US" altLang="ar-SA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36E887-68F7-48EA-BB1E-286803C2A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217" y="991635"/>
            <a:ext cx="980966" cy="55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تحدث ق٧">
            <a:hlinkClick r:id="" action="ppaction://media"/>
            <a:extLst>
              <a:ext uri="{FF2B5EF4-FFF2-40B4-BE49-F238E27FC236}">
                <a16:creationId xmlns:a16="http://schemas.microsoft.com/office/drawing/2014/main" xmlns="" id="{DD9A8F6E-C721-45D2-B26F-B92719040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641" y="5797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B628DC-FCF8-4379-8590-BFCA9F0A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059" y="395215"/>
            <a:ext cx="4671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4- </a:t>
            </a:r>
            <a:r>
              <a:rPr lang="ar-SA" altLang="ar-SA" sz="4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كُلَّ عُنْصُرٍ بِما يُناسِبُهُ:</a:t>
            </a:r>
            <a:endParaRPr lang="en-US" altLang="ar-SA" sz="1050" dirty="0">
              <a:solidFill>
                <a:srgbClr val="FF0000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86B5A634-B7F6-43C5-BFC5-4E20A47C0167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73FA031-E0BD-41EA-9A44-9EF8F8927705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026889-B17F-4DD2-A38E-05D8C90CB47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90376A-EC67-44FC-8018-95A35FBB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72CC07F-33F3-4BEF-A0D2-2A6B4B724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437480"/>
              </p:ext>
            </p:extLst>
          </p:nvPr>
        </p:nvGraphicFramePr>
        <p:xfrm>
          <a:off x="3207224" y="1749040"/>
          <a:ext cx="7188634" cy="3042805"/>
        </p:xfrm>
        <a:graphic>
          <a:graphicData uri="http://schemas.openxmlformats.org/drawingml/2006/table">
            <a:tbl>
              <a:tblPr rtl="1" firstRow="1" firstCol="1" bandRow="1"/>
              <a:tblGrid>
                <a:gridCol w="4979317">
                  <a:extLst>
                    <a:ext uri="{9D8B030D-6E8A-4147-A177-3AD203B41FA5}">
                      <a16:colId xmlns:a16="http://schemas.microsoft.com/office/drawing/2014/main" xmlns="" val="2873578845"/>
                    </a:ext>
                  </a:extLst>
                </a:gridCol>
                <a:gridCol w="2209317">
                  <a:extLst>
                    <a:ext uri="{9D8B030D-6E8A-4147-A177-3AD203B41FA5}">
                      <a16:colId xmlns:a16="http://schemas.microsoft.com/office/drawing/2014/main" xmlns="" val="3314431678"/>
                    </a:ext>
                  </a:extLst>
                </a:gridCol>
              </a:tblGrid>
              <a:tr h="69457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الـمَكانُ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4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مَساءُ الـجُمُعَةِ</a:t>
                      </a:r>
                      <a:endParaRPr lang="en-US" sz="4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8313189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8203446"/>
                  </a:ext>
                </a:extLst>
              </a:tr>
              <a:tr h="649411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4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الزَّمانُ</a:t>
                      </a:r>
                      <a:endParaRPr lang="en-US" sz="4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4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رِحابُ وَأَميرَةُ</a:t>
                      </a:r>
                      <a:endParaRPr lang="en-US" sz="4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003067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 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7011946"/>
                  </a:ext>
                </a:extLst>
              </a:tr>
              <a:tr h="63913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4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الشَّخْصِيَّاتُ   </a:t>
                      </a:r>
                      <a:r>
                        <a:rPr lang="ar-SA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29285" algn="r"/>
                        </a:tabLst>
                      </a:pPr>
                      <a:r>
                        <a:rPr lang="ar-SA" sz="4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غُرْفَةُ رِحابَ</a:t>
                      </a:r>
                      <a:endParaRPr lang="en-US" sz="4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5323995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77A2FDA-E18F-4F5C-9CAF-9679AE7C6983}"/>
              </a:ext>
            </a:extLst>
          </p:cNvPr>
          <p:cNvCxnSpPr>
            <a:cxnSpLocks/>
          </p:cNvCxnSpPr>
          <p:nvPr/>
        </p:nvCxnSpPr>
        <p:spPr>
          <a:xfrm flipH="1">
            <a:off x="5431809" y="2163963"/>
            <a:ext cx="3962197" cy="236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10928D8-5F87-4E10-9F04-F0567BE12778}"/>
              </a:ext>
            </a:extLst>
          </p:cNvPr>
          <p:cNvCxnSpPr>
            <a:cxnSpLocks/>
          </p:cNvCxnSpPr>
          <p:nvPr/>
        </p:nvCxnSpPr>
        <p:spPr>
          <a:xfrm flipH="1" flipV="1">
            <a:off x="5431809" y="2061569"/>
            <a:ext cx="3962196" cy="1294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A3B2470-1C38-4816-A35D-6DB26C58EC12}"/>
              </a:ext>
            </a:extLst>
          </p:cNvPr>
          <p:cNvCxnSpPr>
            <a:cxnSpLocks/>
          </p:cNvCxnSpPr>
          <p:nvPr/>
        </p:nvCxnSpPr>
        <p:spPr>
          <a:xfrm flipH="1" flipV="1">
            <a:off x="5431809" y="3344004"/>
            <a:ext cx="3125337" cy="1103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xmlns="" id="{F71A0B53-249D-4DF6-8A35-3809F2295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503" y="551308"/>
            <a:ext cx="980966" cy="55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تحدث ق٨">
            <a:hlinkClick r:id="" action="ppaction://media"/>
            <a:extLst>
              <a:ext uri="{FF2B5EF4-FFF2-40B4-BE49-F238E27FC236}">
                <a16:creationId xmlns:a16="http://schemas.microsoft.com/office/drawing/2014/main" xmlns="" id="{5D8AE6E4-F77E-4B0E-96CC-7640B9F17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233" y="5786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957E31E-B0EB-4043-B681-EBBCEA30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47BC2F8-31CE-4751-BBA2-A7D2800E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837" y="381000"/>
            <a:ext cx="77332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5- أَضَعُ العَلامَةَ 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(</a:t>
            </a:r>
            <a:r>
              <a:rPr kumimoji="0" lang="en-US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 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تَحْتَ مُرادِفِ الكَلِمَةِ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(أَعادَتْ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):</a:t>
            </a:r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sym typeface="Wingdings 2" panose="05020102010507070707" pitchFamily="18" charset="2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6405E4BB-07CD-42B3-AEDC-9B82D091190A}"/>
              </a:ext>
            </a:extLst>
          </p:cNvPr>
          <p:cNvSpPr txBox="1">
            <a:spLocks/>
          </p:cNvSpPr>
          <p:nvPr/>
        </p:nvSpPr>
        <p:spPr>
          <a:xfrm>
            <a:off x="270641" y="6448325"/>
            <a:ext cx="4834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14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السّادس: حرف (ق)/ 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F2302C2-40D1-424C-B996-B81E8DA3AD21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8B0FF6-A489-4183-8888-52CC024A781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B496BF-2106-4596-9FDB-03D335DF6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BCD67A6B-E524-4462-9458-B9821151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8427" y="1552026"/>
            <a:ext cx="41549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1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         </a:t>
            </a:r>
            <a:endParaRPr kumimoji="0" lang="ar-SA" altLang="ar-SA" sz="2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  <a:sym typeface="Wingdings 2" panose="05020102010507070707" pitchFamily="18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A5D26B6-3BC9-4BB8-B3FA-6B6AF38AFF27}"/>
              </a:ext>
            </a:extLst>
          </p:cNvPr>
          <p:cNvSpPr txBox="1"/>
          <p:nvPr/>
        </p:nvSpPr>
        <p:spPr>
          <a:xfrm>
            <a:off x="7149899" y="2258088"/>
            <a:ext cx="1346830" cy="6851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شَكَرَتْ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7408478-B234-47FE-9B31-59C52078C6AF}"/>
              </a:ext>
            </a:extLst>
          </p:cNvPr>
          <p:cNvSpPr txBox="1"/>
          <p:nvPr/>
        </p:nvSpPr>
        <p:spPr>
          <a:xfrm>
            <a:off x="3757930" y="2184714"/>
            <a:ext cx="134683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أَرْجَعَتْ</a:t>
            </a:r>
            <a:endParaRPr lang="ar-SA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278C09-E14E-4024-9FF1-FDF7FA861B67}"/>
              </a:ext>
            </a:extLst>
          </p:cNvPr>
          <p:cNvSpPr/>
          <p:nvPr/>
        </p:nvSpPr>
        <p:spPr>
          <a:xfrm>
            <a:off x="7500135" y="3082247"/>
            <a:ext cx="452063" cy="4520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FDBD449-0F13-435B-93FA-E0B9E091A86B}"/>
              </a:ext>
            </a:extLst>
          </p:cNvPr>
          <p:cNvSpPr/>
          <p:nvPr/>
        </p:nvSpPr>
        <p:spPr>
          <a:xfrm>
            <a:off x="4239803" y="3082246"/>
            <a:ext cx="452063" cy="4520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343676-DC1A-4B66-B717-05CA919AA6BB}"/>
              </a:ext>
            </a:extLst>
          </p:cNvPr>
          <p:cNvSpPr txBox="1"/>
          <p:nvPr/>
        </p:nvSpPr>
        <p:spPr>
          <a:xfrm>
            <a:off x="4178158" y="2973261"/>
            <a:ext cx="513708" cy="70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endParaRPr lang="ar-SA" dirty="0"/>
          </a:p>
        </p:txBody>
      </p:sp>
      <p:pic>
        <p:nvPicPr>
          <p:cNvPr id="4" name="تحدث ق٩">
            <a:hlinkClick r:id="" action="ppaction://media"/>
            <a:extLst>
              <a:ext uri="{FF2B5EF4-FFF2-40B4-BE49-F238E27FC236}">
                <a16:creationId xmlns:a16="http://schemas.microsoft.com/office/drawing/2014/main" xmlns="" id="{DF50A8C4-821A-4F91-BC90-C66421E15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41" y="5767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1379</Words>
  <Application>Microsoft Office PowerPoint</Application>
  <PresentationFormat>Widescreen</PresentationFormat>
  <Paragraphs>168</Paragraphs>
  <Slides>18</Slides>
  <Notes>1</Notes>
  <HiddenSlides>4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Sakkal Majalla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انْتَهى الدَّرْسُ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خولة</dc:creator>
  <cp:lastModifiedBy>Admin</cp:lastModifiedBy>
  <cp:revision>105</cp:revision>
  <dcterms:modified xsi:type="dcterms:W3CDTF">2021-03-08T21:55:02Z</dcterms:modified>
</cp:coreProperties>
</file>