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media11.mp4" ContentType="video/mp4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359" r:id="rId2"/>
    <p:sldId id="309" r:id="rId3"/>
    <p:sldId id="330" r:id="rId4"/>
    <p:sldId id="362" r:id="rId5"/>
    <p:sldId id="366" r:id="rId6"/>
    <p:sldId id="367" r:id="rId7"/>
    <p:sldId id="386" r:id="rId8"/>
    <p:sldId id="317" r:id="rId9"/>
    <p:sldId id="373" r:id="rId10"/>
    <p:sldId id="387" r:id="rId11"/>
    <p:sldId id="377" r:id="rId12"/>
    <p:sldId id="380" r:id="rId13"/>
    <p:sldId id="379" r:id="rId14"/>
    <p:sldId id="375" r:id="rId15"/>
    <p:sldId id="381" r:id="rId16"/>
    <p:sldId id="388" r:id="rId17"/>
    <p:sldId id="382" r:id="rId18"/>
    <p:sldId id="383" r:id="rId19"/>
    <p:sldId id="389" r:id="rId20"/>
    <p:sldId id="303" r:id="rId21"/>
    <p:sldId id="391" r:id="rId22"/>
    <p:sldId id="392" r:id="rId23"/>
    <p:sldId id="394" r:id="rId24"/>
    <p:sldId id="395" r:id="rId25"/>
    <p:sldId id="396" r:id="rId26"/>
    <p:sldId id="397" r:id="rId27"/>
    <p:sldId id="398" r:id="rId28"/>
    <p:sldId id="39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EC02BF"/>
    <a:srgbClr val="F75FF0"/>
    <a:srgbClr val="D8068D"/>
    <a:srgbClr val="B42AAD"/>
    <a:srgbClr val="F1A93F"/>
    <a:srgbClr val="66FFFF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73788" autoAdjust="0"/>
  </p:normalViewPr>
  <p:slideViewPr>
    <p:cSldViewPr snapToGrid="0">
      <p:cViewPr varScale="1">
        <p:scale>
          <a:sx n="55" d="100"/>
          <a:sy n="55" d="100"/>
        </p:scale>
        <p:origin x="342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C07ACDC-28F0-44E4-B58C-6AB2374512E4}" type="datetimeFigureOut">
              <a:rPr lang="ar-BH" smtClean="0"/>
              <a:pPr/>
              <a:t>09/08/1441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731266-02C8-4977-8ED2-CCFF6241E552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1655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3395661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2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81076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3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11926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8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540306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731266-02C8-4977-8ED2-CCFF6241E552}" type="slidenum">
              <a:rPr lang="ar-BH" smtClean="0"/>
              <a:pPr/>
              <a:t>14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795684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 rtl="1"/>
            <a:endParaRPr lang="ar-B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ar-BH" smtClean="0"/>
              <a:pPr/>
              <a:t>19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181025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5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5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3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4/2/2020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slide" Target="slide24.xml"/><Relationship Id="rId4" Type="http://schemas.openxmlformats.org/officeDocument/2006/relationships/slide" Target="slide2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slide" Target="slide28.xml"/><Relationship Id="rId5" Type="http://schemas.openxmlformats.org/officeDocument/2006/relationships/slide" Target="slide27.xml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gi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8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9.png"/><Relationship Id="rId5" Type="http://schemas.openxmlformats.org/officeDocument/2006/relationships/image" Target="../media/image20.gif"/><Relationship Id="rId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10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9.png"/><Relationship Id="rId5" Type="http://schemas.openxmlformats.org/officeDocument/2006/relationships/image" Target="../media/image20.gif"/><Relationship Id="rId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15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9.png"/><Relationship Id="rId5" Type="http://schemas.openxmlformats.org/officeDocument/2006/relationships/image" Target="../media/image20.gif"/><Relationship Id="rId4" Type="http://schemas.openxmlformats.org/officeDocument/2006/relationships/slide" Target="slide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slide" Target="slide19.xml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9.png"/><Relationship Id="rId5" Type="http://schemas.openxmlformats.org/officeDocument/2006/relationships/image" Target="../media/image20.gif"/><Relationship Id="rId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1.jpg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4132" r="8393" b="13516"/>
          <a:stretch/>
        </p:blipFill>
        <p:spPr>
          <a:xfrm>
            <a:off x="1047750" y="2101573"/>
            <a:ext cx="10134600" cy="4337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0132" y="2794637"/>
            <a:ext cx="9144000" cy="1238547"/>
          </a:xfrm>
        </p:spPr>
        <p:txBody>
          <a:bodyPr/>
          <a:lstStyle/>
          <a:p>
            <a:r>
              <a:rPr lang="ar-BH" b="1" dirty="0">
                <a:cs typeface="+mn-cs"/>
              </a:rPr>
              <a:t>مُنْتَزَهُ عَيْنِ عَذاري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2310" y="1564662"/>
            <a:ext cx="9144000" cy="588962"/>
          </a:xfrm>
        </p:spPr>
        <p:txBody>
          <a:bodyPr>
            <a:normAutofit/>
          </a:bodyPr>
          <a:lstStyle/>
          <a:p>
            <a:r>
              <a:rPr lang="ar-BH" sz="3600" b="1" dirty="0"/>
              <a:t>الحَلَقَةُ الأُولى –اللُّغَةُ العَرَبيَّة الصَّفُ الأَوَّلُ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1730062" y="226298"/>
            <a:ext cx="7162800" cy="1182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491281" y="1500276"/>
            <a:ext cx="20900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الدَرْسُ (24)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5744" y="1537455"/>
            <a:ext cx="209005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800" b="1" dirty="0">
                <a:solidFill>
                  <a:srgbClr val="FF0000"/>
                </a:solidFill>
              </a:rPr>
              <a:t>الصَّفْحَةُ (36)</a:t>
            </a:r>
          </a:p>
        </p:txBody>
      </p:sp>
      <p:pic>
        <p:nvPicPr>
          <p:cNvPr id="8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144" y="6134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8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124" y="127185"/>
            <a:ext cx="11233030" cy="1325563"/>
          </a:xfrm>
        </p:spPr>
        <p:txBody>
          <a:bodyPr>
            <a:normAutofit/>
          </a:bodyPr>
          <a:lstStyle/>
          <a:p>
            <a:pPr algn="ctr"/>
            <a:r>
              <a:rPr lang="ar-BH" sz="4000" b="1" dirty="0">
                <a:solidFill>
                  <a:srgbClr val="FF0000"/>
                </a:solidFill>
              </a:rPr>
              <a:t>أُحَدِدُ المَقْطَعَ المُناسِبَ الّذي تَحْتَوي عَلَيْهِ كُل كَلِمَة: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5739" y="1800312"/>
            <a:ext cx="1424353" cy="707886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/>
              <a:t>أَنهارٌ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20908" y="3468013"/>
            <a:ext cx="1389184" cy="6463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/>
              <a:t>نَهيقٌ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5739" y="5098550"/>
            <a:ext cx="1424353" cy="70788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4000" b="1" dirty="0"/>
              <a:t>فُهودٌ</a:t>
            </a:r>
          </a:p>
        </p:txBody>
      </p:sp>
      <p:sp>
        <p:nvSpPr>
          <p:cNvPr id="16" name="TextBox 15">
            <a:hlinkClick r:id="rId4" action="ppaction://hlinksldjump"/>
          </p:cNvPr>
          <p:cNvSpPr txBox="1"/>
          <p:nvPr/>
        </p:nvSpPr>
        <p:spPr>
          <a:xfrm>
            <a:off x="6576647" y="1800314"/>
            <a:ext cx="1884486" cy="646331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hlinkClick r:id="rId4" action="ppaction://hlinksldjump"/>
              </a:rPr>
              <a:t>ها  </a:t>
            </a:r>
            <a:r>
              <a:rPr lang="ar-BH" sz="3600" b="1" dirty="0"/>
              <a:t>-  </a:t>
            </a:r>
            <a:r>
              <a:rPr lang="ar-BH" sz="3600" b="1" dirty="0">
                <a:hlinkClick r:id="rId4" action="ppaction://hlinksldjump"/>
              </a:rPr>
              <a:t>ـها</a:t>
            </a:r>
            <a:endParaRPr lang="ar-BH" sz="3600" b="1" dirty="0"/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6576647" y="3468013"/>
            <a:ext cx="1884486" cy="646331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hlinkClick r:id="rId5" action="ppaction://hlinksldjump"/>
              </a:rPr>
              <a:t>ـهـ  </a:t>
            </a:r>
            <a:r>
              <a:rPr lang="ar-BH" sz="3600" b="1" dirty="0"/>
              <a:t>-  </a:t>
            </a:r>
            <a:r>
              <a:rPr lang="ar-BH" sz="3600" b="1" dirty="0">
                <a:hlinkClick r:id="rId5" action="ppaction://hlinksldjump"/>
              </a:rPr>
              <a:t>ـها</a:t>
            </a:r>
            <a:endParaRPr lang="ar-BH" sz="3600" b="1" dirty="0"/>
          </a:p>
        </p:txBody>
      </p:sp>
      <p:sp>
        <p:nvSpPr>
          <p:cNvPr id="19" name="TextBox 18">
            <a:hlinkClick r:id="rId5" action="ppaction://hlinksldjump"/>
          </p:cNvPr>
          <p:cNvSpPr txBox="1"/>
          <p:nvPr/>
        </p:nvSpPr>
        <p:spPr>
          <a:xfrm>
            <a:off x="6576647" y="5098549"/>
            <a:ext cx="1884486" cy="646331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solidFill>
                  <a:schemeClr val="accent1"/>
                </a:solidFill>
                <a:hlinkClick r:id="rId5" action="ppaction://hlinksldjump"/>
              </a:rPr>
              <a:t>ها  </a:t>
            </a:r>
            <a:r>
              <a:rPr lang="ar-BH" sz="3600" b="1" dirty="0">
                <a:solidFill>
                  <a:schemeClr val="accent1"/>
                </a:solidFill>
              </a:rPr>
              <a:t>-  </a:t>
            </a:r>
            <a:r>
              <a:rPr lang="ar-BH" sz="3600" b="1" dirty="0">
                <a:solidFill>
                  <a:schemeClr val="accent1"/>
                </a:solidFill>
                <a:hlinkClick r:id="rId5" action="ppaction://hlinksldjump"/>
              </a:rPr>
              <a:t>ـها</a:t>
            </a:r>
            <a:endParaRPr lang="ar-BH" sz="3600" b="1" dirty="0">
              <a:solidFill>
                <a:schemeClr val="accent1"/>
              </a:solidFill>
            </a:endParaRPr>
          </a:p>
        </p:txBody>
      </p:sp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4860150" y="1800312"/>
            <a:ext cx="1003789" cy="646331"/>
          </a:xfrm>
          <a:prstGeom prst="rect">
            <a:avLst/>
          </a:prstGeom>
          <a:solidFill>
            <a:srgbClr val="66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hlinkClick r:id="rId5" action="ppaction://hlinksldjump"/>
              </a:rPr>
              <a:t>هو</a:t>
            </a:r>
            <a:endParaRPr lang="ar-BH" sz="3600" b="1" dirty="0"/>
          </a:p>
        </p:txBody>
      </p:sp>
      <p:sp>
        <p:nvSpPr>
          <p:cNvPr id="23" name="TextBox 22">
            <a:hlinkClick r:id="rId5" action="ppaction://hlinksldjump"/>
          </p:cNvPr>
          <p:cNvSpPr txBox="1"/>
          <p:nvPr/>
        </p:nvSpPr>
        <p:spPr>
          <a:xfrm>
            <a:off x="4860150" y="3450752"/>
            <a:ext cx="1003789" cy="646331"/>
          </a:xfrm>
          <a:prstGeom prst="rect">
            <a:avLst/>
          </a:prstGeom>
          <a:solidFill>
            <a:srgbClr val="66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hlinkClick r:id="rId5" action="ppaction://hlinksldjump"/>
              </a:rPr>
              <a:t>هو</a:t>
            </a:r>
            <a:endParaRPr lang="ar-BH" sz="3600" b="1" dirty="0"/>
          </a:p>
        </p:txBody>
      </p:sp>
      <p:sp>
        <p:nvSpPr>
          <p:cNvPr id="24" name="TextBox 23">
            <a:hlinkClick r:id="rId4" action="ppaction://hlinksldjump"/>
          </p:cNvPr>
          <p:cNvSpPr txBox="1"/>
          <p:nvPr/>
        </p:nvSpPr>
        <p:spPr>
          <a:xfrm>
            <a:off x="4860149" y="5098549"/>
            <a:ext cx="1003789" cy="646331"/>
          </a:xfrm>
          <a:prstGeom prst="rect">
            <a:avLst/>
          </a:prstGeom>
          <a:solidFill>
            <a:srgbClr val="66FF6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hlinkClick r:id="rId4" action="ppaction://hlinksldjump"/>
              </a:rPr>
              <a:t>هو</a:t>
            </a:r>
            <a:endParaRPr lang="ar-BH" sz="3600" b="1" dirty="0"/>
          </a:p>
        </p:txBody>
      </p:sp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2189018" y="1800312"/>
            <a:ext cx="1884486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hlinkClick r:id="rId5" action="ppaction://hlinksldjump"/>
              </a:rPr>
              <a:t>هي</a:t>
            </a:r>
            <a:r>
              <a:rPr lang="ar-BH" sz="3600" b="1" dirty="0"/>
              <a:t> – </a:t>
            </a:r>
            <a:r>
              <a:rPr lang="ar-BH" sz="3600" b="1" dirty="0">
                <a:hlinkClick r:id="rId5" action="ppaction://hlinksldjump"/>
              </a:rPr>
              <a:t>هيـ</a:t>
            </a:r>
            <a:r>
              <a:rPr lang="ar-BH" sz="3600" b="1" dirty="0"/>
              <a:t> </a:t>
            </a:r>
          </a:p>
        </p:txBody>
      </p:sp>
      <p:sp>
        <p:nvSpPr>
          <p:cNvPr id="28" name="TextBox 27">
            <a:hlinkClick r:id="rId4" action="ppaction://hlinksldjump"/>
          </p:cNvPr>
          <p:cNvSpPr txBox="1"/>
          <p:nvPr/>
        </p:nvSpPr>
        <p:spPr>
          <a:xfrm>
            <a:off x="2189018" y="3444852"/>
            <a:ext cx="1884486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hlinkClick r:id="rId4" action="ppaction://hlinksldjump"/>
              </a:rPr>
              <a:t>هي</a:t>
            </a:r>
            <a:r>
              <a:rPr lang="ar-BH" sz="3600" b="1" dirty="0"/>
              <a:t> – </a:t>
            </a:r>
            <a:r>
              <a:rPr lang="ar-BH" sz="3600" b="1" dirty="0">
                <a:hlinkClick r:id="rId4" action="ppaction://hlinksldjump"/>
              </a:rPr>
              <a:t>هيـ</a:t>
            </a:r>
            <a:r>
              <a:rPr lang="ar-BH" sz="3600" b="1" dirty="0"/>
              <a:t> </a:t>
            </a:r>
          </a:p>
        </p:txBody>
      </p:sp>
      <p:sp>
        <p:nvSpPr>
          <p:cNvPr id="29" name="TextBox 28">
            <a:hlinkClick r:id="rId5" action="ppaction://hlinksldjump"/>
          </p:cNvPr>
          <p:cNvSpPr txBox="1"/>
          <p:nvPr/>
        </p:nvSpPr>
        <p:spPr>
          <a:xfrm>
            <a:off x="2189018" y="5081704"/>
            <a:ext cx="1884486" cy="646331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 rtl="1"/>
            <a:r>
              <a:rPr lang="ar-BH" sz="3600" b="1" dirty="0">
                <a:hlinkClick r:id="rId5" action="ppaction://hlinksldjump"/>
              </a:rPr>
              <a:t>هي</a:t>
            </a:r>
            <a:r>
              <a:rPr lang="ar-BH" sz="3600" b="1" dirty="0"/>
              <a:t> – </a:t>
            </a:r>
            <a:r>
              <a:rPr lang="ar-BH" sz="3600" b="1" dirty="0">
                <a:hlinkClick r:id="rId5" action="ppaction://hlinksldjump"/>
              </a:rPr>
              <a:t>هيـ</a:t>
            </a:r>
            <a:r>
              <a:rPr lang="ar-BH" sz="3600" b="1" dirty="0"/>
              <a:t>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2369" y="365125"/>
            <a:ext cx="11324493" cy="5807075"/>
          </a:xfrm>
          <a:prstGeom prst="rect">
            <a:avLst/>
          </a:prstGeom>
          <a:noFill/>
          <a:ln w="762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1" name="Cloud 30"/>
          <p:cNvSpPr/>
          <p:nvPr/>
        </p:nvSpPr>
        <p:spPr>
          <a:xfrm>
            <a:off x="129024" y="325298"/>
            <a:ext cx="1819393" cy="1335469"/>
          </a:xfrm>
          <a:prstGeom prst="cloud">
            <a:avLst/>
          </a:prstGeom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rgbClr val="66FFFF"/>
                </a:solidFill>
              </a:rPr>
              <a:t>التدريب الثاني</a:t>
            </a:r>
          </a:p>
        </p:txBody>
      </p:sp>
      <p:pic>
        <p:nvPicPr>
          <p:cNvPr id="3" name="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120" y="6212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23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18" grpId="0" animBg="1"/>
      <p:bldP spid="19" grpId="0" animBg="1"/>
      <p:bldP spid="21" grpId="0" animBg="1"/>
      <p:bldP spid="23" grpId="0" animBg="1"/>
      <p:bldP spid="24" grpId="0" animBg="1"/>
      <p:bldP spid="26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5798"/>
          </a:xfrm>
        </p:spPr>
        <p:txBody>
          <a:bodyPr/>
          <a:lstStyle/>
          <a:p>
            <a:pPr algn="ctr"/>
            <a:r>
              <a:rPr lang="ar-BH" b="1" dirty="0"/>
              <a:t>شاهِد مَعي كَيْفَ نَكْتِبُ حَرْفَ الذالْ:</a:t>
            </a:r>
          </a:p>
        </p:txBody>
      </p:sp>
      <p:pic>
        <p:nvPicPr>
          <p:cNvPr id="4" name="فيديو حرف الذال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8277" r="11702"/>
          <a:stretch/>
        </p:blipFill>
        <p:spPr>
          <a:xfrm>
            <a:off x="2045676" y="1486114"/>
            <a:ext cx="8188569" cy="4626250"/>
          </a:xfrm>
          <a:prstGeom prst="rect">
            <a:avLst/>
          </a:prstGeom>
          <a:ln w="127000" cap="sq">
            <a:solidFill>
              <a:srgbClr val="66FF66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7554" y="6112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1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9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>
          <a:xfrm>
            <a:off x="5511383" y="4711525"/>
            <a:ext cx="1138687" cy="1221946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2" name="Oval 21"/>
          <p:cNvSpPr/>
          <p:nvPr/>
        </p:nvSpPr>
        <p:spPr>
          <a:xfrm>
            <a:off x="7399813" y="3621279"/>
            <a:ext cx="1138687" cy="1221946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1" name="Oval 20"/>
          <p:cNvSpPr/>
          <p:nvPr/>
        </p:nvSpPr>
        <p:spPr>
          <a:xfrm>
            <a:off x="5900326" y="2421544"/>
            <a:ext cx="1138687" cy="1221946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" name="Oval 1"/>
          <p:cNvSpPr/>
          <p:nvPr/>
        </p:nvSpPr>
        <p:spPr>
          <a:xfrm>
            <a:off x="7919049" y="1245696"/>
            <a:ext cx="1138687" cy="1221946"/>
          </a:xfrm>
          <a:prstGeom prst="ellips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" name="TextBox 2"/>
          <p:cNvSpPr txBox="1"/>
          <p:nvPr/>
        </p:nvSpPr>
        <p:spPr>
          <a:xfrm>
            <a:off x="-208614" y="282616"/>
            <a:ext cx="1266357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	</a:t>
            </a:r>
            <a:r>
              <a:rPr lang="ar-BH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أَقْرَأُ ، وَأَرْسُمُ        حَوْلَ الكَلِمَةِ المُماثِلَةِ للكَلِمَةِ الّتي في الشَّكْلِ:</a:t>
            </a:r>
          </a:p>
        </p:txBody>
      </p:sp>
      <p:sp>
        <p:nvSpPr>
          <p:cNvPr id="5" name="Oval 4"/>
          <p:cNvSpPr/>
          <p:nvPr/>
        </p:nvSpPr>
        <p:spPr>
          <a:xfrm>
            <a:off x="8297882" y="409943"/>
            <a:ext cx="759854" cy="679985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4" name="Rectangle 3"/>
          <p:cNvSpPr/>
          <p:nvPr/>
        </p:nvSpPr>
        <p:spPr>
          <a:xfrm>
            <a:off x="9520687" y="1339787"/>
            <a:ext cx="2087592" cy="897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BH" sz="4000" dirty="0"/>
              <a:t>ذَهَبَ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520687" y="2524664"/>
            <a:ext cx="2087592" cy="897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dirty="0"/>
              <a:t>عَذاري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20687" y="3689048"/>
            <a:ext cx="2087592" cy="897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dirty="0"/>
              <a:t>أُسْتاذُ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20687" y="4873925"/>
            <a:ext cx="2087592" cy="897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dirty="0"/>
              <a:t>تَلاميذَهُ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049" y="1502726"/>
            <a:ext cx="55522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000" dirty="0"/>
              <a:t>ذَهَبَ التَّلاميذُ إلى عَيْنِ عَذاري.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347049" y="2729011"/>
            <a:ext cx="55522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000" dirty="0"/>
              <a:t>مُنْتَزَهُ عَيْنُ عَذاري في المَنامَةِ.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00996" y="3878309"/>
            <a:ext cx="739830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000" dirty="0"/>
              <a:t>يا أُسْتاذُ، هَلْ في البَحْرَينِ عُيونٌ أُخْرى؟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47049" y="4968555"/>
            <a:ext cx="55522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000" dirty="0"/>
              <a:t>خَرَجَ المُعَلِمُ وَتَلاميذَه.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92369" y="158263"/>
            <a:ext cx="11517923" cy="601393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6" name="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7818" y="5249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86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0" animBg="1"/>
      <p:bldP spid="22" grpId="0" animBg="1"/>
      <p:bldP spid="21" grpId="0" animBg="1"/>
      <p:bldP spid="2" grpId="0" animBg="1"/>
      <p:bldP spid="9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36970" y="310081"/>
            <a:ext cx="10403455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3600" dirty="0">
                <a:solidFill>
                  <a:schemeClr val="accent1">
                    <a:lumMod val="50000"/>
                  </a:schemeClr>
                </a:solidFill>
                <a:cs typeface="+mj-cs"/>
              </a:rPr>
              <a:t>	</a:t>
            </a:r>
            <a:r>
              <a:rPr lang="ar-BH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أَقْرَأُ، وَأَصِلُ بَيْنَ الكَلِمَةِ وَالصّورَةِ التي تُمَثِلُها: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2" t="73519" r="66278" b="14018"/>
          <a:stretch/>
        </p:blipFill>
        <p:spPr>
          <a:xfrm>
            <a:off x="7000138" y="4375109"/>
            <a:ext cx="2143998" cy="1722227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315678" y="3224788"/>
            <a:ext cx="2087592" cy="897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>
                <a:solidFill>
                  <a:schemeClr val="tx1"/>
                </a:solidFill>
              </a:rPr>
              <a:t>ذِراعٌ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8168" y="3257414"/>
            <a:ext cx="2087592" cy="897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/>
              <a:t>ذَبابٌ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56341" y="3257414"/>
            <a:ext cx="2087592" cy="897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/>
              <a:t>أُذْنٌ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35432" y="3257414"/>
            <a:ext cx="2087592" cy="89714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BH" sz="4000" b="1" dirty="0"/>
              <a:t>ذَنَبٌ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2" t="54486" r="67286" b="33058"/>
          <a:stretch/>
        </p:blipFill>
        <p:spPr>
          <a:xfrm>
            <a:off x="7255464" y="1239774"/>
            <a:ext cx="1863508" cy="1632759"/>
          </a:xfrm>
          <a:prstGeom prst="rect">
            <a:avLst/>
          </a:prstGeom>
          <a:ln w="762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42" t="73604" r="21650" b="14188"/>
          <a:stretch/>
        </p:blipFill>
        <p:spPr>
          <a:xfrm>
            <a:off x="2082973" y="4369889"/>
            <a:ext cx="2051010" cy="1668621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45" t="54317" r="21947" b="33475"/>
          <a:stretch/>
        </p:blipFill>
        <p:spPr>
          <a:xfrm>
            <a:off x="2848708" y="1235557"/>
            <a:ext cx="2114803" cy="172051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cxnSp>
        <p:nvCxnSpPr>
          <p:cNvPr id="25" name="Straight Arrow Connector 24"/>
          <p:cNvCxnSpPr/>
          <p:nvPr/>
        </p:nvCxnSpPr>
        <p:spPr>
          <a:xfrm flipH="1" flipV="1">
            <a:off x="4641964" y="2536166"/>
            <a:ext cx="3593468" cy="100066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403270" y="3821997"/>
            <a:ext cx="672513" cy="6731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217574" y="3673361"/>
            <a:ext cx="3782563" cy="1643558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7263579" y="2657043"/>
            <a:ext cx="569206" cy="8797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92369" y="158263"/>
            <a:ext cx="11517923" cy="6013938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2369" y="62272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2180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15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38410" y="351189"/>
            <a:ext cx="1164962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أُشاهِدُ كَيْفَ يَتِمُ تَرْتيبُ الكَلِماتِ التالِيَةِ لِتَكوينِ جُمْلَةٍ مُفيدَةٍ: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78985" y="1378635"/>
            <a:ext cx="595222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800" dirty="0"/>
              <a:t>المَنامَةِ - في - عَذاري - عَيْنُ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7577" y="2394268"/>
            <a:ext cx="42787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800" dirty="0"/>
              <a:t>الكُرَةَ - هِشامٌ - قَذَفَ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2377" y="3225265"/>
            <a:ext cx="350807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800" dirty="0">
                <a:solidFill>
                  <a:schemeClr val="accent6">
                    <a:lumMod val="50000"/>
                  </a:schemeClr>
                </a:solidFill>
              </a:rPr>
              <a:t>قَذَفَ هِشامٌ الكُرَةَ.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2608" y="4471760"/>
            <a:ext cx="57178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800" dirty="0"/>
              <a:t>أَذانَ - عامِرٌ - سَمَعَ - الفَجْرِ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26431" y="4240530"/>
            <a:ext cx="33456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800" dirty="0">
                <a:solidFill>
                  <a:schemeClr val="accent2">
                    <a:lumMod val="50000"/>
                  </a:schemeClr>
                </a:solidFill>
              </a:rPr>
              <a:t>طَعامُ أُمُّي لَذيذٌ.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5192517"/>
            <a:ext cx="461376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800" dirty="0">
                <a:solidFill>
                  <a:srgbClr val="7030A0"/>
                </a:solidFill>
              </a:rPr>
              <a:t>سَمَعَ عامِرٌ أَذانَ الفَجْرِ.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26431" y="3409533"/>
            <a:ext cx="364753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800" dirty="0"/>
              <a:t>أُمّْي - طَعامُ - لَذيذٌ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36975" y="2163037"/>
            <a:ext cx="481353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4800" dirty="0">
                <a:solidFill>
                  <a:schemeClr val="accent1">
                    <a:lumMod val="50000"/>
                  </a:schemeClr>
                </a:solidFill>
              </a:rPr>
              <a:t>عَيْنُ عَذاري في المَنامَةِ.</a:t>
            </a:r>
          </a:p>
        </p:txBody>
      </p:sp>
      <p:sp>
        <p:nvSpPr>
          <p:cNvPr id="2" name="Rectangle 1"/>
          <p:cNvSpPr/>
          <p:nvPr/>
        </p:nvSpPr>
        <p:spPr>
          <a:xfrm>
            <a:off x="5377788" y="1241275"/>
            <a:ext cx="6154615" cy="1809367"/>
          </a:xfrm>
          <a:prstGeom prst="rect">
            <a:avLst/>
          </a:prstGeom>
          <a:noFill/>
          <a:ln w="76200">
            <a:solidFill>
              <a:srgbClr val="D806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4" name="Rectangle 13"/>
          <p:cNvSpPr/>
          <p:nvPr/>
        </p:nvSpPr>
        <p:spPr>
          <a:xfrm>
            <a:off x="584767" y="2357134"/>
            <a:ext cx="4514771" cy="1809367"/>
          </a:xfrm>
          <a:prstGeom prst="rect">
            <a:avLst/>
          </a:prstGeom>
          <a:noFill/>
          <a:ln w="76200">
            <a:solidFill>
              <a:srgbClr val="B42A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5" name="Rectangle 14"/>
          <p:cNvSpPr/>
          <p:nvPr/>
        </p:nvSpPr>
        <p:spPr>
          <a:xfrm>
            <a:off x="6916437" y="3262160"/>
            <a:ext cx="4514771" cy="1809367"/>
          </a:xfrm>
          <a:prstGeom prst="rect">
            <a:avLst/>
          </a:prstGeom>
          <a:noFill/>
          <a:ln w="76200">
            <a:solidFill>
              <a:srgbClr val="F75F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6" name="Rectangle 15"/>
          <p:cNvSpPr/>
          <p:nvPr/>
        </p:nvSpPr>
        <p:spPr>
          <a:xfrm>
            <a:off x="1027308" y="4384379"/>
            <a:ext cx="5499398" cy="1809367"/>
          </a:xfrm>
          <a:prstGeom prst="rect">
            <a:avLst/>
          </a:prstGeom>
          <a:noFill/>
          <a:ln w="76200">
            <a:solidFill>
              <a:srgbClr val="EC02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3" name="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777" y="62270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7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007299" y="952387"/>
            <a:ext cx="1168016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0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أقرأُ الكَلِماتِ التالِيَةِ ثُمَّ أَخْتارُ حَرْفَ التَّجْريدِ المُناسِبِ: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779231"/>
              </p:ext>
            </p:extLst>
          </p:nvPr>
        </p:nvGraphicFramePr>
        <p:xfrm>
          <a:off x="2584607" y="1899337"/>
          <a:ext cx="7427222" cy="3310356"/>
        </p:xfrm>
        <a:graphic>
          <a:graphicData uri="http://schemas.openxmlformats.org/drawingml/2006/table">
            <a:tbl>
              <a:tblPr rtl="1" firstRow="1" bandRow="1">
                <a:tableStyleId>{5DA37D80-6434-44D0-A028-1B22A696006F}</a:tableStyleId>
              </a:tblPr>
              <a:tblGrid>
                <a:gridCol w="29687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45851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758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kern="1200" dirty="0"/>
                        <a:t>ذَهَبَ</a:t>
                      </a:r>
                      <a:endParaRPr lang="ar-BH" sz="4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kern="1200" dirty="0">
                          <a:hlinkClick r:id="rId4" action="ppaction://hlinksldjump"/>
                        </a:rPr>
                        <a:t>ذ </a:t>
                      </a:r>
                      <a:r>
                        <a:rPr lang="ar-BH" sz="4000" kern="1200" dirty="0"/>
                        <a:t>، </a:t>
                      </a:r>
                      <a:r>
                        <a:rPr lang="ar-BH" sz="4000" kern="1200" dirty="0">
                          <a:hlinkClick r:id="rId5" action="ppaction://hlinksldjump"/>
                        </a:rPr>
                        <a:t>ـذ</a:t>
                      </a:r>
                      <a:endParaRPr lang="ar-BH" sz="4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758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/>
                        <a:t>التَّلاميذُ</a:t>
                      </a:r>
                      <a:endParaRPr lang="ar-BH" sz="4000" b="1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kern="1200" dirty="0">
                          <a:hlinkClick r:id="rId4" action="ppaction://hlinksldjump"/>
                        </a:rPr>
                        <a:t>ـذ </a:t>
                      </a:r>
                      <a:r>
                        <a:rPr lang="ar-BH" sz="4000" b="1" kern="1200" dirty="0"/>
                        <a:t>، </a:t>
                      </a:r>
                      <a:r>
                        <a:rPr lang="ar-BH" sz="4000" b="1" kern="1200" dirty="0">
                          <a:hlinkClick r:id="rId5" action="ppaction://hlinksldjump"/>
                        </a:rPr>
                        <a:t>ذ</a:t>
                      </a:r>
                      <a:endParaRPr lang="ar-BH" sz="4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j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758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/>
                        <a:t>تَلاميذَهُ</a:t>
                      </a:r>
                      <a:endParaRPr lang="ar-BH" sz="4000" b="1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kern="1200" dirty="0">
                          <a:hlinkClick r:id="rId5" action="ppaction://hlinksldjump"/>
                        </a:rPr>
                        <a:t>ذ </a:t>
                      </a:r>
                      <a:r>
                        <a:rPr lang="ar-BH" sz="4000" b="1" kern="1200" dirty="0"/>
                        <a:t>، </a:t>
                      </a:r>
                      <a:r>
                        <a:rPr lang="ar-BH" sz="4000" b="1" kern="1200" dirty="0">
                          <a:hlinkClick r:id="rId4" action="ppaction://hlinksldjump"/>
                        </a:rPr>
                        <a:t>ـذ</a:t>
                      </a:r>
                      <a:endParaRPr lang="ar-BH" sz="4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27589"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dirty="0"/>
                        <a:t>أُسْتاذٌ</a:t>
                      </a:r>
                      <a:endParaRPr lang="ar-BH" sz="4000" b="1" dirty="0">
                        <a:solidFill>
                          <a:schemeClr val="tx1"/>
                        </a:solidFill>
                        <a:cs typeface="+mj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000" b="1" kern="1200" dirty="0">
                          <a:hlinkClick r:id="rId4" action="ppaction://hlinksldjump"/>
                        </a:rPr>
                        <a:t>ذ </a:t>
                      </a:r>
                      <a:r>
                        <a:rPr lang="ar-BH" sz="4000" b="1" kern="1200" dirty="0"/>
                        <a:t>، </a:t>
                      </a:r>
                      <a:r>
                        <a:rPr lang="ar-BH" sz="4000" b="1" kern="1200" dirty="0">
                          <a:hlinkClick r:id="rId5" action="ppaction://hlinksldjump"/>
                        </a:rPr>
                        <a:t>ـذ</a:t>
                      </a:r>
                      <a:endParaRPr lang="ar-BH" sz="4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39615" y="474784"/>
            <a:ext cx="10920046" cy="562707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5" name="Cloud 4"/>
          <p:cNvSpPr/>
          <p:nvPr/>
        </p:nvSpPr>
        <p:spPr>
          <a:xfrm>
            <a:off x="129024" y="325298"/>
            <a:ext cx="1819393" cy="1335469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التدريب الثالث</a:t>
            </a:r>
          </a:p>
        </p:txBody>
      </p:sp>
      <p:pic>
        <p:nvPicPr>
          <p:cNvPr id="2" name="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9615" y="614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27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73477" y="393574"/>
            <a:ext cx="98195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أَقْرَأُ الكَلِماتِ التالِيَةِ بَعْدَ وَضْعِ المَقْطَعِ المُناسِبِ: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7871524" y="1653061"/>
            <a:ext cx="1610406" cy="92099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617945" y="3718422"/>
            <a:ext cx="1684408" cy="142289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302353" y="960563"/>
            <a:ext cx="10325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بـُ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237947" y="4756593"/>
            <a:ext cx="8607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جُـ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54999" y="2558245"/>
            <a:ext cx="1377787" cy="12232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cs typeface="+mj-cs"/>
              </a:rPr>
              <a:t>ذو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710668" y="1943097"/>
            <a:ext cx="1972598" cy="79279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851031" y="3692875"/>
            <a:ext cx="1765230" cy="13714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787749" y="1285160"/>
            <a:ext cx="9368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رٌ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994700" y="460270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رٌ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57475" y="1439049"/>
            <a:ext cx="1129869" cy="76944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C00000"/>
                </a:solidFill>
              </a:rPr>
              <a:t>بُذورٌ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0871" y="4756593"/>
            <a:ext cx="12964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C00000"/>
                </a:solidFill>
              </a:rPr>
              <a:t>جُذورٌ</a:t>
            </a:r>
          </a:p>
        </p:txBody>
      </p:sp>
      <p:sp>
        <p:nvSpPr>
          <p:cNvPr id="36" name="Rectangle 35"/>
          <p:cNvSpPr/>
          <p:nvPr/>
        </p:nvSpPr>
        <p:spPr>
          <a:xfrm>
            <a:off x="439615" y="281354"/>
            <a:ext cx="11095894" cy="611944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477" y="5625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5796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  <p:bldP spid="26" grpId="0" animBg="1"/>
      <p:bldP spid="30" grpId="0"/>
      <p:bldP spid="31" grpId="0"/>
      <p:bldP spid="33" grpId="0" animBg="1"/>
      <p:bldP spid="3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916696" y="2878428"/>
            <a:ext cx="1377787" cy="12232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cs typeface="+mj-cs"/>
              </a:rPr>
              <a:t>ذا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671225" y="2034862"/>
            <a:ext cx="2078867" cy="84356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365003" y="3432115"/>
            <a:ext cx="2200142" cy="6224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671225" y="4101706"/>
            <a:ext cx="1983347" cy="66180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513614" y="1301211"/>
            <a:ext cx="10325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قَ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492821" y="2946805"/>
            <a:ext cx="8607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بَ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800757" y="4267995"/>
            <a:ext cx="561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عَ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2890" y="1528123"/>
            <a:ext cx="12964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4400" dirty="0">
                <a:solidFill>
                  <a:srgbClr val="C00000"/>
                </a:solidFill>
              </a:rPr>
              <a:t>ذاقَ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2890" y="3105346"/>
            <a:ext cx="12964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4400" dirty="0">
                <a:solidFill>
                  <a:srgbClr val="C00000"/>
                </a:solidFill>
              </a:rPr>
              <a:t>ذابَ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65173" y="4521393"/>
            <a:ext cx="931906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4400" dirty="0">
                <a:solidFill>
                  <a:srgbClr val="C00000"/>
                </a:solidFill>
              </a:rPr>
              <a:t>ذاعَ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3477" y="393574"/>
            <a:ext cx="98195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أَقْرَأُ الكَلِماتِ التالِيَةِ بَعْدَ وَضْعِ المَقْطَعِ المُناسِبِ: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9615" y="281354"/>
            <a:ext cx="11095894" cy="611944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3477" y="5628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093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23" grpId="0"/>
      <p:bldP spid="24" grpId="0"/>
      <p:bldP spid="25" grpId="0"/>
      <p:bldP spid="3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 flipV="1">
            <a:off x="7871524" y="1653061"/>
            <a:ext cx="1610406" cy="92099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871524" y="3316360"/>
            <a:ext cx="2151778" cy="371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7874602" y="4028958"/>
            <a:ext cx="1828498" cy="756994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9302353" y="960563"/>
            <a:ext cx="10325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مـُ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989087" y="2776677"/>
            <a:ext cx="86073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لـَ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920879" y="4291467"/>
            <a:ext cx="599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مـُ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054999" y="2558245"/>
            <a:ext cx="1377787" cy="12232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4800" dirty="0">
                <a:solidFill>
                  <a:schemeClr val="tx1"/>
                </a:solidFill>
                <a:cs typeface="+mj-cs"/>
              </a:rPr>
              <a:t>ذيـ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 flipV="1">
            <a:off x="3715177" y="1798542"/>
            <a:ext cx="1972598" cy="79279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3416119" y="3173917"/>
            <a:ext cx="2200142" cy="6224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910783" y="4028958"/>
            <a:ext cx="1853653" cy="92333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541010" y="982382"/>
            <a:ext cx="9368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عٌ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2620409" y="2660473"/>
            <a:ext cx="4187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ذٌ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604247" y="4490623"/>
            <a:ext cx="678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B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+mj-cs"/>
              </a:rPr>
              <a:t>بٌ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+mj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7268" y="1085526"/>
            <a:ext cx="1129869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4400" dirty="0">
                <a:solidFill>
                  <a:srgbClr val="C00000"/>
                </a:solidFill>
              </a:rPr>
              <a:t>مذيعٌ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5861" y="2737417"/>
            <a:ext cx="12964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BH" sz="4400" dirty="0">
                <a:solidFill>
                  <a:srgbClr val="C00000"/>
                </a:solidFill>
              </a:rPr>
              <a:t>لَذيذٌ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1854" y="4567360"/>
            <a:ext cx="1296473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BH" sz="4400" dirty="0">
                <a:solidFill>
                  <a:srgbClr val="C00000"/>
                </a:solidFill>
              </a:rPr>
              <a:t>مُذيبٌ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73477" y="393574"/>
            <a:ext cx="981957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4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أَقْرَأُ الكَلِماتِ التالِيَةِ بَعْدَ وَضْعِ المَقْطَعِ المُناسِبِ: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9615" y="281354"/>
            <a:ext cx="11095894" cy="6119446"/>
          </a:xfrm>
          <a:prstGeom prst="rect">
            <a:avLst/>
          </a:prstGeom>
          <a:noFill/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6130" y="5620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262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/>
      <p:bldP spid="24" grpId="0"/>
      <p:bldP spid="25" grpId="0"/>
      <p:bldP spid="26" grpId="0" animBg="1"/>
      <p:bldP spid="30" grpId="0"/>
      <p:bldP spid="31" grpId="0"/>
      <p:bldP spid="32" grpId="0"/>
      <p:bldP spid="33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389186" y="278338"/>
            <a:ext cx="9921072" cy="1325563"/>
          </a:xfrm>
        </p:spPr>
        <p:txBody>
          <a:bodyPr>
            <a:noAutofit/>
          </a:bodyPr>
          <a:lstStyle/>
          <a:p>
            <a:pPr algn="r"/>
            <a:r>
              <a:rPr lang="ar-BH" b="1" dirty="0"/>
              <a:t>أُحَدِدُ المَدَّ الطَويلَ لِحَرْفِ (</a:t>
            </a:r>
            <a:r>
              <a:rPr lang="ar-BH" b="1" dirty="0">
                <a:solidFill>
                  <a:srgbClr val="FF0000"/>
                </a:solidFill>
              </a:rPr>
              <a:t>الذال</a:t>
            </a:r>
            <a:r>
              <a:rPr lang="ar-BH" b="1" dirty="0"/>
              <a:t>) في الكلماتِ الآتية: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3045" y="1565233"/>
            <a:ext cx="167053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6000" b="1" dirty="0">
                <a:solidFill>
                  <a:schemeClr val="accent1"/>
                </a:solidFill>
              </a:rPr>
              <a:t>أَذانٌ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5435" y="2811690"/>
            <a:ext cx="195189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6000" b="1" dirty="0">
                <a:solidFill>
                  <a:schemeClr val="accent1"/>
                </a:solidFill>
              </a:rPr>
              <a:t>مُذيعٌ</a:t>
            </a:r>
            <a:endParaRPr lang="ar-BH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53045" y="4221703"/>
            <a:ext cx="174087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6000" b="1" dirty="0">
                <a:solidFill>
                  <a:schemeClr val="accent1"/>
                </a:solidFill>
              </a:rPr>
              <a:t>جُذورٌ</a:t>
            </a:r>
            <a:endParaRPr lang="ar-BH" sz="6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239944" y="4221703"/>
            <a:ext cx="154860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>
                <a:solidFill>
                  <a:srgbClr val="FF0000"/>
                </a:solidFill>
                <a:hlinkClick r:id="rId5" action="ppaction://hlinksldjump"/>
              </a:rPr>
              <a:t>(ـذو)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2369" y="365125"/>
            <a:ext cx="11324493" cy="580707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7" name="TextBox 16"/>
          <p:cNvSpPr txBox="1"/>
          <p:nvPr/>
        </p:nvSpPr>
        <p:spPr>
          <a:xfrm>
            <a:off x="3246130" y="1717633"/>
            <a:ext cx="144487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6" action="ppaction://hlinksldjump"/>
              </a:rPr>
              <a:t>(ـذا)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760785" y="2787001"/>
            <a:ext cx="197302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5" action="ppaction://hlinksldjump"/>
              </a:rPr>
              <a:t>(ـذيـ)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39943" y="2786001"/>
            <a:ext cx="1548603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6" action="ppaction://hlinksldjump"/>
              </a:rPr>
              <a:t>(ذي)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31741" y="4221702"/>
            <a:ext cx="135926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6" action="ppaction://hlinksldjump"/>
              </a:rPr>
              <a:t>(ذو)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615" y="1717633"/>
            <a:ext cx="135926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5" action="ppaction://hlinksldjump"/>
              </a:rPr>
              <a:t>( ذا)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129024" y="325298"/>
            <a:ext cx="1819393" cy="1335469"/>
          </a:xfrm>
          <a:prstGeom prst="cloud">
            <a:avLst/>
          </a:prstGeom>
          <a:solidFill>
            <a:srgbClr val="66FF66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</a:rPr>
              <a:t>التدريب الرابع</a:t>
            </a:r>
          </a:p>
        </p:txBody>
      </p:sp>
      <p:pic>
        <p:nvPicPr>
          <p:cNvPr id="5" name="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2369" y="6212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1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8" grpId="0"/>
      <p:bldP spid="10" grpId="0"/>
      <p:bldP spid="13" grpId="0"/>
      <p:bldP spid="17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0" t="21612" r="11314" b="15139"/>
          <a:stretch/>
        </p:blipFill>
        <p:spPr>
          <a:xfrm>
            <a:off x="931986" y="1561268"/>
            <a:ext cx="6805246" cy="4763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948" y="1459831"/>
            <a:ext cx="4254200" cy="4919662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058325" y="262845"/>
            <a:ext cx="9144000" cy="1297498"/>
          </a:xfrm>
          <a:prstGeom prst="wedgeEllipseCallout">
            <a:avLst>
              <a:gd name="adj1" fmla="val 33100"/>
              <a:gd name="adj2" fmla="val 140134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356339" y="640666"/>
            <a:ext cx="8247184" cy="442270"/>
          </a:xfrm>
        </p:spPr>
        <p:txBody>
          <a:bodyPr>
            <a:noAutofit/>
          </a:bodyPr>
          <a:lstStyle/>
          <a:p>
            <a:r>
              <a:rPr lang="ar-BH" sz="4000" b="1" dirty="0">
                <a:solidFill>
                  <a:srgbClr val="FF0000"/>
                </a:solidFill>
              </a:rPr>
              <a:t>هِ</a:t>
            </a:r>
            <a:r>
              <a:rPr lang="ar-BH" sz="4000" b="1" dirty="0">
                <a:solidFill>
                  <a:schemeClr val="bg1"/>
                </a:solidFill>
              </a:rPr>
              <a:t>نْدُ تَسْأَلُ </a:t>
            </a:r>
            <a:r>
              <a:rPr lang="ar-BH" sz="4000" b="1" dirty="0">
                <a:solidFill>
                  <a:srgbClr val="FF0000"/>
                </a:solidFill>
              </a:rPr>
              <a:t>ها</a:t>
            </a:r>
            <a:r>
              <a:rPr lang="ar-BH" sz="4000" b="1" dirty="0">
                <a:solidFill>
                  <a:schemeClr val="bg1"/>
                </a:solidFill>
              </a:rPr>
              <a:t>شِمٌ: ماذا تُلاحِظُ في هذه الصّورَةِ؟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" t="1220" r="3468" b="2487"/>
          <a:stretch/>
        </p:blipFill>
        <p:spPr>
          <a:xfrm>
            <a:off x="124073" y="3380317"/>
            <a:ext cx="2232266" cy="2944283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7186" y="632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2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dirty="0">
                <a:solidFill>
                  <a:schemeClr val="tx2"/>
                </a:solidFill>
              </a:rPr>
              <a:t>وَفَّقَكَ الله</a:t>
            </a:r>
          </a:p>
        </p:txBody>
      </p:sp>
      <p:pic>
        <p:nvPicPr>
          <p:cNvPr id="2" name="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724" y="59629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74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375" y="3111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510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2724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84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7975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91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4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1323" y="486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3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009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3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416" y="504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08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4477" y="4572000"/>
            <a:ext cx="650851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أحْسَنْتَ الإجابة صحيحة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AutoShape 9" descr="Image result for 3d gif emoji 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Image result for 3d gif emoji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733" y="289968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6" action="ppaction://hlinksldjump"/>
              </a:rPr>
              <a:t>أكمل 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4" name="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1662" y="5040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438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47462" y="5268036"/>
            <a:ext cx="460254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1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حاوِلْ مَرَّةً أخْرى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Image result for sad gif emoji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706" y="177728"/>
            <a:ext cx="5344054" cy="53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190005" y="5332369"/>
            <a:ext cx="2624447" cy="11994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dirty="0">
                <a:solidFill>
                  <a:sysClr val="windowText" lastClr="000000"/>
                </a:solidFill>
                <a:hlinkClick r:id="rId7" action="ppaction://hlinksldjump"/>
              </a:rPr>
              <a:t>الرجوع لحل بقية الأسئلة</a:t>
            </a:r>
            <a:endParaRPr lang="ar-BH" dirty="0">
              <a:solidFill>
                <a:sysClr val="windowText" lastClr="000000"/>
              </a:solidFill>
            </a:endParaRPr>
          </a:p>
        </p:txBody>
      </p:sp>
      <p:pic>
        <p:nvPicPr>
          <p:cNvPr id="3" name="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5816" y="3292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57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816860" y="368289"/>
            <a:ext cx="1983651" cy="1325563"/>
          </a:xfrm>
        </p:spPr>
        <p:txBody>
          <a:bodyPr/>
          <a:lstStyle/>
          <a:p>
            <a:pPr algn="r"/>
            <a:r>
              <a:rPr lang="ar-BH" b="1" dirty="0">
                <a:solidFill>
                  <a:srgbClr val="FF0000"/>
                </a:solidFill>
              </a:rPr>
              <a:t>هَيّا نَقْرَأُ: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95900" y="1825625"/>
            <a:ext cx="6057900" cy="7080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r-BH" sz="3600" b="1" dirty="0"/>
              <a:t>خَرَجَ المُعَلِّمُ وَتَلامي</a:t>
            </a:r>
            <a:r>
              <a:rPr lang="ar-BH" sz="3600" b="1" dirty="0">
                <a:solidFill>
                  <a:schemeClr val="accent1"/>
                </a:solidFill>
              </a:rPr>
              <a:t>ذ</a:t>
            </a:r>
            <a:r>
              <a:rPr lang="ar-BH" sz="3600" b="1" dirty="0"/>
              <a:t>ُ</a:t>
            </a:r>
            <a:r>
              <a:rPr lang="ar-BH" sz="3600" b="1" dirty="0">
                <a:solidFill>
                  <a:srgbClr val="FF0000"/>
                </a:solidFill>
              </a:rPr>
              <a:t>هُ</a:t>
            </a:r>
            <a:r>
              <a:rPr lang="ar-BH" sz="3600" b="1" dirty="0"/>
              <a:t> في رِحْلَةٍ.</a:t>
            </a: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8" t="15701" r="30855" b="69116"/>
          <a:stretch/>
        </p:blipFill>
        <p:spPr>
          <a:xfrm>
            <a:off x="2239192" y="817386"/>
            <a:ext cx="4226169" cy="18010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Content Placeholder 1"/>
          <p:cNvSpPr txBox="1">
            <a:spLocks/>
          </p:cNvSpPr>
          <p:nvPr/>
        </p:nvSpPr>
        <p:spPr>
          <a:xfrm>
            <a:off x="5064368" y="3533086"/>
            <a:ext cx="6289432" cy="708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ar-BH" sz="3600" b="1" dirty="0">
                <a:solidFill>
                  <a:schemeClr val="accent1"/>
                </a:solidFill>
              </a:rPr>
              <a:t>ذَ</a:t>
            </a:r>
            <a:r>
              <a:rPr lang="ar-BH" sz="3600" b="1" dirty="0"/>
              <a:t>هَبَ المُعَلِّمُ مَعَ</a:t>
            </a:r>
            <a:r>
              <a:rPr lang="ar-BH" sz="3600" b="1" dirty="0">
                <a:solidFill>
                  <a:srgbClr val="FF0000"/>
                </a:solidFill>
              </a:rPr>
              <a:t>هُ</a:t>
            </a:r>
            <a:r>
              <a:rPr lang="ar-BH" sz="3600" b="1" dirty="0"/>
              <a:t>م إلى مُنْتَزَ</a:t>
            </a:r>
            <a:r>
              <a:rPr lang="ar-BH" sz="3600" b="1" dirty="0">
                <a:solidFill>
                  <a:srgbClr val="FF0000"/>
                </a:solidFill>
              </a:rPr>
              <a:t>ه</a:t>
            </a:r>
            <a:r>
              <a:rPr lang="ar-BH" sz="3600" b="1" dirty="0"/>
              <a:t>ِ عَيْنِ عَ</a:t>
            </a:r>
            <a:r>
              <a:rPr lang="ar-BH" sz="3600" b="1" dirty="0">
                <a:solidFill>
                  <a:schemeClr val="accent1"/>
                </a:solidFill>
              </a:rPr>
              <a:t>ذ</a:t>
            </a:r>
            <a:r>
              <a:rPr lang="ar-BH" sz="3600" b="1" dirty="0"/>
              <a:t>اري.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5295900" y="5155788"/>
            <a:ext cx="6057900" cy="708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BH" sz="3600" b="1" dirty="0"/>
              <a:t>مُنْتَزَ</a:t>
            </a:r>
            <a:r>
              <a:rPr lang="ar-BH" sz="3600" b="1" dirty="0">
                <a:solidFill>
                  <a:srgbClr val="FF0000"/>
                </a:solidFill>
              </a:rPr>
              <a:t>ه</a:t>
            </a:r>
            <a:r>
              <a:rPr lang="ar-BH" sz="3600" b="1" dirty="0"/>
              <a:t>ُ عَيْنِ عَ</a:t>
            </a:r>
            <a:r>
              <a:rPr lang="ar-BH" sz="3600" b="1" dirty="0">
                <a:solidFill>
                  <a:schemeClr val="accent1"/>
                </a:solidFill>
              </a:rPr>
              <a:t>ذ</a:t>
            </a:r>
            <a:r>
              <a:rPr lang="ar-BH" sz="3600" b="1" dirty="0"/>
              <a:t>اري في المَنامَةِ.</a:t>
            </a:r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2" t="39447" r="27619" b="46000"/>
          <a:stretch/>
        </p:blipFill>
        <p:spPr>
          <a:xfrm>
            <a:off x="700213" y="2779863"/>
            <a:ext cx="4226169" cy="17115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2" t="63741" r="25371" b="21884"/>
          <a:stretch/>
        </p:blipFill>
        <p:spPr>
          <a:xfrm>
            <a:off x="2051538" y="4652910"/>
            <a:ext cx="4226169" cy="167509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1" name="Smiley Face 10"/>
          <p:cNvSpPr/>
          <p:nvPr/>
        </p:nvSpPr>
        <p:spPr>
          <a:xfrm>
            <a:off x="206910" y="1513566"/>
            <a:ext cx="1375705" cy="102008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2" name="Cloud Callout 11"/>
          <p:cNvSpPr/>
          <p:nvPr/>
        </p:nvSpPr>
        <p:spPr>
          <a:xfrm>
            <a:off x="353080" y="53296"/>
            <a:ext cx="2741813" cy="1367123"/>
          </a:xfrm>
          <a:prstGeom prst="cloudCallout">
            <a:avLst>
              <a:gd name="adj1" fmla="val -27232"/>
              <a:gd name="adj2" fmla="val 6507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BH" sz="2800" b="1" dirty="0"/>
              <a:t>لاحظ الحُروفَ المُلَوَنَةِ</a:t>
            </a:r>
          </a:p>
        </p:txBody>
      </p:sp>
      <p:pic>
        <p:nvPicPr>
          <p:cNvPr id="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080" y="602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147645"/>
            <a:ext cx="2469595" cy="302157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13246" r="13214" b="62563"/>
          <a:stretch/>
        </p:blipFill>
        <p:spPr>
          <a:xfrm>
            <a:off x="4360075" y="439298"/>
            <a:ext cx="4893473" cy="228600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276600" y="2876550"/>
            <a:ext cx="804789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000" b="1" dirty="0"/>
              <a:t>قالَ المُعَلِّمُ: كانَتْ عَيْنُ عَ</a:t>
            </a:r>
            <a:r>
              <a:rPr lang="ar-BH" sz="4000" b="1" dirty="0">
                <a:solidFill>
                  <a:schemeClr val="accent1"/>
                </a:solidFill>
              </a:rPr>
              <a:t>ذ</a:t>
            </a:r>
            <a:r>
              <a:rPr lang="ar-BH" sz="4000" b="1" dirty="0"/>
              <a:t>اري مِنْ أَكْبَرِ العُيونِ.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0752" y="3584436"/>
            <a:ext cx="343374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4000" b="1" dirty="0"/>
              <a:t>سَأَلَ</a:t>
            </a:r>
            <a:r>
              <a:rPr lang="ar-BH" sz="4000" b="1" dirty="0">
                <a:solidFill>
                  <a:srgbClr val="FF0000"/>
                </a:solidFill>
              </a:rPr>
              <a:t>هُ</a:t>
            </a:r>
            <a:r>
              <a:rPr lang="ar-BH" sz="4000" b="1" dirty="0"/>
              <a:t> أَحَدْ التَلاميذِ</a:t>
            </a:r>
            <a:r>
              <a:rPr lang="ar-BH" sz="3200" b="1" dirty="0"/>
              <a:t>: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4458604" y="4152163"/>
            <a:ext cx="5199746" cy="1992312"/>
          </a:xfrm>
          <a:prstGeom prst="wedgeEllipseCallout">
            <a:avLst>
              <a:gd name="adj1" fmla="val -87363"/>
              <a:gd name="adj2" fmla="val -2068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BH" sz="3600" b="1" dirty="0">
                <a:solidFill>
                  <a:schemeClr val="tx1"/>
                </a:solidFill>
              </a:rPr>
              <a:t>يا أُسْتا</a:t>
            </a:r>
            <a:r>
              <a:rPr lang="ar-BH" sz="3600" b="1" dirty="0">
                <a:solidFill>
                  <a:schemeClr val="accent1"/>
                </a:solidFill>
              </a:rPr>
              <a:t>ذْ</a:t>
            </a:r>
            <a:r>
              <a:rPr lang="ar-BH" sz="3600" b="1" dirty="0">
                <a:solidFill>
                  <a:schemeClr val="tx1"/>
                </a:solidFill>
              </a:rPr>
              <a:t> وَ</a:t>
            </a:r>
            <a:r>
              <a:rPr lang="ar-BH" sz="3600" b="1" dirty="0">
                <a:solidFill>
                  <a:srgbClr val="FF0000"/>
                </a:solidFill>
              </a:rPr>
              <a:t>ه</a:t>
            </a:r>
            <a:r>
              <a:rPr lang="ar-BH" sz="3600" b="1" dirty="0">
                <a:solidFill>
                  <a:schemeClr val="tx1"/>
                </a:solidFill>
              </a:rPr>
              <a:t>َلْ في البَحْرَيْنِ عُيونٌ أخرى؟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894762" y="146443"/>
            <a:ext cx="2741813" cy="1367123"/>
          </a:xfrm>
          <a:prstGeom prst="cloudCallout">
            <a:avLst>
              <a:gd name="adj1" fmla="val -27232"/>
              <a:gd name="adj2" fmla="val 65070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ar-BH" sz="2800" b="1" dirty="0"/>
              <a:t>لاحظ الحُروفَ المُلَوَنَةِ</a:t>
            </a:r>
          </a:p>
        </p:txBody>
      </p:sp>
      <p:sp>
        <p:nvSpPr>
          <p:cNvPr id="13" name="Smiley Face 12"/>
          <p:cNvSpPr/>
          <p:nvPr/>
        </p:nvSpPr>
        <p:spPr>
          <a:xfrm>
            <a:off x="206910" y="1513566"/>
            <a:ext cx="1375705" cy="1020084"/>
          </a:xfrm>
          <a:prstGeom prst="smileyFac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6144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4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646" y="365125"/>
            <a:ext cx="9349153" cy="1325563"/>
          </a:xfrm>
        </p:spPr>
        <p:txBody>
          <a:bodyPr/>
          <a:lstStyle/>
          <a:p>
            <a:pPr algn="r"/>
            <a:r>
              <a:rPr lang="ar-BH" b="1" dirty="0"/>
              <a:t>يَكونُ شَكْلُ حَرْفَ الهاءِ في </a:t>
            </a:r>
            <a:r>
              <a:rPr lang="ar-BH" b="1" dirty="0">
                <a:solidFill>
                  <a:srgbClr val="FF0000"/>
                </a:solidFill>
              </a:rPr>
              <a:t>بِدايَةِ</a:t>
            </a:r>
            <a:r>
              <a:rPr lang="ar-BH" b="1" dirty="0"/>
              <a:t> الكَلِمَةِ هكذا: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38493" y="1817657"/>
            <a:ext cx="2778369" cy="278088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ar-BH" sz="23900" dirty="0"/>
              <a:t>هـ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6292" y="1542678"/>
            <a:ext cx="195189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>
                <a:solidFill>
                  <a:srgbClr val="FF0000"/>
                </a:solidFill>
              </a:rPr>
              <a:t>هــا</a:t>
            </a:r>
            <a:r>
              <a:rPr lang="ar-BH" sz="6000" b="1" dirty="0"/>
              <a:t>شِم</a:t>
            </a:r>
            <a:r>
              <a:rPr lang="ar-BH" sz="6000" b="1" dirty="0">
                <a:solidFill>
                  <a:srgbClr val="FF0000"/>
                </a:solidFill>
              </a:rPr>
              <a:t>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32330" y="2434591"/>
            <a:ext cx="273733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6000" b="1" dirty="0">
                <a:solidFill>
                  <a:srgbClr val="FF0000"/>
                </a:solidFill>
              </a:rPr>
              <a:t>ونُشاهِدُها في كَلِمَةِ: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66292" y="2868241"/>
            <a:ext cx="195189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>
                <a:solidFill>
                  <a:srgbClr val="FF0000"/>
                </a:solidFill>
              </a:rPr>
              <a:t>هِـــــ</a:t>
            </a:r>
            <a:r>
              <a:rPr lang="ar-BH" sz="6000" b="1" dirty="0"/>
              <a:t>ند</a:t>
            </a:r>
            <a:r>
              <a:rPr lang="ar-BH" sz="6000" b="1" dirty="0">
                <a:solidFill>
                  <a:srgbClr val="FF0000"/>
                </a:solidFill>
              </a:rPr>
              <a:t>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9384" y="4100152"/>
            <a:ext cx="195189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>
                <a:solidFill>
                  <a:srgbClr val="FF0000"/>
                </a:solidFill>
              </a:rPr>
              <a:t>هُــ</a:t>
            </a:r>
            <a:r>
              <a:rPr lang="ar-BH" sz="6000" b="1" dirty="0"/>
              <a:t>د</a:t>
            </a:r>
            <a:r>
              <a:rPr lang="ar-BH" sz="6000" b="1" dirty="0">
                <a:solidFill>
                  <a:srgbClr val="FF0000"/>
                </a:solidFill>
              </a:rPr>
              <a:t>ْهُـ</a:t>
            </a:r>
            <a:r>
              <a:rPr lang="ar-BH" sz="6000" b="1" dirty="0"/>
              <a:t>د</a:t>
            </a:r>
            <a:r>
              <a:rPr lang="ar-BH" sz="6000" b="1" dirty="0">
                <a:solidFill>
                  <a:srgbClr val="FF0000"/>
                </a:solidFill>
              </a:rPr>
              <a:t>ٌ</a:t>
            </a:r>
          </a:p>
        </p:txBody>
      </p: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 flipV="1">
            <a:off x="5108330" y="2275093"/>
            <a:ext cx="1524000" cy="112899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6" idx="1"/>
          </p:cNvCxnSpPr>
          <p:nvPr/>
        </p:nvCxnSpPr>
        <p:spPr>
          <a:xfrm flipH="1">
            <a:off x="4976447" y="3404087"/>
            <a:ext cx="1655883" cy="14615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155219" y="3376072"/>
            <a:ext cx="1524003" cy="1231911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6" t="3211" r="11910" b="58186"/>
          <a:stretch/>
        </p:blipFill>
        <p:spPr>
          <a:xfrm flipH="1">
            <a:off x="1319759" y="2656092"/>
            <a:ext cx="1092262" cy="1116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4" t="2958" r="47637" b="63052"/>
          <a:stretch/>
        </p:blipFill>
        <p:spPr>
          <a:xfrm>
            <a:off x="1322508" y="1255785"/>
            <a:ext cx="1054345" cy="11788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6" t="34483" r="65573" b="57636"/>
          <a:stretch/>
        </p:blipFill>
        <p:spPr>
          <a:xfrm>
            <a:off x="1319759" y="4081261"/>
            <a:ext cx="1145022" cy="10345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92369" y="365125"/>
            <a:ext cx="11324493" cy="58070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9" name="بداي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16511" y="4480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  <p:bldP spid="4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2277" y="1355075"/>
            <a:ext cx="2253759" cy="215232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ar-BH" sz="23900" dirty="0"/>
              <a:t>ـهـ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21169" y="1415577"/>
            <a:ext cx="258493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/>
              <a:t>مُ</a:t>
            </a:r>
            <a:r>
              <a:rPr lang="ar-BH" sz="6000" b="1" dirty="0">
                <a:solidFill>
                  <a:srgbClr val="FF0000"/>
                </a:solidFill>
              </a:rPr>
              <a:t>ـهَـ</a:t>
            </a:r>
            <a:r>
              <a:rPr lang="ar-BH" sz="6000" b="1" dirty="0"/>
              <a:t>نْدِس</a:t>
            </a:r>
            <a:r>
              <a:rPr lang="ar-BH" sz="6000" b="1" dirty="0">
                <a:solidFill>
                  <a:srgbClr val="FF0000"/>
                </a:solidFill>
              </a:rPr>
              <a:t>ٌ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04646" y="365125"/>
            <a:ext cx="93491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b="1" dirty="0"/>
              <a:t>يَكونُ شَكْلُ حَرْفَ الهاءِ في </a:t>
            </a:r>
            <a:r>
              <a:rPr lang="ar-BH" b="1" dirty="0">
                <a:solidFill>
                  <a:srgbClr val="FF0000"/>
                </a:solidFill>
              </a:rPr>
              <a:t>وَسَطِ</a:t>
            </a:r>
            <a:r>
              <a:rPr lang="ar-BH" b="1" dirty="0"/>
              <a:t> الكَلِمَةِ هكذا: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1169" y="2729242"/>
            <a:ext cx="258493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/>
              <a:t>سَــــ</a:t>
            </a:r>
            <a:r>
              <a:rPr lang="ar-BH" sz="6000" b="1" dirty="0">
                <a:solidFill>
                  <a:srgbClr val="FF0000"/>
                </a:solidFill>
              </a:rPr>
              <a:t>ـهْـ</a:t>
            </a:r>
            <a:r>
              <a:rPr lang="ar-BH" sz="6000" b="1" dirty="0"/>
              <a:t>م</a:t>
            </a:r>
            <a:r>
              <a:rPr lang="ar-BH" sz="6000" b="1" dirty="0">
                <a:solidFill>
                  <a:srgbClr val="FF0000"/>
                </a:solidFill>
              </a:rPr>
              <a:t>ٌ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226060" y="2982397"/>
            <a:ext cx="2066192" cy="3005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BH" sz="23900" dirty="0"/>
              <a:t>ـها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1169" y="4129276"/>
            <a:ext cx="258493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/>
              <a:t>ج</a:t>
            </a:r>
            <a:r>
              <a:rPr lang="ar-BH" sz="6000" b="1" dirty="0">
                <a:solidFill>
                  <a:srgbClr val="FF0000"/>
                </a:solidFill>
              </a:rPr>
              <a:t>ِـهـــ</a:t>
            </a:r>
            <a:r>
              <a:rPr lang="ar-BH" sz="6000" b="1" dirty="0"/>
              <a:t>ـان</a:t>
            </a:r>
            <a:r>
              <a:rPr lang="ar-BH" sz="6000" b="1" dirty="0">
                <a:solidFill>
                  <a:srgbClr val="FF0000"/>
                </a:solidFill>
              </a:rPr>
              <a:t>ُ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768362" y="2147775"/>
            <a:ext cx="1524000" cy="6673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3"/>
          </p:cNvCxnSpPr>
          <p:nvPr/>
        </p:nvCxnSpPr>
        <p:spPr>
          <a:xfrm flipH="1">
            <a:off x="4906107" y="3042504"/>
            <a:ext cx="1386255" cy="1945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1" idx="3"/>
          </p:cNvCxnSpPr>
          <p:nvPr/>
        </p:nvCxnSpPr>
        <p:spPr>
          <a:xfrm flipH="1">
            <a:off x="4906107" y="3194904"/>
            <a:ext cx="1538656" cy="14422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3" t="32349" r="19278" b="55678"/>
          <a:stretch/>
        </p:blipFill>
        <p:spPr>
          <a:xfrm>
            <a:off x="858713" y="2702138"/>
            <a:ext cx="1480041" cy="1209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84" t="20000" r="21880" b="69231"/>
          <a:stretch/>
        </p:blipFill>
        <p:spPr>
          <a:xfrm>
            <a:off x="858713" y="4355557"/>
            <a:ext cx="1462456" cy="13242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45"/>
          <a:stretch/>
        </p:blipFill>
        <p:spPr>
          <a:xfrm>
            <a:off x="995729" y="999654"/>
            <a:ext cx="1343025" cy="1318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92369" y="365125"/>
            <a:ext cx="11324493" cy="58070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8" name="TextBox 17"/>
          <p:cNvSpPr txBox="1"/>
          <p:nvPr/>
        </p:nvSpPr>
        <p:spPr>
          <a:xfrm>
            <a:off x="6632330" y="2434591"/>
            <a:ext cx="273733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6000" b="1" dirty="0">
                <a:solidFill>
                  <a:srgbClr val="FF0000"/>
                </a:solidFill>
              </a:rPr>
              <a:t>ونُشاهِدُها في كَلِمَةِ:</a:t>
            </a:r>
          </a:p>
        </p:txBody>
      </p:sp>
      <p:pic>
        <p:nvPicPr>
          <p:cNvPr id="7" name="وس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2762" y="51705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3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  <p:bldP spid="8" grpId="0"/>
      <p:bldP spid="9" grpId="0" build="p"/>
      <p:bldP spid="11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49761" y="1719891"/>
            <a:ext cx="2596662" cy="2152329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ar-BH" sz="23900" dirty="0"/>
              <a:t>ـه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34507" y="1415577"/>
            <a:ext cx="137159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>
                <a:solidFill>
                  <a:srgbClr val="FF0000"/>
                </a:solidFill>
              </a:rPr>
              <a:t>قَصَّهُ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004646" y="365125"/>
            <a:ext cx="93491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ar-BH" b="1" dirty="0"/>
              <a:t>يَكونُ شَكْلُ حَرْفَ الهاءِ في </a:t>
            </a:r>
            <a:r>
              <a:rPr lang="ar-BH" b="1" dirty="0">
                <a:solidFill>
                  <a:srgbClr val="FF0000"/>
                </a:solidFill>
              </a:rPr>
              <a:t>نِهايَةِ </a:t>
            </a:r>
            <a:r>
              <a:rPr lang="ar-BH" b="1" dirty="0"/>
              <a:t>الكَلِمَةِ هكذا: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1169" y="2729242"/>
            <a:ext cx="258493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>
                <a:solidFill>
                  <a:srgbClr val="FF0000"/>
                </a:solidFill>
              </a:rPr>
              <a:t>كُتُبُهُ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704384" y="2626692"/>
            <a:ext cx="2596662" cy="30051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ar-BH" sz="23900" dirty="0"/>
              <a:t>ه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21169" y="4129276"/>
            <a:ext cx="258493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b="1" dirty="0">
                <a:solidFill>
                  <a:srgbClr val="FF0000"/>
                </a:solidFill>
              </a:rPr>
              <a:t>ثِيابُهُ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4768362" y="2147775"/>
            <a:ext cx="1524000" cy="6673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3"/>
          </p:cNvCxnSpPr>
          <p:nvPr/>
        </p:nvCxnSpPr>
        <p:spPr>
          <a:xfrm flipH="1">
            <a:off x="4906107" y="3042504"/>
            <a:ext cx="1386255" cy="19457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1" idx="3"/>
          </p:cNvCxnSpPr>
          <p:nvPr/>
        </p:nvCxnSpPr>
        <p:spPr>
          <a:xfrm flipH="1">
            <a:off x="4906107" y="3194904"/>
            <a:ext cx="1538656" cy="144220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4457" t="47480" r="58181" b="43170"/>
          <a:stretch/>
        </p:blipFill>
        <p:spPr>
          <a:xfrm>
            <a:off x="1072663" y="1078779"/>
            <a:ext cx="1723294" cy="1266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15" t="60770" r="34444" b="13846"/>
          <a:stretch/>
        </p:blipFill>
        <p:spPr>
          <a:xfrm>
            <a:off x="1072663" y="4112627"/>
            <a:ext cx="1796561" cy="14923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1" t="60512" r="3572" b="15641"/>
          <a:stretch/>
        </p:blipFill>
        <p:spPr>
          <a:xfrm>
            <a:off x="1072663" y="2500147"/>
            <a:ext cx="1776045" cy="14738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92369" y="365125"/>
            <a:ext cx="11324493" cy="58070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8" name="TextBox 17"/>
          <p:cNvSpPr txBox="1"/>
          <p:nvPr/>
        </p:nvSpPr>
        <p:spPr>
          <a:xfrm>
            <a:off x="6465280" y="2435803"/>
            <a:ext cx="273733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6000" b="1" dirty="0">
                <a:solidFill>
                  <a:srgbClr val="FF0000"/>
                </a:solidFill>
              </a:rPr>
              <a:t>ونُشاهِدُها في كَلِمَةِ:</a:t>
            </a:r>
          </a:p>
        </p:txBody>
      </p:sp>
      <p:pic>
        <p:nvPicPr>
          <p:cNvPr id="7" name="نهاي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0845" y="4586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3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  <p:bldP spid="8" grpId="0"/>
      <p:bldP spid="9" grpId="0" build="p"/>
      <p:bldP spid="11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33339" y="514658"/>
            <a:ext cx="9921072" cy="710031"/>
          </a:xfrm>
        </p:spPr>
        <p:txBody>
          <a:bodyPr>
            <a:noAutofit/>
          </a:bodyPr>
          <a:lstStyle/>
          <a:p>
            <a:pPr algn="r"/>
            <a:r>
              <a:rPr lang="ar-BH" b="1" dirty="0"/>
              <a:t>أُحَدِدُ المَدَّ القصيرَ لِحَرْفِ (</a:t>
            </a:r>
            <a:r>
              <a:rPr lang="ar-BH" b="1" dirty="0">
                <a:solidFill>
                  <a:srgbClr val="FF0000"/>
                </a:solidFill>
              </a:rPr>
              <a:t>الهاءِ</a:t>
            </a:r>
            <a:r>
              <a:rPr lang="ar-BH" b="1" dirty="0"/>
              <a:t>) في الكلماتِ الآتية: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53045" y="1565233"/>
            <a:ext cx="167053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6000" b="1" dirty="0">
                <a:solidFill>
                  <a:schemeClr val="accent1"/>
                </a:solidFill>
              </a:rPr>
              <a:t>هَــل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12368" y="2737622"/>
            <a:ext cx="195189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6000" b="1" dirty="0">
                <a:solidFill>
                  <a:schemeClr val="accent1"/>
                </a:solidFill>
              </a:rPr>
              <a:t>مَعَهُم</a:t>
            </a:r>
            <a:endParaRPr lang="ar-BH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253045" y="4116196"/>
            <a:ext cx="138332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6000" b="1" dirty="0">
                <a:solidFill>
                  <a:schemeClr val="accent1"/>
                </a:solidFill>
              </a:rPr>
              <a:t>سألهُ</a:t>
            </a:r>
            <a:endParaRPr lang="ar-BH" sz="6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112368" y="5131859"/>
            <a:ext cx="167053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6000" b="1" dirty="0">
                <a:solidFill>
                  <a:schemeClr val="accent1"/>
                </a:solidFill>
              </a:rPr>
              <a:t>مُنْتَزهِ</a:t>
            </a:r>
            <a:endParaRPr lang="ar-BH" sz="6000" b="1" dirty="0"/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5311477" y="3927104"/>
            <a:ext cx="135926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5" action="ppaction://hlinksldjump"/>
              </a:rPr>
              <a:t>(ــهُ)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2369" y="365125"/>
            <a:ext cx="11324493" cy="5807075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7" name="TextBox 16">
            <a:hlinkClick r:id="rId6" action="ppaction://hlinksldjump"/>
          </p:cNvPr>
          <p:cNvSpPr txBox="1"/>
          <p:nvPr/>
        </p:nvSpPr>
        <p:spPr>
          <a:xfrm>
            <a:off x="3288936" y="1558960"/>
            <a:ext cx="144487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6" action="ppaction://hlinksldjump"/>
              </a:rPr>
              <a:t>(ـهَـ)  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hlinkClick r:id="rId5" action="ppaction://hlinksldjump"/>
          </p:cNvPr>
          <p:cNvSpPr txBox="1"/>
          <p:nvPr/>
        </p:nvSpPr>
        <p:spPr>
          <a:xfrm>
            <a:off x="3246130" y="2697672"/>
            <a:ext cx="144487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5" action="ppaction://hlinksldjump"/>
              </a:rPr>
              <a:t>(ـهُـ)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hlinkClick r:id="rId6" action="ppaction://hlinksldjump"/>
          </p:cNvPr>
          <p:cNvSpPr txBox="1"/>
          <p:nvPr/>
        </p:nvSpPr>
        <p:spPr>
          <a:xfrm>
            <a:off x="5491104" y="2697672"/>
            <a:ext cx="9319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6" action="ppaction://hlinksldjump"/>
              </a:rPr>
              <a:t>(هُ)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hlinkClick r:id="rId6" action="ppaction://hlinksldjump"/>
          </p:cNvPr>
          <p:cNvSpPr txBox="1"/>
          <p:nvPr/>
        </p:nvSpPr>
        <p:spPr>
          <a:xfrm>
            <a:off x="3331741" y="3912109"/>
            <a:ext cx="135926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6" action="ppaction://hlinksldjump"/>
              </a:rPr>
              <a:t>(هُـ)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hlinkClick r:id="rId5" action="ppaction://hlinksldjump"/>
          </p:cNvPr>
          <p:cNvSpPr txBox="1"/>
          <p:nvPr/>
        </p:nvSpPr>
        <p:spPr>
          <a:xfrm>
            <a:off x="5277465" y="1558960"/>
            <a:ext cx="135926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5" action="ppaction://hlinksldjump"/>
              </a:rPr>
              <a:t>(هَـ)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hlinkClick r:id="rId5" action="ppaction://hlinksldjump"/>
          </p:cNvPr>
          <p:cNvSpPr txBox="1"/>
          <p:nvPr/>
        </p:nvSpPr>
        <p:spPr>
          <a:xfrm>
            <a:off x="3545379" y="4903037"/>
            <a:ext cx="93198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5" action="ppaction://hlinksldjump"/>
              </a:rPr>
              <a:t>(هِ)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hlinkClick r:id="rId6" action="ppaction://hlinksldjump"/>
          </p:cNvPr>
          <p:cNvSpPr txBox="1"/>
          <p:nvPr/>
        </p:nvSpPr>
        <p:spPr>
          <a:xfrm>
            <a:off x="5334614" y="4967792"/>
            <a:ext cx="135926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6000" dirty="0">
                <a:solidFill>
                  <a:srgbClr val="FF0000"/>
                </a:solidFill>
                <a:hlinkClick r:id="rId6" action="ppaction://hlinksldjump"/>
              </a:rPr>
              <a:t>(هِـ)</a:t>
            </a:r>
            <a:endParaRPr lang="ar-BH" sz="6000" dirty="0">
              <a:solidFill>
                <a:srgbClr val="FF0000"/>
              </a:solidFill>
            </a:endParaRPr>
          </a:p>
        </p:txBody>
      </p:sp>
      <p:sp>
        <p:nvSpPr>
          <p:cNvPr id="2" name="Cloud 1"/>
          <p:cNvSpPr/>
          <p:nvPr/>
        </p:nvSpPr>
        <p:spPr>
          <a:xfrm>
            <a:off x="129024" y="325298"/>
            <a:ext cx="1819393" cy="1335469"/>
          </a:xfrm>
          <a:prstGeom prst="cloud">
            <a:avLst/>
          </a:prstGeom>
          <a:solidFill>
            <a:srgbClr val="FFFF00"/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accent2"/>
                </a:solidFill>
              </a:rPr>
              <a:t>التدريب الأول</a:t>
            </a:r>
          </a:p>
        </p:txBody>
      </p:sp>
      <p:pic>
        <p:nvPicPr>
          <p:cNvPr id="5" name="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120" y="62120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94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170" y="279788"/>
            <a:ext cx="11233030" cy="1325563"/>
          </a:xfrm>
        </p:spPr>
        <p:txBody>
          <a:bodyPr>
            <a:normAutofit/>
          </a:bodyPr>
          <a:lstStyle/>
          <a:p>
            <a:pPr algn="r"/>
            <a:r>
              <a:rPr lang="ar-BH" sz="4000" b="1" dirty="0">
                <a:solidFill>
                  <a:srgbClr val="FF0000"/>
                </a:solidFill>
              </a:rPr>
              <a:t>لِحَرْفِ الهاءِ مَدٌّ طَويلٌ، لِنَتَعَرَفْ عَلَيْهِ مَعًا: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0468" y="2592569"/>
            <a:ext cx="1424353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ar-BH" sz="6600" b="1" dirty="0"/>
              <a:t>نَهارٌ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23079" y="2574527"/>
            <a:ext cx="1884486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BH" sz="6600" b="1" dirty="0">
                <a:solidFill>
                  <a:srgbClr val="00B050"/>
                </a:solidFill>
              </a:rPr>
              <a:t>ـهـــا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33184" y="3898655"/>
            <a:ext cx="1855705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ar-BH" sz="6600" b="1" dirty="0"/>
              <a:t>شَهيقٌ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318460" y="3892241"/>
            <a:ext cx="1828799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ar-BH" sz="6600" b="1" dirty="0"/>
              <a:t>دُهونٌ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52644" y="3892241"/>
            <a:ext cx="1003789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r>
              <a:rPr lang="ar-BH" sz="6600" b="1" dirty="0">
                <a:solidFill>
                  <a:schemeClr val="accent1"/>
                </a:solidFill>
              </a:rPr>
              <a:t>هو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87893" y="3897366"/>
            <a:ext cx="1214277" cy="110799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r" rtl="1"/>
            <a:r>
              <a:rPr lang="ar-BH" sz="6600" b="1" dirty="0">
                <a:solidFill>
                  <a:srgbClr val="F1A93F"/>
                </a:solidFill>
              </a:rPr>
              <a:t>ـهيـ</a:t>
            </a:r>
            <a:r>
              <a:rPr lang="ar-BH" sz="36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085572" y="1248964"/>
            <a:ext cx="5232888" cy="923330"/>
          </a:xfrm>
          <a:prstGeom prst="rect">
            <a:avLst/>
          </a:prstGeom>
          <a:noFill/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ar-BH" sz="5400" b="1" dirty="0">
                <a:solidFill>
                  <a:srgbClr val="00B050"/>
                </a:solidFill>
              </a:rPr>
              <a:t>هـــا</a:t>
            </a:r>
            <a:r>
              <a:rPr lang="ar-BH" sz="5400" b="1" dirty="0">
                <a:solidFill>
                  <a:schemeClr val="accent1"/>
                </a:solidFill>
              </a:rPr>
              <a:t> </a:t>
            </a:r>
            <a:r>
              <a:rPr lang="ar-BH" sz="5400" b="1" dirty="0"/>
              <a:t>–</a:t>
            </a:r>
            <a:r>
              <a:rPr lang="ar-BH" sz="5400" b="1" dirty="0">
                <a:solidFill>
                  <a:schemeClr val="accent1"/>
                </a:solidFill>
              </a:rPr>
              <a:t> هـــــو </a:t>
            </a:r>
            <a:r>
              <a:rPr lang="ar-BH" sz="5400" b="1" dirty="0"/>
              <a:t>–</a:t>
            </a:r>
            <a:r>
              <a:rPr lang="ar-BH" sz="5400" b="1" dirty="0">
                <a:solidFill>
                  <a:schemeClr val="accent1"/>
                </a:solidFill>
              </a:rPr>
              <a:t> </a:t>
            </a:r>
            <a:r>
              <a:rPr lang="ar-BH" sz="5400" b="1" dirty="0">
                <a:solidFill>
                  <a:srgbClr val="F1A93F"/>
                </a:solidFill>
              </a:rPr>
              <a:t>هـــي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92369" y="365125"/>
            <a:ext cx="11324493" cy="5807075"/>
          </a:xfrm>
          <a:prstGeom prst="rect">
            <a:avLst/>
          </a:prstGeom>
          <a:noFill/>
          <a:ln w="76200"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pic>
        <p:nvPicPr>
          <p:cNvPr id="3" name="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369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10" grpId="0" animBg="1"/>
      <p:bldP spid="12" grpId="0" animBg="1"/>
      <p:bldP spid="22" grpId="0" animBg="1"/>
      <p:bldP spid="25" grpId="0" animBg="1"/>
      <p:bldP spid="30" grpId="0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2229</TotalTime>
  <Words>493</Words>
  <Application>Microsoft Office PowerPoint</Application>
  <PresentationFormat>Widescreen</PresentationFormat>
  <Paragraphs>165</Paragraphs>
  <Slides>28</Slides>
  <Notes>6</Notes>
  <HiddenSlides>8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قالب الدروس</vt:lpstr>
      <vt:lpstr>مُنْتَزَهُ عَيْنِ عَذاري</vt:lpstr>
      <vt:lpstr>PowerPoint Presentation</vt:lpstr>
      <vt:lpstr>هَيّا نَقْرَأُ:</vt:lpstr>
      <vt:lpstr>PowerPoint Presentation</vt:lpstr>
      <vt:lpstr>يَكونُ شَكْلُ حَرْفَ الهاءِ في بِدايَةِ الكَلِمَةِ هكذا:</vt:lpstr>
      <vt:lpstr>PowerPoint Presentation</vt:lpstr>
      <vt:lpstr>PowerPoint Presentation</vt:lpstr>
      <vt:lpstr>أُحَدِدُ المَدَّ القصيرَ لِحَرْفِ (الهاءِ) في الكلماتِ الآتية:</vt:lpstr>
      <vt:lpstr>لِحَرْفِ الهاءِ مَدٌّ طَويلٌ، لِنَتَعَرَفْ عَلَيْهِ مَعًا:</vt:lpstr>
      <vt:lpstr>أُحَدِدُ المَقْطَعَ المُناسِبَ الّذي تَحْتَوي عَلَيْهِ كُل كَلِمَة:</vt:lpstr>
      <vt:lpstr>شاهِد مَعي كَيْفَ نَكْتِبُ حَرْفَ الذالْ: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أُحَدِدُ المَدَّ الطَويلَ لِحَرْفِ (الذال) في الكلماتِ الآتية: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194</cp:revision>
  <dcterms:created xsi:type="dcterms:W3CDTF">2020-03-04T09:39:20Z</dcterms:created>
  <dcterms:modified xsi:type="dcterms:W3CDTF">2020-04-02T11:53:17Z</dcterms:modified>
</cp:coreProperties>
</file>