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2" r:id="rId1"/>
  </p:sldMasterIdLst>
  <p:notesMasterIdLst>
    <p:notesMasterId r:id="rId17"/>
  </p:notesMasterIdLst>
  <p:sldIdLst>
    <p:sldId id="326" r:id="rId2"/>
    <p:sldId id="327" r:id="rId3"/>
    <p:sldId id="354" r:id="rId4"/>
    <p:sldId id="355" r:id="rId5"/>
    <p:sldId id="329" r:id="rId6"/>
    <p:sldId id="353" r:id="rId7"/>
    <p:sldId id="352" r:id="rId8"/>
    <p:sldId id="332" r:id="rId9"/>
    <p:sldId id="356" r:id="rId10"/>
    <p:sldId id="357" r:id="rId11"/>
    <p:sldId id="333" r:id="rId12"/>
    <p:sldId id="334" r:id="rId13"/>
    <p:sldId id="318" r:id="rId14"/>
    <p:sldId id="358" r:id="rId15"/>
    <p:sldId id="311" r:id="rId16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ED43"/>
    <a:srgbClr val="FF3399"/>
    <a:srgbClr val="CC66FF"/>
    <a:srgbClr val="FFFFCC"/>
    <a:srgbClr val="FF0066"/>
    <a:srgbClr val="CC3300"/>
    <a:srgbClr val="FFFF99"/>
    <a:srgbClr val="FFFFFF"/>
    <a:srgbClr val="43B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86" d="100"/>
          <a:sy n="86" d="100"/>
        </p:scale>
        <p:origin x="10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17/09/1442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2E828-D966-4866-8D0C-7C48B5D31A83}"/>
              </a:ext>
            </a:extLst>
          </p:cNvPr>
          <p:cNvSpPr/>
          <p:nvPr/>
        </p:nvSpPr>
        <p:spPr>
          <a:xfrm>
            <a:off x="445478" y="1419870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     الصَّفُّ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الأوّل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الثَّاني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E7755E-1789-4C6F-AA3E-15902EE9C568}"/>
              </a:ext>
            </a:extLst>
          </p:cNvPr>
          <p:cNvSpPr/>
          <p:nvPr/>
        </p:nvSpPr>
        <p:spPr>
          <a:xfrm>
            <a:off x="-166255" y="2286554"/>
            <a:ext cx="11893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وَحْدَةُ: (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بيئَتُنا وَصِحَّتُنا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)                                               الدَّرْسُ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الخَامِسَ عَشَرَ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أُعَزِّزُ مُكْتَسَباتي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8105" y="6466241"/>
            <a:ext cx="5113541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الأَوَّلُ الابْتِدائِيُّ/ وحدة بيئَتُنا وَصِخَّتُنا/  الدَّرْسُ الخَامِسَ عَشَرَ: أعزّز مكتسباتي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11C7D445-5287-4E0D-B154-F0E47931FB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62" y="2932885"/>
            <a:ext cx="4563855" cy="32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1598" y="212620"/>
            <a:ext cx="45063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6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أُلَوِنُ مُرادِفَ كَلِمَةِ "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يَشْكو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"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7899E76-9113-4579-99F3-9C733C6A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E0EB2BB8-9C28-4B3A-BF9F-171E97D3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8105" y="6466241"/>
            <a:ext cx="5113541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الأَوَّلُ الابْتِدائِيُّ/ وحدة بيئَتُنا وَصِخَّتُنا/  الدَّرْسُ الخَامِسَ عَشَرَ: أعزّز مكتسباتي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199012-4C45-4100-BCBC-BE439D6C344B}"/>
              </a:ext>
            </a:extLst>
          </p:cNvPr>
          <p:cNvSpPr txBox="1"/>
          <p:nvPr/>
        </p:nvSpPr>
        <p:spPr>
          <a:xfrm>
            <a:off x="3991598" y="1477086"/>
            <a:ext cx="585002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kumimoji="0" lang="ar-BH" sz="36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يَشْكو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القِطُّ مِن الْتِهابٍ بَسيطٍ في الأُذُنِ.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78C7D6-A391-4E14-B636-E17F1EF7489E}"/>
              </a:ext>
            </a:extLst>
          </p:cNvPr>
          <p:cNvSpPr txBox="1"/>
          <p:nvPr/>
        </p:nvSpPr>
        <p:spPr>
          <a:xfrm>
            <a:off x="2965142" y="1515879"/>
            <a:ext cx="81674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يَرى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1A69E3-2136-480C-B90B-1138D5DE2CEB}"/>
              </a:ext>
            </a:extLst>
          </p:cNvPr>
          <p:cNvSpPr txBox="1"/>
          <p:nvPr/>
        </p:nvSpPr>
        <p:spPr>
          <a:xfrm>
            <a:off x="1766657" y="1512047"/>
            <a:ext cx="81674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يَتَأَلَّمُ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36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478" y="354664"/>
            <a:ext cx="12650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7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أَقْرَأُ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7899E76-9113-4579-99F3-9C733C6A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FAC18E-BF4B-4336-87D9-CCA3EDD82BF9}"/>
              </a:ext>
            </a:extLst>
          </p:cNvPr>
          <p:cNvSpPr/>
          <p:nvPr/>
        </p:nvSpPr>
        <p:spPr>
          <a:xfrm>
            <a:off x="3238315" y="1626669"/>
            <a:ext cx="5981700" cy="1609725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وا - ظَــ - ثِ -  ثِي - هَــ - ـهِ - يَ - يا - هو - ظا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غَ - ـغا - ـغُ - ثو - غي - ظو - ـوو - يو - ـغو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5B7EB8-664A-4DB1-9670-DF91FA1BAF5A}"/>
              </a:ext>
            </a:extLst>
          </p:cNvPr>
          <p:cNvSpPr/>
          <p:nvPr/>
        </p:nvSpPr>
        <p:spPr>
          <a:xfrm>
            <a:off x="8424906" y="1710293"/>
            <a:ext cx="397105" cy="521584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A27C09-B0A6-48D0-93A0-14EB7B6EF5B1}"/>
              </a:ext>
            </a:extLst>
          </p:cNvPr>
          <p:cNvSpPr/>
          <p:nvPr/>
        </p:nvSpPr>
        <p:spPr>
          <a:xfrm>
            <a:off x="7926119" y="1681013"/>
            <a:ext cx="396730" cy="521584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AF26A3-20F6-419F-8955-3EC5AA362847}"/>
              </a:ext>
            </a:extLst>
          </p:cNvPr>
          <p:cNvSpPr/>
          <p:nvPr/>
        </p:nvSpPr>
        <p:spPr>
          <a:xfrm>
            <a:off x="7329306" y="1696858"/>
            <a:ext cx="494756" cy="521584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EC99E22-FD58-4725-AADE-C4C57CBE7E01}"/>
              </a:ext>
            </a:extLst>
          </p:cNvPr>
          <p:cNvSpPr/>
          <p:nvPr/>
        </p:nvSpPr>
        <p:spPr>
          <a:xfrm>
            <a:off x="6781575" y="1710293"/>
            <a:ext cx="494756" cy="521584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1C19BA-426F-485A-BBE0-C4E1E322B0C3}"/>
              </a:ext>
            </a:extLst>
          </p:cNvPr>
          <p:cNvSpPr/>
          <p:nvPr/>
        </p:nvSpPr>
        <p:spPr>
          <a:xfrm>
            <a:off x="6295794" y="1691763"/>
            <a:ext cx="356824" cy="521584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F17FCC8-DE9F-4582-ACDA-4FCF5744BF85}"/>
              </a:ext>
            </a:extLst>
          </p:cNvPr>
          <p:cNvSpPr/>
          <p:nvPr/>
        </p:nvSpPr>
        <p:spPr>
          <a:xfrm>
            <a:off x="5839631" y="1710293"/>
            <a:ext cx="356825" cy="521584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6F5B93-8D3D-4DEA-A656-6C32374D380F}"/>
              </a:ext>
            </a:extLst>
          </p:cNvPr>
          <p:cNvSpPr/>
          <p:nvPr/>
        </p:nvSpPr>
        <p:spPr>
          <a:xfrm>
            <a:off x="5364681" y="1710292"/>
            <a:ext cx="356825" cy="597901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C54514-A3EE-41B3-9A39-DC50FE449324}"/>
              </a:ext>
            </a:extLst>
          </p:cNvPr>
          <p:cNvSpPr/>
          <p:nvPr/>
        </p:nvSpPr>
        <p:spPr>
          <a:xfrm>
            <a:off x="4878898" y="1710293"/>
            <a:ext cx="356826" cy="521584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08BD83B-6FA5-40F6-9D2B-6C7BA9C9B9BD}"/>
              </a:ext>
            </a:extLst>
          </p:cNvPr>
          <p:cNvSpPr/>
          <p:nvPr/>
        </p:nvSpPr>
        <p:spPr>
          <a:xfrm>
            <a:off x="4293779" y="1710292"/>
            <a:ext cx="483062" cy="521584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FAC134B-B619-481C-AF09-E8937D441986}"/>
              </a:ext>
            </a:extLst>
          </p:cNvPr>
          <p:cNvSpPr/>
          <p:nvPr/>
        </p:nvSpPr>
        <p:spPr>
          <a:xfrm>
            <a:off x="8327255" y="2431531"/>
            <a:ext cx="396730" cy="521584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5C00EC-DC9D-448F-8953-C636048E8F17}"/>
              </a:ext>
            </a:extLst>
          </p:cNvPr>
          <p:cNvSpPr/>
          <p:nvPr/>
        </p:nvSpPr>
        <p:spPr>
          <a:xfrm>
            <a:off x="7824062" y="2408333"/>
            <a:ext cx="441884" cy="521584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51B62BF-8FD5-4899-A1FD-51D804E86959}"/>
              </a:ext>
            </a:extLst>
          </p:cNvPr>
          <p:cNvSpPr/>
          <p:nvPr/>
        </p:nvSpPr>
        <p:spPr>
          <a:xfrm>
            <a:off x="7328032" y="2408333"/>
            <a:ext cx="358559" cy="544782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6B923FD-2DF3-44D0-92C3-AFDF7EFF57E6}"/>
              </a:ext>
            </a:extLst>
          </p:cNvPr>
          <p:cNvSpPr/>
          <p:nvPr/>
        </p:nvSpPr>
        <p:spPr>
          <a:xfrm>
            <a:off x="6853146" y="2408333"/>
            <a:ext cx="340658" cy="521584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311F490-CA9C-4910-978B-3B00F665FB93}"/>
              </a:ext>
            </a:extLst>
          </p:cNvPr>
          <p:cNvSpPr/>
          <p:nvPr/>
        </p:nvSpPr>
        <p:spPr>
          <a:xfrm>
            <a:off x="6244465" y="2391911"/>
            <a:ext cx="441885" cy="561204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8984D39-0C55-46E4-BAE0-4B725D76ECA2}"/>
              </a:ext>
            </a:extLst>
          </p:cNvPr>
          <p:cNvSpPr/>
          <p:nvPr/>
        </p:nvSpPr>
        <p:spPr>
          <a:xfrm>
            <a:off x="5609961" y="2419932"/>
            <a:ext cx="467708" cy="521584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62F3372-CB69-4B0A-8150-2F85D4E9D89D}"/>
              </a:ext>
            </a:extLst>
          </p:cNvPr>
          <p:cNvSpPr/>
          <p:nvPr/>
        </p:nvSpPr>
        <p:spPr>
          <a:xfrm>
            <a:off x="5013537" y="2408333"/>
            <a:ext cx="377180" cy="521584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B636C52-B5A7-41E1-8C58-6F705166A095}"/>
              </a:ext>
            </a:extLst>
          </p:cNvPr>
          <p:cNvSpPr/>
          <p:nvPr/>
        </p:nvSpPr>
        <p:spPr>
          <a:xfrm>
            <a:off x="4467302" y="2419932"/>
            <a:ext cx="377180" cy="521584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3D69B81-C308-4360-94D3-F43E314B34B6}"/>
              </a:ext>
            </a:extLst>
          </p:cNvPr>
          <p:cNvSpPr/>
          <p:nvPr/>
        </p:nvSpPr>
        <p:spPr>
          <a:xfrm>
            <a:off x="3825621" y="2391910"/>
            <a:ext cx="488896" cy="549606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2C9CEB6D-BD56-4C20-A06E-F203E50C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8105" y="6466241"/>
            <a:ext cx="5113541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الأَوَّلُ الابْتِدائِيُّ/ وحدة بيئَتُنا وَصِخَّتُنا/  الدَّرْسُ الخَامِسَ عَشَرَ: أعزّز مكتسباتي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AD8854-9F42-4849-AB72-90906484FAA6}"/>
              </a:ext>
            </a:extLst>
          </p:cNvPr>
          <p:cNvSpPr/>
          <p:nvPr/>
        </p:nvSpPr>
        <p:spPr>
          <a:xfrm>
            <a:off x="3693446" y="1691763"/>
            <a:ext cx="425975" cy="521584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6021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552" y="354664"/>
            <a:ext cx="77380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8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أُجَرِّدُ الحُرُوفَ (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و- ث - ظ- هـ- </a:t>
            </a:r>
            <a:r>
              <a:rPr kumimoji="0" lang="ar-BH" altLang="ar-SA" sz="4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غ-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ي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 مِن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َ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الكَلِماتِ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25120DD-733A-43B1-91E9-17ABC9319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073" name="Picture 1180" descr="Table&#10;&#10;Description automatically generated">
            <a:extLst>
              <a:ext uri="{FF2B5EF4-FFF2-40B4-BE49-F238E27FC236}">
                <a16:creationId xmlns:a16="http://schemas.microsoft.com/office/drawing/2014/main" id="{DD429C3A-1317-4EB1-BE33-AEB673FF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8" r="6609" b="80064"/>
          <a:stretch>
            <a:fillRect/>
          </a:stretch>
        </p:blipFill>
        <p:spPr bwMode="auto">
          <a:xfrm>
            <a:off x="2181065" y="2688412"/>
            <a:ext cx="7506504" cy="79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8D67B48-D6F5-44D0-9EB5-42C34CA6C56E}"/>
              </a:ext>
            </a:extLst>
          </p:cNvPr>
          <p:cNvSpPr txBox="1"/>
          <p:nvPr/>
        </p:nvSpPr>
        <p:spPr>
          <a:xfrm>
            <a:off x="9088734" y="2782669"/>
            <a:ext cx="317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5E56D6-1FFD-4199-B69A-D41CBAD8CF1C}"/>
              </a:ext>
            </a:extLst>
          </p:cNvPr>
          <p:cNvSpPr txBox="1"/>
          <p:nvPr/>
        </p:nvSpPr>
        <p:spPr>
          <a:xfrm>
            <a:off x="7899845" y="2776974"/>
            <a:ext cx="317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A0FBDF-AEB3-4D65-A2EA-FEDE93CBB77C}"/>
              </a:ext>
            </a:extLst>
          </p:cNvPr>
          <p:cNvSpPr txBox="1"/>
          <p:nvPr/>
        </p:nvSpPr>
        <p:spPr>
          <a:xfrm>
            <a:off x="6595458" y="2757722"/>
            <a:ext cx="317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6C67B-524C-4B57-9D7F-9EC867603C6F}"/>
              </a:ext>
            </a:extLst>
          </p:cNvPr>
          <p:cNvSpPr txBox="1"/>
          <p:nvPr/>
        </p:nvSpPr>
        <p:spPr>
          <a:xfrm>
            <a:off x="5166221" y="2757722"/>
            <a:ext cx="317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B2EF06-A66F-45E7-ABD6-4F049D71B4F9}"/>
              </a:ext>
            </a:extLst>
          </p:cNvPr>
          <p:cNvSpPr txBox="1"/>
          <p:nvPr/>
        </p:nvSpPr>
        <p:spPr>
          <a:xfrm>
            <a:off x="4196651" y="2776973"/>
            <a:ext cx="317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7D170D-F002-46E0-AB02-227D9248CC24}"/>
              </a:ext>
            </a:extLst>
          </p:cNvPr>
          <p:cNvSpPr txBox="1"/>
          <p:nvPr/>
        </p:nvSpPr>
        <p:spPr>
          <a:xfrm>
            <a:off x="9035867" y="2768549"/>
            <a:ext cx="574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غَـ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536418-0359-4761-9965-627EB6090057}"/>
              </a:ext>
            </a:extLst>
          </p:cNvPr>
          <p:cNvSpPr txBox="1"/>
          <p:nvPr/>
        </p:nvSpPr>
        <p:spPr>
          <a:xfrm>
            <a:off x="7744520" y="2791603"/>
            <a:ext cx="574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cs typeface="Sakkal Majalla" panose="02000000000000000000" pitchFamily="2" charset="-78"/>
              </a:rPr>
              <a:t>ظِـ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3F5C86-7130-4E8C-A2EF-46FA5AB53746}"/>
              </a:ext>
            </a:extLst>
          </p:cNvPr>
          <p:cNvSpPr txBox="1"/>
          <p:nvPr/>
        </p:nvSpPr>
        <p:spPr>
          <a:xfrm>
            <a:off x="6489597" y="2742198"/>
            <a:ext cx="485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و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28A922-A67E-409B-BF2B-465B680BB176}"/>
              </a:ext>
            </a:extLst>
          </p:cNvPr>
          <p:cNvSpPr txBox="1"/>
          <p:nvPr/>
        </p:nvSpPr>
        <p:spPr>
          <a:xfrm>
            <a:off x="5051058" y="2776972"/>
            <a:ext cx="574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هَا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ADF8070-3A06-41FD-8332-AA60CD3220FC}"/>
              </a:ext>
            </a:extLst>
          </p:cNvPr>
          <p:cNvSpPr txBox="1"/>
          <p:nvPr/>
        </p:nvSpPr>
        <p:spPr>
          <a:xfrm>
            <a:off x="3723997" y="2776971"/>
            <a:ext cx="741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ـثـ، ـيـ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FECA7E-A885-4E2F-9C3C-EA06C2F0B487}"/>
              </a:ext>
            </a:extLst>
          </p:cNvPr>
          <p:cNvSpPr txBox="1"/>
          <p:nvPr/>
        </p:nvSpPr>
        <p:spPr>
          <a:xfrm>
            <a:off x="8781077" y="1481330"/>
            <a:ext cx="101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غَزالَةٌ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45E03-4311-4AA2-9DBE-9A89A9C1CA72}"/>
              </a:ext>
            </a:extLst>
          </p:cNvPr>
          <p:cNvSpPr txBox="1"/>
          <p:nvPr/>
        </p:nvSpPr>
        <p:spPr>
          <a:xfrm>
            <a:off x="7515735" y="1505208"/>
            <a:ext cx="101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ظِلٌّ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4AECAD-A736-49D4-AF7D-3592C9ED7BA6}"/>
              </a:ext>
            </a:extLst>
          </p:cNvPr>
          <p:cNvSpPr txBox="1"/>
          <p:nvPr/>
        </p:nvSpPr>
        <p:spPr>
          <a:xfrm>
            <a:off x="5994041" y="1510563"/>
            <a:ext cx="131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واقِفٌ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95F948-A76E-4698-A20D-1A0F7854583D}"/>
              </a:ext>
            </a:extLst>
          </p:cNvPr>
          <p:cNvSpPr txBox="1"/>
          <p:nvPr/>
        </p:nvSpPr>
        <p:spPr>
          <a:xfrm>
            <a:off x="4741997" y="1497758"/>
            <a:ext cx="101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هَاجَرُ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D0E55E-7C4E-4DF5-A665-E443FA946464}"/>
              </a:ext>
            </a:extLst>
          </p:cNvPr>
          <p:cNvSpPr txBox="1"/>
          <p:nvPr/>
        </p:nvSpPr>
        <p:spPr>
          <a:xfrm>
            <a:off x="3542583" y="1524392"/>
            <a:ext cx="1172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كَثيفٌ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2DD3B54E-CB6C-43FE-8322-1649991D0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8105" y="6466241"/>
            <a:ext cx="5113541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الأَوَّلُ الابْتِدائِيُّ/ وحدة بيئَتُنا وَصِخَّتُنا/  الدَّرْسُ الخَامِسَ عَشَرَ: أعزّز مكتسباتي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14B0AF-7002-4C4B-97E8-F39B2F952353}"/>
              </a:ext>
            </a:extLst>
          </p:cNvPr>
          <p:cNvSpPr txBox="1"/>
          <p:nvPr/>
        </p:nvSpPr>
        <p:spPr>
          <a:xfrm>
            <a:off x="2251376" y="1456777"/>
            <a:ext cx="1172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يُوسُفُ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C699D7-AB45-4409-A9D9-D141A2FCE2D9}"/>
              </a:ext>
            </a:extLst>
          </p:cNvPr>
          <p:cNvSpPr txBox="1"/>
          <p:nvPr/>
        </p:nvSpPr>
        <p:spPr>
          <a:xfrm>
            <a:off x="2581303" y="2704245"/>
            <a:ext cx="892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يُـ، ـو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DA0527-98D4-4345-9644-F3BDF4F8FE71}"/>
              </a:ext>
            </a:extLst>
          </p:cNvPr>
          <p:cNvSpPr txBox="1"/>
          <p:nvPr/>
        </p:nvSpPr>
        <p:spPr>
          <a:xfrm>
            <a:off x="3064759" y="2768550"/>
            <a:ext cx="317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270A6F-7C5E-4F41-9109-27D5A074588F}"/>
              </a:ext>
            </a:extLst>
          </p:cNvPr>
          <p:cNvSpPr txBox="1"/>
          <p:nvPr/>
        </p:nvSpPr>
        <p:spPr>
          <a:xfrm>
            <a:off x="2581303" y="2762913"/>
            <a:ext cx="317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CAEE62-C33F-4F49-BD2B-6AC369C84F20}"/>
              </a:ext>
            </a:extLst>
          </p:cNvPr>
          <p:cNvSpPr txBox="1"/>
          <p:nvPr/>
        </p:nvSpPr>
        <p:spPr>
          <a:xfrm>
            <a:off x="3693163" y="2759778"/>
            <a:ext cx="317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43" grpId="0"/>
      <p:bldP spid="44" grpId="0"/>
      <p:bldP spid="45" grpId="0"/>
      <p:bldP spid="46" grpId="0"/>
      <p:bldP spid="29" grpId="0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67B9A-F486-4783-B7A2-6C2F98E1D641}"/>
              </a:ext>
            </a:extLst>
          </p:cNvPr>
          <p:cNvSpPr txBox="1"/>
          <p:nvPr/>
        </p:nvSpPr>
        <p:spPr>
          <a:xfrm>
            <a:off x="3669093" y="390168"/>
            <a:ext cx="4637793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9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أُحَلِّلُ الكَلِماتِ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إِلى مَقاطِعِها: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D411B7-704A-4E76-9A38-8D1F111BE9DF}"/>
              </a:ext>
            </a:extLst>
          </p:cNvPr>
          <p:cNvSpPr txBox="1"/>
          <p:nvPr/>
        </p:nvSpPr>
        <p:spPr>
          <a:xfrm>
            <a:off x="8349484" y="5281445"/>
            <a:ext cx="624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ثَـ</a:t>
            </a: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/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ADA394-9485-41F3-BF92-E7A7897F493A}"/>
              </a:ext>
            </a:extLst>
          </p:cNvPr>
          <p:cNvSpPr txBox="1"/>
          <p:nvPr/>
        </p:nvSpPr>
        <p:spPr>
          <a:xfrm>
            <a:off x="7630356" y="5250211"/>
            <a:ext cx="91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ـوا</a:t>
            </a: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/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F8DF37-12EA-43E2-A394-0FD6D5D5EB6C}"/>
              </a:ext>
            </a:extLst>
          </p:cNvPr>
          <p:cNvSpPr txBox="1"/>
          <p:nvPr/>
        </p:nvSpPr>
        <p:spPr>
          <a:xfrm>
            <a:off x="7153426" y="5250212"/>
            <a:ext cx="531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بٌ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7C6D1E-4AB4-4681-A666-74294EE4F466}"/>
              </a:ext>
            </a:extLst>
          </p:cNvPr>
          <p:cNvSpPr txBox="1"/>
          <p:nvPr/>
        </p:nvSpPr>
        <p:spPr>
          <a:xfrm>
            <a:off x="6294403" y="4997686"/>
            <a:ext cx="672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غُـ/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167E0C-A99E-43F1-84E0-7D842AA204B6}"/>
              </a:ext>
            </a:extLst>
          </p:cNvPr>
          <p:cNvSpPr txBox="1"/>
          <p:nvPr/>
        </p:nvSpPr>
        <p:spPr>
          <a:xfrm>
            <a:off x="5388485" y="4941808"/>
            <a:ext cx="91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ـيو</a:t>
            </a: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/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1B6EF6-8D45-424E-A002-5108C317D9BD}"/>
              </a:ext>
            </a:extLst>
          </p:cNvPr>
          <p:cNvSpPr txBox="1"/>
          <p:nvPr/>
        </p:nvSpPr>
        <p:spPr>
          <a:xfrm>
            <a:off x="5016763" y="4944128"/>
            <a:ext cx="531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مٌ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92E327-5D55-457B-B411-AD5D3A7268E7}"/>
              </a:ext>
            </a:extLst>
          </p:cNvPr>
          <p:cNvSpPr txBox="1"/>
          <p:nvPr/>
        </p:nvSpPr>
        <p:spPr>
          <a:xfrm>
            <a:off x="3708406" y="5560382"/>
            <a:ext cx="696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ظُ</a:t>
            </a:r>
            <a:r>
              <a:rPr kumimoji="0" lang="ar-BH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</a:t>
            </a: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/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DBA057-CCE3-416D-A95A-15FEB77BC11E}"/>
              </a:ext>
            </a:extLst>
          </p:cNvPr>
          <p:cNvSpPr txBox="1"/>
          <p:nvPr/>
        </p:nvSpPr>
        <p:spPr>
          <a:xfrm>
            <a:off x="2515216" y="5603003"/>
            <a:ext cx="91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ـهو</a:t>
            </a: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/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BEC13B-08A0-4496-997E-BFC931D4363F}"/>
              </a:ext>
            </a:extLst>
          </p:cNvPr>
          <p:cNvSpPr txBox="1"/>
          <p:nvPr/>
        </p:nvSpPr>
        <p:spPr>
          <a:xfrm>
            <a:off x="1457687" y="5393201"/>
            <a:ext cx="769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رٌ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43576-5107-48FE-9017-4EEFDFB6B873}"/>
              </a:ext>
            </a:extLst>
          </p:cNvPr>
          <p:cNvSpPr/>
          <p:nvPr/>
        </p:nvSpPr>
        <p:spPr>
          <a:xfrm>
            <a:off x="5490446" y="3305395"/>
            <a:ext cx="1549400" cy="552450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AutoShape 314">
            <a:extLst>
              <a:ext uri="{FF2B5EF4-FFF2-40B4-BE49-F238E27FC236}">
                <a16:creationId xmlns:a16="http://schemas.microsoft.com/office/drawing/2014/main" id="{50E424C4-B536-4A6D-B58B-71C5708B8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646" y="1818992"/>
            <a:ext cx="1943100" cy="1278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ثَوابٌ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utoShape 314">
            <a:extLst>
              <a:ext uri="{FF2B5EF4-FFF2-40B4-BE49-F238E27FC236}">
                <a16:creationId xmlns:a16="http://schemas.microsoft.com/office/drawing/2014/main" id="{D84E4E8A-4DB4-4AC1-A5C9-6D4C7A175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808" y="1810419"/>
            <a:ext cx="1943100" cy="13379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غُيومٌ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177">
            <a:extLst>
              <a:ext uri="{FF2B5EF4-FFF2-40B4-BE49-F238E27FC236}">
                <a16:creationId xmlns:a16="http://schemas.microsoft.com/office/drawing/2014/main" id="{49E2E58E-787F-44C6-9C1B-57E85A343F01}"/>
              </a:ext>
            </a:extLst>
          </p:cNvPr>
          <p:cNvSpPr txBox="1"/>
          <p:nvPr/>
        </p:nvSpPr>
        <p:spPr>
          <a:xfrm>
            <a:off x="5462658" y="3305395"/>
            <a:ext cx="1549400" cy="5524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..... / ..... / .....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AutoShape 314">
            <a:extLst>
              <a:ext uri="{FF2B5EF4-FFF2-40B4-BE49-F238E27FC236}">
                <a16:creationId xmlns:a16="http://schemas.microsoft.com/office/drawing/2014/main" id="{DC8D2342-3EF5-43A5-912E-0868087ED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684" y="1810419"/>
            <a:ext cx="2298635" cy="134256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ظُهورٌ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33D799D-8039-4009-9286-69244EBD6273}"/>
              </a:ext>
            </a:extLst>
          </p:cNvPr>
          <p:cNvSpPr/>
          <p:nvPr/>
        </p:nvSpPr>
        <p:spPr>
          <a:xfrm>
            <a:off x="3009530" y="3317077"/>
            <a:ext cx="1713394" cy="552450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25C3440-1206-4AB5-AD4C-99CF54A6BFFD}"/>
              </a:ext>
            </a:extLst>
          </p:cNvPr>
          <p:cNvSpPr/>
          <p:nvPr/>
        </p:nvSpPr>
        <p:spPr>
          <a:xfrm>
            <a:off x="7511245" y="3311475"/>
            <a:ext cx="1549400" cy="552450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 Box 177">
            <a:extLst>
              <a:ext uri="{FF2B5EF4-FFF2-40B4-BE49-F238E27FC236}">
                <a16:creationId xmlns:a16="http://schemas.microsoft.com/office/drawing/2014/main" id="{37441E4C-AF0F-4BEF-B0B0-4090BA960D54}"/>
              </a:ext>
            </a:extLst>
          </p:cNvPr>
          <p:cNvSpPr txBox="1"/>
          <p:nvPr/>
        </p:nvSpPr>
        <p:spPr>
          <a:xfrm>
            <a:off x="7520058" y="3336013"/>
            <a:ext cx="1549400" cy="5524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..... / ..... / .....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72">
            <a:extLst>
              <a:ext uri="{FF2B5EF4-FFF2-40B4-BE49-F238E27FC236}">
                <a16:creationId xmlns:a16="http://schemas.microsoft.com/office/drawing/2014/main" id="{515A7FCB-A2FB-4D8F-ACA9-31BCCDC31A5A}"/>
              </a:ext>
            </a:extLst>
          </p:cNvPr>
          <p:cNvSpPr txBox="1"/>
          <p:nvPr/>
        </p:nvSpPr>
        <p:spPr>
          <a:xfrm>
            <a:off x="2734328" y="3327132"/>
            <a:ext cx="2322425" cy="6107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..... / ..... / .....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215C14EC-8F03-451D-BDF6-1D2A921B1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8105" y="6466241"/>
            <a:ext cx="5113541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الأَوَّلُ الابْتِدائِيُّ/ وحدة بيئَتُنا وَصِخَّتُنا/  الدَّرْسُ الخَامِسَ عَشَرَ: أعزّز مكتسباتي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9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833 L 0.00742 0.00833 C 0.00989 0.00833 0.01263 -0.07639 0.01263 -0.13982 L 0.01263 -0.29676 " pathEditMode="relative" rAng="0" ptsTypes="AA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-1525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0.00648 L 0.02096 0.00648 C 0.02188 0.00648 0.02279 -0.0794 0.02279 -0.14699 L 0.02279 -0.30023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534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125 L 0.01511 0.0125 C 0.02045 0.0125 0.02709 -0.075 0.02709 -0.14306 L 0.02709 -0.2963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-1544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903 L 0.00534 0.00903 C 0.0082 0.00903 0.01172 -0.06389 0.01172 -0.12153 L 0.01172 -0.25208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-13056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36 -0.00278 L 0.02721 -0.00278 C 0.03138 -0.00278 0.03567 -0.07384 0.03567 -0.12963 L 0.03567 -0.25625 " pathEditMode="relative" rAng="0" ptsTypes="AAAA">
                                      <p:cBhvr>
                                        <p:cTn id="10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268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25 L 0.02071 0.0125 C 0.02943 0.0125 0.03828 -0.06389 0.03828 -0.12546 L 0.03828 -0.26157 " pathEditMode="relative" rAng="0" ptsTypes="AAAA">
                                      <p:cBhvr>
                                        <p:cTn id="1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" y="-13704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7 0.02152 L 0.01185 0.02152 C 0.0224 0.02152 0.03295 -0.0757 0.03295 -0.15348 L 0.03295 -0.32848 " pathEditMode="relative" rAng="0" ptsTypes="AAAA">
                                      <p:cBhvr>
                                        <p:cTn id="1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-175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6 -0.10047 L 0.07305 -0.10047 C 0.07565 -0.10047 0.07969 -0.1713 0.07969 -0.22824 L 0.07969 -0.35533 " pathEditMode="relative" rAng="0" ptsTypes="AA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2755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648 L 0.06341 0.00648 C 0.09414 0.00648 0.14037 -0.08518 0.14037 -0.15856 L 0.14037 -0.32222 " pathEditMode="relative" rAng="0" ptsTypes="AAAA">
                                      <p:cBhvr>
                                        <p:cTn id="1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-16435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  <p:bldP spid="32" grpId="0"/>
      <p:bldP spid="32" grpId="1"/>
      <p:bldP spid="32" grpId="2"/>
      <p:bldP spid="33" grpId="0"/>
      <p:bldP spid="33" grpId="1"/>
      <p:bldP spid="33" grpId="2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7" grpId="2"/>
      <p:bldP spid="38" grpId="0"/>
      <p:bldP spid="38" grpId="1"/>
      <p:bldP spid="38" grpId="2"/>
      <p:bldP spid="39" grpId="0"/>
      <p:bldP spid="39" grpId="1"/>
      <p:bldP spid="39" grpId="2"/>
      <p:bldP spid="51" grpId="0" animBg="1"/>
      <p:bldP spid="53" grpId="0" animBg="1"/>
      <p:bldP spid="54" grpId="0" animBg="1"/>
      <p:bldP spid="55" grpId="0"/>
      <p:bldP spid="55" grpId="1"/>
      <p:bldP spid="57" grpId="0" animBg="1"/>
      <p:bldP spid="59" grpId="0" animBg="1"/>
      <p:bldP spid="60" grpId="0" animBg="1"/>
      <p:bldP spid="61" grpId="0"/>
      <p:bldP spid="61" grpId="1"/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740" y="212620"/>
            <a:ext cx="96648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10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أَتَأَمَّلُ الصّورَةَ، وَأَكْتُبُ الكَلِمَةَ المُناسِبَةَ في الفَراغِ كَما في المِثالِ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7899E76-9113-4579-99F3-9C733C6A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E0EB2BB8-9C28-4B3A-BF9F-171E97D3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8105" y="6466241"/>
            <a:ext cx="5113541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الأَوَّلُ الابْتِدائِيُّ/ وحدة بيئَتُنا وَصِخَّتُنا/  الدَّرْسُ الخَامِسَ عَشَرَ: أعزّز مكتسباتي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78C7D6-A391-4E14-B636-E17F1EF7489E}"/>
              </a:ext>
            </a:extLst>
          </p:cNvPr>
          <p:cNvSpPr txBox="1"/>
          <p:nvPr/>
        </p:nvSpPr>
        <p:spPr>
          <a:xfrm>
            <a:off x="8455947" y="1231792"/>
            <a:ext cx="114529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اقْرَأْ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1A69E3-2136-480C-B90B-1138D5DE2CEB}"/>
              </a:ext>
            </a:extLst>
          </p:cNvPr>
          <p:cNvSpPr txBox="1"/>
          <p:nvPr/>
        </p:nvSpPr>
        <p:spPr>
          <a:xfrm>
            <a:off x="7044398" y="1219082"/>
            <a:ext cx="114529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الْعَبْ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91459-95B1-46B6-BF18-E411B56B6816}"/>
              </a:ext>
            </a:extLst>
          </p:cNvPr>
          <p:cNvSpPr txBox="1"/>
          <p:nvPr/>
        </p:nvSpPr>
        <p:spPr>
          <a:xfrm>
            <a:off x="5628446" y="1219082"/>
            <a:ext cx="114529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احْرِصْ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A24F5-69B6-40A9-B167-B3703D782BDB}"/>
              </a:ext>
            </a:extLst>
          </p:cNvPr>
          <p:cNvSpPr txBox="1"/>
          <p:nvPr/>
        </p:nvSpPr>
        <p:spPr>
          <a:xfrm>
            <a:off x="4218376" y="1219082"/>
            <a:ext cx="114529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اشْرَبْ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5FF97-7495-464E-A153-411A791A6E89}"/>
              </a:ext>
            </a:extLst>
          </p:cNvPr>
          <p:cNvSpPr txBox="1"/>
          <p:nvPr/>
        </p:nvSpPr>
        <p:spPr>
          <a:xfrm>
            <a:off x="2808307" y="1243368"/>
            <a:ext cx="114529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انْظُرْ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15A46-2032-4D61-A90B-2CE15C1247CC}"/>
              </a:ext>
            </a:extLst>
          </p:cNvPr>
          <p:cNvSpPr txBox="1"/>
          <p:nvPr/>
        </p:nvSpPr>
        <p:spPr>
          <a:xfrm>
            <a:off x="4495142" y="2308193"/>
            <a:ext cx="628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قالَ المُديرُ لِباسِمٍ: "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اقْرَأْ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بِصَوْتٍ واضِحٍ يَا بُنَيَّ".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0460A7-8C24-43BE-9427-333BEE2094A2}"/>
              </a:ext>
            </a:extLst>
          </p:cNvPr>
          <p:cNvSpPr txBox="1"/>
          <p:nvPr/>
        </p:nvSpPr>
        <p:spPr>
          <a:xfrm>
            <a:off x="7510514" y="3154037"/>
            <a:ext cx="321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قالَ بَدْرٌ لِحُسامٍ: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A47E1C-D525-4461-8E7E-9D632237436B}"/>
              </a:ext>
            </a:extLst>
          </p:cNvPr>
          <p:cNvSpPr txBox="1"/>
          <p:nvPr/>
        </p:nvSpPr>
        <p:spPr>
          <a:xfrm>
            <a:off x="7119890" y="3978499"/>
            <a:ext cx="365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قالَ الوَلَدُ لِصَديقِه: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CEC571-E83B-439B-913C-9214D12183AB}"/>
              </a:ext>
            </a:extLst>
          </p:cNvPr>
          <p:cNvSpPr txBox="1"/>
          <p:nvPr/>
        </p:nvSpPr>
        <p:spPr>
          <a:xfrm>
            <a:off x="6915705" y="4783903"/>
            <a:ext cx="387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قالَ الطَّبيبُ لِلْمَريضِ: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286A9A-F670-4AE7-B88F-0BBD4BA36D2C}"/>
              </a:ext>
            </a:extLst>
          </p:cNvPr>
          <p:cNvSpPr txBox="1"/>
          <p:nvPr/>
        </p:nvSpPr>
        <p:spPr>
          <a:xfrm>
            <a:off x="6773737" y="5554515"/>
            <a:ext cx="401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قالَ الأَبُ جابِرٌ لبَدْرٍ: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33161A-4401-4EA9-B6B3-DE2C66B76991}"/>
              </a:ext>
            </a:extLst>
          </p:cNvPr>
          <p:cNvSpPr txBox="1"/>
          <p:nvPr/>
        </p:nvSpPr>
        <p:spPr>
          <a:xfrm>
            <a:off x="3296583" y="3140730"/>
            <a:ext cx="435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إِلى عُنُقِ الزَّرافَةِ، إِنَّهُ طَويلٌ جِدًّا".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6F8B09-E340-4A38-B313-EA462488F3C4}"/>
              </a:ext>
            </a:extLst>
          </p:cNvPr>
          <p:cNvSpPr txBox="1"/>
          <p:nvPr/>
        </p:nvSpPr>
        <p:spPr>
          <a:xfrm>
            <a:off x="2960712" y="3945862"/>
            <a:ext cx="435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بِسُرْعَةٍ، بِإِمْكانِنا تَسْجيلُ هَدَفٍ".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A5B8BA-B451-4A89-AB0E-1179FE9C68BE}"/>
              </a:ext>
            </a:extLst>
          </p:cNvPr>
          <p:cNvSpPr txBox="1"/>
          <p:nvPr/>
        </p:nvSpPr>
        <p:spPr>
          <a:xfrm>
            <a:off x="3293610" y="4761781"/>
            <a:ext cx="350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عَلى تَناوُلِ الدَّواءِ بِانْتِظامٍ".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61CFD9-8281-4133-A605-F73AD3669E5B}"/>
              </a:ext>
            </a:extLst>
          </p:cNvPr>
          <p:cNvSpPr txBox="1"/>
          <p:nvPr/>
        </p:nvSpPr>
        <p:spPr>
          <a:xfrm>
            <a:off x="2778711" y="5555401"/>
            <a:ext cx="435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كوبَ حَليبٍ كُلَّ يَوْمٍ، إِنَّهُ مُفيدٌ".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Picture 24" descr="A picture containing toy, different, doll&#10;&#10;Description automatically generated">
            <a:extLst>
              <a:ext uri="{FF2B5EF4-FFF2-40B4-BE49-F238E27FC236}">
                <a16:creationId xmlns:a16="http://schemas.microsoft.com/office/drawing/2014/main" id="{5DC45FF9-B455-4D88-A795-0AC95330C0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9" y="1754437"/>
            <a:ext cx="2097159" cy="909857"/>
          </a:xfrm>
          <a:prstGeom prst="rect">
            <a:avLst/>
          </a:prstGeom>
        </p:spPr>
      </p:pic>
      <p:pic>
        <p:nvPicPr>
          <p:cNvPr id="26" name="Picture 25" descr="A group of kids standing in front of a giraffe&#10;&#10;Description automatically generated with medium confidence">
            <a:extLst>
              <a:ext uri="{FF2B5EF4-FFF2-40B4-BE49-F238E27FC236}">
                <a16:creationId xmlns:a16="http://schemas.microsoft.com/office/drawing/2014/main" id="{16399085-C382-4733-B6E5-FFEDC44C0E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4" y="2759306"/>
            <a:ext cx="2097159" cy="828669"/>
          </a:xfrm>
          <a:prstGeom prst="rect">
            <a:avLst/>
          </a:prstGeom>
        </p:spPr>
      </p:pic>
      <p:pic>
        <p:nvPicPr>
          <p:cNvPr id="27" name="Picture 26" descr="A group of kids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72FF3E97-176C-4AE9-99DC-D3266CF556B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9" y="3669627"/>
            <a:ext cx="2102904" cy="813702"/>
          </a:xfrm>
          <a:prstGeom prst="rect">
            <a:avLst/>
          </a:prstGeom>
        </p:spPr>
      </p:pic>
      <p:pic>
        <p:nvPicPr>
          <p:cNvPr id="28" name="Picture 27" descr="Calendar&#10;&#10;Description automatically generated with low confidence">
            <a:extLst>
              <a:ext uri="{FF2B5EF4-FFF2-40B4-BE49-F238E27FC236}">
                <a16:creationId xmlns:a16="http://schemas.microsoft.com/office/drawing/2014/main" id="{D32B2FC4-DDD3-4FB8-AB28-701789F72DF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12" y="4519219"/>
            <a:ext cx="2102904" cy="813702"/>
          </a:xfrm>
          <a:prstGeom prst="rect">
            <a:avLst/>
          </a:prstGeom>
        </p:spPr>
      </p:pic>
      <p:pic>
        <p:nvPicPr>
          <p:cNvPr id="30" name="Picture 29" descr="A group of people sitting at a table with food&#10;&#10;Description automatically generated with medium confidence">
            <a:extLst>
              <a:ext uri="{FF2B5EF4-FFF2-40B4-BE49-F238E27FC236}">
                <a16:creationId xmlns:a16="http://schemas.microsoft.com/office/drawing/2014/main" id="{7D38C841-A8B7-48D6-AC7F-C50A755450AF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1"/>
          <a:stretch/>
        </p:blipFill>
        <p:spPr bwMode="auto">
          <a:xfrm>
            <a:off x="380486" y="5396847"/>
            <a:ext cx="2102904" cy="813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05363E7-4B4B-48D3-B68F-7CBD2B6C935F}"/>
              </a:ext>
            </a:extLst>
          </p:cNvPr>
          <p:cNvSpPr txBox="1"/>
          <p:nvPr/>
        </p:nvSpPr>
        <p:spPr>
          <a:xfrm>
            <a:off x="7571433" y="3123513"/>
            <a:ext cx="9063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"........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34E279-B3F7-47F1-8088-FE2ACFFBA2F6}"/>
              </a:ext>
            </a:extLst>
          </p:cNvPr>
          <p:cNvSpPr txBox="1"/>
          <p:nvPr/>
        </p:nvSpPr>
        <p:spPr>
          <a:xfrm>
            <a:off x="7274069" y="3895272"/>
            <a:ext cx="9063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"........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BDA838-B526-4185-8595-8FEFFA590F5A}"/>
              </a:ext>
            </a:extLst>
          </p:cNvPr>
          <p:cNvSpPr txBox="1"/>
          <p:nvPr/>
        </p:nvSpPr>
        <p:spPr>
          <a:xfrm>
            <a:off x="6701367" y="4719734"/>
            <a:ext cx="1236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"............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77F86B-83B1-4D73-85FE-2343D27C26EA}"/>
              </a:ext>
            </a:extLst>
          </p:cNvPr>
          <p:cNvSpPr txBox="1"/>
          <p:nvPr/>
        </p:nvSpPr>
        <p:spPr>
          <a:xfrm>
            <a:off x="6985048" y="5533365"/>
            <a:ext cx="1154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"...........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A5C1B8-85D1-48C3-B6FB-CC3D24739CE3}"/>
              </a:ext>
            </a:extLst>
          </p:cNvPr>
          <p:cNvSpPr txBox="1"/>
          <p:nvPr/>
        </p:nvSpPr>
        <p:spPr>
          <a:xfrm>
            <a:off x="7572452" y="3136180"/>
            <a:ext cx="995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"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انْظُرْ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8FBCDE-C408-41C4-AB80-EC712951EFBE}"/>
              </a:ext>
            </a:extLst>
          </p:cNvPr>
          <p:cNvSpPr txBox="1"/>
          <p:nvPr/>
        </p:nvSpPr>
        <p:spPr>
          <a:xfrm>
            <a:off x="7224132" y="3937523"/>
            <a:ext cx="1006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"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الْعَبْ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BDD578-B97B-4036-93A4-7D4A79F3F918}"/>
              </a:ext>
            </a:extLst>
          </p:cNvPr>
          <p:cNvSpPr txBox="1"/>
          <p:nvPr/>
        </p:nvSpPr>
        <p:spPr>
          <a:xfrm>
            <a:off x="6707533" y="4738698"/>
            <a:ext cx="1224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"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احْرِصْ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A4150C-4C45-4522-A151-A01A7F94F85C}"/>
              </a:ext>
            </a:extLst>
          </p:cNvPr>
          <p:cNvSpPr txBox="1"/>
          <p:nvPr/>
        </p:nvSpPr>
        <p:spPr>
          <a:xfrm>
            <a:off x="7035116" y="5539402"/>
            <a:ext cx="1145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"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اشْرَبْ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6" grpId="0"/>
      <p:bldP spid="38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A9329AF-FA49-4B33-BB13-2AE6395A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8105" y="6466241"/>
            <a:ext cx="5113541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الأَوَّلُ الابْتِدائِيُّ/ وحدة بيئَتُنا وَصِخَّتُنا/  الدَّرْسُ الخَامِسَ عَشَرَ: أعزّز مكتسباتي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D2377A-8EF9-4088-9C1C-5F5ADE295E55}"/>
              </a:ext>
            </a:extLst>
          </p:cNvPr>
          <p:cNvSpPr/>
          <p:nvPr/>
        </p:nvSpPr>
        <p:spPr>
          <a:xfrm>
            <a:off x="3533314" y="1330413"/>
            <a:ext cx="8275062" cy="500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spcAft>
                <a:spcPts val="800"/>
              </a:spcAft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لِبَدْرٍ قِطٌّ صَ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غي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رٌ، أَبْيَضُ اللَّوْنِ عُمُرُ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هُ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لا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ةُ أَشْ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هُ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رٍ. يُحِبُّ بَدْرٌ قِطَّ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هُ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كَ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ثي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رًا،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وَيُ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طْعِمُ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هُ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،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يَعْتَنِ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بِنَ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ظا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فَتِ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 ذاتَ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يَو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ْمٍ رَأى بَدْرٌ القِطَّ الصَّ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غي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رَ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حُكُّ أُذُنَ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يْهِ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بِقُ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وَّ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ةٍ،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لاحَ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ظَ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بُقَعًا حَمْراءَ عَلى أُذُنَ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قِطِّ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 حَزِنَ بَدْرٌ لِذَلِكَ،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طَلَبَ إِلى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وا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لِدِ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أَنْ يَعْرِضَ القِطَّ المِسْك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نَ عَلى الطَّب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بِ البَ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يْ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طَرِ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</a:t>
            </a:r>
            <a:r>
              <a:rPr lang="ar-BH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ِّ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 ف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المِصَحَّةِ البَ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يْ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طَر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</a:t>
            </a:r>
            <a:r>
              <a:rPr lang="ar-BH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ةِ فَحَصَ الطَّب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بُ البَ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يْ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طَرِ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يُّ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القِطَّ،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ثُ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مَّ قالَ: "قِطُّكَ بِخَ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يْ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رٍ،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يا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بَدْرُ، إِنَّ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هُ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شْك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مِن الْتِ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ها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بٍ بَس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طٍ ف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الأُذُنِ،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EF70-3F88-4F6F-A2A7-76C69F816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106" y="97211"/>
            <a:ext cx="63754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0250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أَقْرَأُ النَّصَّ مَعَ الْـمـُعَلِّم، وَأُجيبُ عَنِ الأَسْئِلَةِ</a:t>
            </a:r>
            <a:r>
              <a:rPr kumimoji="0" lang="ar-BH" alt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A81BC6-79C0-4C75-B671-78AC37E94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126660-9211-406D-8062-95C34247FE03}"/>
              </a:ext>
            </a:extLst>
          </p:cNvPr>
          <p:cNvSpPr txBox="1"/>
          <p:nvPr/>
        </p:nvSpPr>
        <p:spPr>
          <a:xfrm>
            <a:off x="6462944" y="820579"/>
            <a:ext cx="2139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الرِّفْقُ بِالقِطِّ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5D2C823D-B36D-478E-BB85-419EC1CC73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1" y="1633491"/>
            <a:ext cx="3258467" cy="4597404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0870710-1C49-4485-AFAF-2D2BF2BA9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8105" y="6466241"/>
            <a:ext cx="5113541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الأَوَّلُ الابْتِدائِيُّ/ وحدة بيئَتُنا وَصِخَّتُنا/  الدَّرْسُ الخَامِسَ عَشَرَ: أعزّز مكتسباتي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76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D2377A-8EF9-4088-9C1C-5F5ADE295E55}"/>
              </a:ext>
            </a:extLst>
          </p:cNvPr>
          <p:cNvSpPr/>
          <p:nvPr/>
        </p:nvSpPr>
        <p:spPr>
          <a:xfrm>
            <a:off x="3533314" y="1330413"/>
            <a:ext cx="8275062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وْ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فَ يَز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لُ بِسُرْعَةٍ". نَ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ظَّ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فَ الطَّب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بُ أُذُنَ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القِطِّ بِالمُطَ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هِّ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رِ،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رَشَّ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هُ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ما بِسائِلٍ بُنِّ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يٍّ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،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َقالَ لِبَدْرٍ: "عالِجْهُ بِ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َذا الدَّ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وا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ءِ مُدَّةَ أُسْب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عٍ،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نُ بِخَ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ْرٍ إنْ شاءَ 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اللَّــ</a:t>
            </a:r>
            <a:r>
              <a:rPr lang="ar-BH" sz="36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هُ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".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EF70-3F88-4F6F-A2A7-76C69F816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106" y="97211"/>
            <a:ext cx="63754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0250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أَقْرَأُ النَّصَّ مَعَ الْـمـُعَلِّم، وَأُجيبُ عَنِ الأَسْئِلَةِ</a:t>
            </a:r>
            <a:r>
              <a:rPr kumimoji="0" lang="ar-BH" alt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A81BC6-79C0-4C75-B671-78AC37E94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126660-9211-406D-8062-95C34247FE03}"/>
              </a:ext>
            </a:extLst>
          </p:cNvPr>
          <p:cNvSpPr txBox="1"/>
          <p:nvPr/>
        </p:nvSpPr>
        <p:spPr>
          <a:xfrm>
            <a:off x="6462944" y="820579"/>
            <a:ext cx="2139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الرِّفْقُ بِالقِطِّ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5D2C823D-B36D-478E-BB85-419EC1CC73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1" y="1633491"/>
            <a:ext cx="3258467" cy="4597404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64B9808-4C8E-4F2B-89B6-BEE6A893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8105" y="6466241"/>
            <a:ext cx="5113541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الأَوَّلُ الابْتِدائِيُّ/ وحدة بيئَتُنا وَصِخَّتُنا/  الدَّرْسُ الخَامِسَ عَشَرَ: أعزّز مكتسباتي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53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D2377A-8EF9-4088-9C1C-5F5ADE295E55}"/>
              </a:ext>
            </a:extLst>
          </p:cNvPr>
          <p:cNvSpPr/>
          <p:nvPr/>
        </p:nvSpPr>
        <p:spPr>
          <a:xfrm>
            <a:off x="3533314" y="1330413"/>
            <a:ext cx="8275062" cy="500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لِبَدْرٍ قِطٌّ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صَ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غي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ر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ٌ، أَبْيَضُ اللَّوْنِ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عُمُرُ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ه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ُ 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ثَ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لا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ثَ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ةُ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أَشْ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هُ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رٍ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 يُحِبُّ بَدْرٌ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قِطَّ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هُ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كَ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ثي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رًا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، 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وَيُ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طْعِمُ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هُ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، 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وَ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يَعْتَنِ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ي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بِنَ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ظا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فَتِ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ه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 ذاتَ 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يَوْ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مٍ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رَأى بَدْرٌ القِطَّ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الصَّ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غي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ر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َ 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يَ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حُكّ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ُ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أُذُنَ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يْه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بِقُ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وَّ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ةٍ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، 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وَ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لاحَ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ظ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بُقَعًا حَمْراءَ عَلى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أُذُنَ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ي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قِطِّ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هِ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 حَزِنَ بَدْرٌ لِذَلِكَ، 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وَ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طَلَب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َ إِلى 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وا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لِدِ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ه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أَنْ يَعْرِضَ القِطَّ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المِسْك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ي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نَ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عَلى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الطَّب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ي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ب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ِ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البَ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ي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ْطَرِ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يِ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ف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ي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المِصَحَّةِ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البَ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يْ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طَر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يَّ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ة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ِ فَحَصَ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الطَّب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ي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بُ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البَ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يْ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طَرِ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ي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ُّ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القِطَّ،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ثُ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مَّ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قالَ: "قِطُّكَ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بِخَ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يْ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ر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ٍ، 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يا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بَدْرُ،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إِنَّ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ه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يَ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شْك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و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مِن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الْتِ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ها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ب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ٍ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بَس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ي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طٍ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ف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cs typeface="Sakkal Majalla" panose="02000000000000000000" pitchFamily="2" charset="-78"/>
              </a:rPr>
              <a:t>ي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الأُذُنِ،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126660-9211-406D-8062-95C34247FE03}"/>
              </a:ext>
            </a:extLst>
          </p:cNvPr>
          <p:cNvSpPr txBox="1"/>
          <p:nvPr/>
        </p:nvSpPr>
        <p:spPr>
          <a:xfrm>
            <a:off x="6480699" y="684082"/>
            <a:ext cx="2139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الرِّفْقُ بِالقِطِّ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5D2C823D-B36D-478E-BB85-419EC1CC73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1" y="1633491"/>
            <a:ext cx="3258467" cy="4597404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0870710-1C49-4485-AFAF-2D2BF2BA9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8105" y="6466241"/>
            <a:ext cx="5113541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الأَوَّلُ الابْتِدائِيُّ/ وحدة بيئَتُنا وَصِخَّتُنا/  الدَّرْسُ الخَامِسَ عَشَرَ: أعزّز مكتسباتي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68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7400" y="354664"/>
            <a:ext cx="50738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أَضَعُ        حَوْلَ العِبارَةِ المُناس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ِ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بَةِ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82E62-B04E-4CF5-822B-E8A714C86122}"/>
              </a:ext>
            </a:extLst>
          </p:cNvPr>
          <p:cNvSpPr txBox="1"/>
          <p:nvPr/>
        </p:nvSpPr>
        <p:spPr>
          <a:xfrm>
            <a:off x="5149049" y="1489482"/>
            <a:ext cx="209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رَأى بَدْرٌ قِطَّهُ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0614F5-0F51-4E77-A7C5-5CC26F3716A8}"/>
              </a:ext>
            </a:extLst>
          </p:cNvPr>
          <p:cNvSpPr txBox="1"/>
          <p:nvPr/>
        </p:nvSpPr>
        <p:spPr>
          <a:xfrm>
            <a:off x="6125589" y="2611063"/>
            <a:ext cx="233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يَحُكُّ أُذُنَيْهِ بِقُوّةٍ.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D9DF15-DBDC-43C6-84C4-814EB20BE533}"/>
              </a:ext>
            </a:extLst>
          </p:cNvPr>
          <p:cNvSpPr txBox="1"/>
          <p:nvPr/>
        </p:nvSpPr>
        <p:spPr>
          <a:xfrm>
            <a:off x="3737501" y="2593307"/>
            <a:ext cx="1928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يَقْفِزُ بِقُوّةٍ.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D17EE4-95DC-4CA4-88D7-78F55A28109B}"/>
              </a:ext>
            </a:extLst>
          </p:cNvPr>
          <p:cNvSpPr/>
          <p:nvPr/>
        </p:nvSpPr>
        <p:spPr>
          <a:xfrm>
            <a:off x="6862441" y="551793"/>
            <a:ext cx="381740" cy="346229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541B90-3A0E-43E7-8E53-77E8E1F3CFC3}"/>
              </a:ext>
            </a:extLst>
          </p:cNvPr>
          <p:cNvSpPr txBox="1"/>
          <p:nvPr/>
        </p:nvSpPr>
        <p:spPr>
          <a:xfrm>
            <a:off x="3932813" y="3611424"/>
            <a:ext cx="3805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عَرَضَ والِدُ بَدْرٍ القِطَّ عَلى: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69D521-FA00-4883-A9B1-1C0AA21ABE09}"/>
              </a:ext>
            </a:extLst>
          </p:cNvPr>
          <p:cNvSpPr txBox="1"/>
          <p:nvPr/>
        </p:nvSpPr>
        <p:spPr>
          <a:xfrm>
            <a:off x="6473302" y="4689929"/>
            <a:ext cx="192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طَبيبِ الأُذُنِ.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6DD24B-FAF4-4F18-B1EF-43D20B187D94}"/>
              </a:ext>
            </a:extLst>
          </p:cNvPr>
          <p:cNvSpPr txBox="1"/>
          <p:nvPr/>
        </p:nvSpPr>
        <p:spPr>
          <a:xfrm>
            <a:off x="3657597" y="4689929"/>
            <a:ext cx="240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الطَّبيبِ البَيْطَرِيِّ.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1E7152-7D0F-4F4C-8BE3-965523CF5353}"/>
              </a:ext>
            </a:extLst>
          </p:cNvPr>
          <p:cNvSpPr/>
          <p:nvPr/>
        </p:nvSpPr>
        <p:spPr>
          <a:xfrm>
            <a:off x="6125589" y="2330557"/>
            <a:ext cx="2425637" cy="104100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608ECC-AB09-4AD3-BF0F-F553088AB7C4}"/>
              </a:ext>
            </a:extLst>
          </p:cNvPr>
          <p:cNvSpPr/>
          <p:nvPr/>
        </p:nvSpPr>
        <p:spPr>
          <a:xfrm>
            <a:off x="3686261" y="4492594"/>
            <a:ext cx="2409739" cy="104100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A2C8DA00-199C-4171-B77D-4624F928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8105" y="6466241"/>
            <a:ext cx="5113541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الأَوَّلُ الابْتِدائِيُّ/ وحدة بيئَتُنا وَصِخَّتُنا/  الدَّرْسُ الخَامِسَ عَشَرَ: أعزّز مكتسباتي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7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5" grpId="0"/>
      <p:bldP spid="16" grpId="0"/>
      <p:bldP spid="17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0140" y="354664"/>
            <a:ext cx="46538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أَضَعُ (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Wingdings" panose="05000000000000000000" pitchFamily="2" charset="2"/>
              </a:rPr>
              <a:t>) فِي المُرَبَّعِ المُناسِبِ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233EFB8-795B-4EBC-AB29-E52A982A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8105" y="6466241"/>
            <a:ext cx="5113541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الأَوَّلُ الابْتِدائِيُّ/ وحدة بيئَتُنا وَصِخَّتُنا/  الدَّرْسُ الخَامِسَ عَشَرَ: أعزّز مكتسباتي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B40D7-ACEC-4208-B8DE-51EC58989DAA}"/>
              </a:ext>
            </a:extLst>
          </p:cNvPr>
          <p:cNvSpPr txBox="1"/>
          <p:nvPr/>
        </p:nvSpPr>
        <p:spPr>
          <a:xfrm>
            <a:off x="6735200" y="1562468"/>
            <a:ext cx="3003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بَدْرٌ يُحِبُّ قِطَّهُ؛ فَهُوَ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97BCE1-DFBD-4798-9CD5-FAA31C2EA557}"/>
              </a:ext>
            </a:extLst>
          </p:cNvPr>
          <p:cNvSpPr/>
          <p:nvPr/>
        </p:nvSpPr>
        <p:spPr>
          <a:xfrm>
            <a:off x="4580883" y="1642485"/>
            <a:ext cx="417251" cy="381740"/>
          </a:xfrm>
          <a:prstGeom prst="rect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FA0443-19BD-416A-B9F9-14664E078BE3}"/>
              </a:ext>
            </a:extLst>
          </p:cNvPr>
          <p:cNvSpPr/>
          <p:nvPr/>
        </p:nvSpPr>
        <p:spPr>
          <a:xfrm>
            <a:off x="4580882" y="2444113"/>
            <a:ext cx="417251" cy="381740"/>
          </a:xfrm>
          <a:prstGeom prst="rect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2ACDBE-8397-442E-BE59-377395810860}"/>
              </a:ext>
            </a:extLst>
          </p:cNvPr>
          <p:cNvSpPr/>
          <p:nvPr/>
        </p:nvSpPr>
        <p:spPr>
          <a:xfrm>
            <a:off x="4589760" y="3287729"/>
            <a:ext cx="417251" cy="381740"/>
          </a:xfrm>
          <a:prstGeom prst="rect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B8839C-4F12-466A-9BAD-381A397C56AD}"/>
              </a:ext>
            </a:extLst>
          </p:cNvPr>
          <p:cNvSpPr txBox="1"/>
          <p:nvPr/>
        </p:nvSpPr>
        <p:spPr>
          <a:xfrm>
            <a:off x="1961967" y="1440038"/>
            <a:ext cx="224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يَعْتَني بِنَظافَتِهِ.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974839-A829-4AB5-ADE3-50316BC51C59}"/>
              </a:ext>
            </a:extLst>
          </p:cNvPr>
          <p:cNvSpPr txBox="1"/>
          <p:nvPr/>
        </p:nvSpPr>
        <p:spPr>
          <a:xfrm>
            <a:off x="1686760" y="3129032"/>
            <a:ext cx="259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يُطْعِمُهُ.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60D602-20B0-4ABB-BAF4-2FC06108DE61}"/>
              </a:ext>
            </a:extLst>
          </p:cNvPr>
          <p:cNvSpPr txBox="1"/>
          <p:nvPr/>
        </p:nvSpPr>
        <p:spPr>
          <a:xfrm>
            <a:off x="1683799" y="2311817"/>
            <a:ext cx="259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يَحْميهِ مِنَ القطَطِ.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422D0F-6DBD-4C74-B51C-0B1841DDF98F}"/>
              </a:ext>
            </a:extLst>
          </p:cNvPr>
          <p:cNvSpPr txBox="1"/>
          <p:nvPr/>
        </p:nvSpPr>
        <p:spPr>
          <a:xfrm>
            <a:off x="5539675" y="4138476"/>
            <a:ext cx="426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رَشَّ الطَّبِيبُ البَيْطَرِيُّ أُذُنَي القِطِّ.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3206FF-42E1-4DF0-8EEF-C2E1D0288235}"/>
              </a:ext>
            </a:extLst>
          </p:cNvPr>
          <p:cNvSpPr/>
          <p:nvPr/>
        </p:nvSpPr>
        <p:spPr>
          <a:xfrm>
            <a:off x="4573484" y="4218493"/>
            <a:ext cx="417251" cy="381740"/>
          </a:xfrm>
          <a:prstGeom prst="rect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59E7F8-A7D9-4803-BBE9-F275BB25F070}"/>
              </a:ext>
            </a:extLst>
          </p:cNvPr>
          <p:cNvSpPr/>
          <p:nvPr/>
        </p:nvSpPr>
        <p:spPr>
          <a:xfrm>
            <a:off x="4573483" y="5020121"/>
            <a:ext cx="417251" cy="381740"/>
          </a:xfrm>
          <a:prstGeom prst="rect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067C78-B1A0-4DD0-B895-DC34A74574F5}"/>
              </a:ext>
            </a:extLst>
          </p:cNvPr>
          <p:cNvSpPr txBox="1"/>
          <p:nvPr/>
        </p:nvSpPr>
        <p:spPr>
          <a:xfrm>
            <a:off x="1572827" y="4016046"/>
            <a:ext cx="272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بِسائِلٍ أَحْمَرِ اللَّوْنِ.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999315-A6A0-4768-8414-413EC3285F0B}"/>
              </a:ext>
            </a:extLst>
          </p:cNvPr>
          <p:cNvSpPr txBox="1"/>
          <p:nvPr/>
        </p:nvSpPr>
        <p:spPr>
          <a:xfrm>
            <a:off x="1774057" y="4887825"/>
            <a:ext cx="259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بِسائِلٍ بُنِّيِّ اللَّوْنِ.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451F29-A141-4F5E-8334-A13481A0EFF5}"/>
              </a:ext>
            </a:extLst>
          </p:cNvPr>
          <p:cNvSpPr txBox="1"/>
          <p:nvPr/>
        </p:nvSpPr>
        <p:spPr>
          <a:xfrm>
            <a:off x="4501352" y="1538684"/>
            <a:ext cx="6458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C3023D-A7EE-497D-9FF0-30B861F970D1}"/>
              </a:ext>
            </a:extLst>
          </p:cNvPr>
          <p:cNvSpPr txBox="1"/>
          <p:nvPr/>
        </p:nvSpPr>
        <p:spPr>
          <a:xfrm>
            <a:off x="4509539" y="3193538"/>
            <a:ext cx="6458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994840-0956-4AF2-B624-9BEED5750B8D}"/>
              </a:ext>
            </a:extLst>
          </p:cNvPr>
          <p:cNvSpPr txBox="1"/>
          <p:nvPr/>
        </p:nvSpPr>
        <p:spPr>
          <a:xfrm>
            <a:off x="4454693" y="4956841"/>
            <a:ext cx="6458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2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967" y="354664"/>
            <a:ext cx="37192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أَصِلُ القَوْلَ بِصاحِبِهِ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1CA25F-CF7A-44C0-916D-9D5BA04C39E7}"/>
              </a:ext>
            </a:extLst>
          </p:cNvPr>
          <p:cNvSpPr/>
          <p:nvPr/>
        </p:nvSpPr>
        <p:spPr>
          <a:xfrm>
            <a:off x="6025027" y="1863243"/>
            <a:ext cx="3278130" cy="763577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"قِطُّكَ بِخَيْرٍ، يا بَدْرُ".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18">
            <a:extLst>
              <a:ext uri="{FF2B5EF4-FFF2-40B4-BE49-F238E27FC236}">
                <a16:creationId xmlns:a16="http://schemas.microsoft.com/office/drawing/2014/main" id="{B5C3D23B-CF96-4C86-8BB7-CA4E88432DDC}"/>
              </a:ext>
            </a:extLst>
          </p:cNvPr>
          <p:cNvSpPr/>
          <p:nvPr/>
        </p:nvSpPr>
        <p:spPr>
          <a:xfrm>
            <a:off x="1853237" y="1813874"/>
            <a:ext cx="2341068" cy="542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الأَبُ جابِرٌ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19">
            <a:extLst>
              <a:ext uri="{FF2B5EF4-FFF2-40B4-BE49-F238E27FC236}">
                <a16:creationId xmlns:a16="http://schemas.microsoft.com/office/drawing/2014/main" id="{C31172DF-BD45-494C-9EFF-5C904AE23169}"/>
              </a:ext>
            </a:extLst>
          </p:cNvPr>
          <p:cNvSpPr/>
          <p:nvPr/>
        </p:nvSpPr>
        <p:spPr>
          <a:xfrm>
            <a:off x="1908446" y="3553070"/>
            <a:ext cx="2341068" cy="542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الطَّبيبُ البَيْطَرِيُّ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F78EEB-DC4C-432B-970D-4A4CB585CFF8}"/>
              </a:ext>
            </a:extLst>
          </p:cNvPr>
          <p:cNvCxnSpPr>
            <a:cxnSpLocks/>
          </p:cNvCxnSpPr>
          <p:nvPr/>
        </p:nvCxnSpPr>
        <p:spPr>
          <a:xfrm flipH="1">
            <a:off x="4347428" y="2354439"/>
            <a:ext cx="1616183" cy="11986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ACDAACC1-F195-4E85-B5EA-4875FEF8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8105" y="6466241"/>
            <a:ext cx="5113541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الأَوَّلُ الابْتِدائِيُّ/ وحدة بيئَتُنا وَصِخَّتُنا/  الدَّرْسُ الخَامِسَ عَشَرَ: أعزّز مكتسباتي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62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53" y="354664"/>
            <a:ext cx="52229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4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أُرَتِّبُ الجُمَلَ كَمَا وَرَدَتْ فِي النَّصِّ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1FC4EA-64D8-4CF5-98D9-5E4B0D11289A}"/>
              </a:ext>
            </a:extLst>
          </p:cNvPr>
          <p:cNvSpPr/>
          <p:nvPr/>
        </p:nvSpPr>
        <p:spPr>
          <a:xfrm>
            <a:off x="8873846" y="1989708"/>
            <a:ext cx="319999" cy="32261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4B6CDF-2660-47AF-ABAB-670B5F6458E7}"/>
              </a:ext>
            </a:extLst>
          </p:cNvPr>
          <p:cNvSpPr/>
          <p:nvPr/>
        </p:nvSpPr>
        <p:spPr>
          <a:xfrm>
            <a:off x="8880196" y="2987859"/>
            <a:ext cx="319999" cy="32261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A41E35-1274-40CA-B228-904E71327B74}"/>
              </a:ext>
            </a:extLst>
          </p:cNvPr>
          <p:cNvSpPr/>
          <p:nvPr/>
        </p:nvSpPr>
        <p:spPr>
          <a:xfrm>
            <a:off x="8886546" y="4011915"/>
            <a:ext cx="319999" cy="32261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1DE454-642D-44E6-8C21-EFBE5716E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703" y="1829670"/>
            <a:ext cx="41761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</a:tabLst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"عالِجْهُ بِهَذا الدَّواءِ</a:t>
            </a:r>
            <a:r>
              <a:rPr kumimoji="0" lang="ar-BH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مُدَّةَ أُسْبُوعٍ"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kumimoji="0" lang="ar-SA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0619AAB-0A5A-472F-B949-778A0E5A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313" y="2842972"/>
            <a:ext cx="43075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</a:tabLst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لاحَظَ بُقَعًا حَمْراءَ عَلى أُذُنَيْ قِطِّهِ.</a:t>
            </a:r>
            <a:endParaRPr kumimoji="0" lang="ar-SA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7899E76-9113-4579-99F3-9C733C6A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63A9777F-6F5F-47A7-923F-B0772F1BC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190" y="3852021"/>
            <a:ext cx="37914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</a:tabLst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لِبَدْرٍ قِطٌّ</a:t>
            </a:r>
            <a:r>
              <a:rPr kumimoji="0" lang="ar-BH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صَغِيرٌ أَبْيَضُ اللَّوْنِ.</a:t>
            </a:r>
            <a:endParaRPr kumimoji="0" lang="ar-SA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39FDB9-84E7-4382-AC73-0C08821DFD04}"/>
              </a:ext>
            </a:extLst>
          </p:cNvPr>
          <p:cNvSpPr txBox="1"/>
          <p:nvPr/>
        </p:nvSpPr>
        <p:spPr>
          <a:xfrm>
            <a:off x="8850857" y="1871691"/>
            <a:ext cx="65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B8F1E7-DC64-44AB-8535-2996687D2577}"/>
              </a:ext>
            </a:extLst>
          </p:cNvPr>
          <p:cNvSpPr txBox="1"/>
          <p:nvPr/>
        </p:nvSpPr>
        <p:spPr>
          <a:xfrm>
            <a:off x="8824223" y="2885517"/>
            <a:ext cx="65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6A51C0-F8B0-4705-85CD-09ED20B63FEA}"/>
              </a:ext>
            </a:extLst>
          </p:cNvPr>
          <p:cNvSpPr txBox="1"/>
          <p:nvPr/>
        </p:nvSpPr>
        <p:spPr>
          <a:xfrm>
            <a:off x="8850858" y="3899343"/>
            <a:ext cx="65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E0EB2BB8-9C28-4B3A-BF9F-171E97D3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8105" y="6466241"/>
            <a:ext cx="5113541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الأَوَّلُ الابْتِدائِيُّ/ وحدة بيئَتُنا وَصِخَّتُنا/  الدَّرْسُ الخَامِسَ عَشَرَ: أعزّز مكتسباتي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4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5" grpId="0"/>
      <p:bldP spid="9" grpId="0"/>
      <p:bldP spid="11" grpId="0"/>
      <p:bldP spid="23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531" y="212620"/>
            <a:ext cx="84369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5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أَضَعُ كُلَّ جُمْلَةٍ مِمّا يَأْتي في الخانَةِ المُناسِبَةِ مِنَ الجَدْوَلِ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7899E76-9113-4579-99F3-9C733C6A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E0EB2BB8-9C28-4B3A-BF9F-171E97D3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8105" y="6466241"/>
            <a:ext cx="5113541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الأَوَّلُ الابْتِدائِيُّ/ وحدة بيئَتُنا وَصِخَّتُنا/  الدَّرْسُ الخَامِسَ عَشَرَ: أعزّز مكتسباتي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F1264E-F94B-4741-9930-54C34ADF53F0}"/>
              </a:ext>
            </a:extLst>
          </p:cNvPr>
          <p:cNvSpPr txBox="1"/>
          <p:nvPr/>
        </p:nvSpPr>
        <p:spPr>
          <a:xfrm>
            <a:off x="5740530" y="962548"/>
            <a:ext cx="4327864" cy="277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يُطْعِمُ القِطَّ.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فَحَصَ القِطَّ.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يَعْتَني بِنَظافَةِ القِطِّ.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نَظَّفَ أُذُنَي القِطِّ بِالـمُطَهِّرِ.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560819-787C-4211-860D-58B72395E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29304"/>
              </p:ext>
            </p:extLst>
          </p:nvPr>
        </p:nvGraphicFramePr>
        <p:xfrm>
          <a:off x="2166155" y="3872808"/>
          <a:ext cx="7403252" cy="2289239"/>
        </p:xfrm>
        <a:graphic>
          <a:graphicData uri="http://schemas.openxmlformats.org/drawingml/2006/table">
            <a:tbl>
              <a:tblPr rtl="1" firstRow="1" firstCol="1" bandRow="1"/>
              <a:tblGrid>
                <a:gridCol w="3691812">
                  <a:extLst>
                    <a:ext uri="{9D8B030D-6E8A-4147-A177-3AD203B41FA5}">
                      <a16:colId xmlns:a16="http://schemas.microsoft.com/office/drawing/2014/main" val="2596552314"/>
                    </a:ext>
                  </a:extLst>
                </a:gridCol>
                <a:gridCol w="3711440">
                  <a:extLst>
                    <a:ext uri="{9D8B030D-6E8A-4147-A177-3AD203B41FA5}">
                      <a16:colId xmlns:a16="http://schemas.microsoft.com/office/drawing/2014/main" val="3179727252"/>
                    </a:ext>
                  </a:extLst>
                </a:gridCol>
              </a:tblGrid>
              <a:tr h="115796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أَعْمالُ بَدْرٍ</a:t>
                      </a: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أَعْمالُ الطَّبيبِ البَيْطَرِيِّ</a:t>
                      </a: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308271"/>
                  </a:ext>
                </a:extLst>
              </a:tr>
              <a:tr h="113127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14435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B43E367-34B1-4C2D-B5C4-103D16FED509}"/>
              </a:ext>
            </a:extLst>
          </p:cNvPr>
          <p:cNvSpPr txBox="1"/>
          <p:nvPr/>
        </p:nvSpPr>
        <p:spPr>
          <a:xfrm>
            <a:off x="2135443" y="5026106"/>
            <a:ext cx="430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17D580-893E-481B-80B4-058374C9AA94}"/>
              </a:ext>
            </a:extLst>
          </p:cNvPr>
          <p:cNvSpPr txBox="1"/>
          <p:nvPr/>
        </p:nvSpPr>
        <p:spPr>
          <a:xfrm>
            <a:off x="6201052" y="5050221"/>
            <a:ext cx="326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86E0A8-BD20-4DC5-B152-34F71CEE3680}"/>
              </a:ext>
            </a:extLst>
          </p:cNvPr>
          <p:cNvSpPr txBox="1"/>
          <p:nvPr/>
        </p:nvSpPr>
        <p:spPr>
          <a:xfrm>
            <a:off x="6217151" y="5553697"/>
            <a:ext cx="36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FC5A41-8B7C-4FA4-A34F-BF9A2E887D7D}"/>
              </a:ext>
            </a:extLst>
          </p:cNvPr>
          <p:cNvSpPr txBox="1"/>
          <p:nvPr/>
        </p:nvSpPr>
        <p:spPr>
          <a:xfrm>
            <a:off x="2151542" y="5542299"/>
            <a:ext cx="430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199012-4C45-4100-BCBC-BE439D6C344B}"/>
              </a:ext>
            </a:extLst>
          </p:cNvPr>
          <p:cNvSpPr txBox="1"/>
          <p:nvPr/>
        </p:nvSpPr>
        <p:spPr>
          <a:xfrm>
            <a:off x="7432596" y="5011428"/>
            <a:ext cx="243248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يُطْعِمُ القِطَّ.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2ACEDC-6063-49F5-97DE-0643585BE7F9}"/>
              </a:ext>
            </a:extLst>
          </p:cNvPr>
          <p:cNvSpPr txBox="1"/>
          <p:nvPr/>
        </p:nvSpPr>
        <p:spPr>
          <a:xfrm>
            <a:off x="3660381" y="4999367"/>
            <a:ext cx="255677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فَحَصَ القِطَّ.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8D9087-FB3D-440E-835C-26210F2EAFE7}"/>
              </a:ext>
            </a:extLst>
          </p:cNvPr>
          <p:cNvSpPr txBox="1"/>
          <p:nvPr/>
        </p:nvSpPr>
        <p:spPr>
          <a:xfrm>
            <a:off x="6462249" y="5510661"/>
            <a:ext cx="341088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يَعْتَني بِنَظافَةِ القِطِّ.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81834E-CD45-49AD-A9A1-A9B5129FB21D}"/>
              </a:ext>
            </a:extLst>
          </p:cNvPr>
          <p:cNvSpPr txBox="1"/>
          <p:nvPr/>
        </p:nvSpPr>
        <p:spPr>
          <a:xfrm>
            <a:off x="1937735" y="5528187"/>
            <a:ext cx="432786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نَظَّفَ أُذُنَي القِطِّ بِالـمُطَهِّرِ.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194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4" grpId="0"/>
      <p:bldP spid="28" grpId="0"/>
      <p:bldP spid="29" grpId="0"/>
      <p:bldP spid="32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7812</TotalTime>
  <Words>1029</Words>
  <Application>Microsoft Office PowerPoint</Application>
  <PresentationFormat>Widescreen</PresentationFormat>
  <Paragraphs>153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حمد عليّ النفيعيّ</cp:lastModifiedBy>
  <cp:revision>780</cp:revision>
  <dcterms:created xsi:type="dcterms:W3CDTF">2020-09-08T04:24:33Z</dcterms:created>
  <dcterms:modified xsi:type="dcterms:W3CDTF">2021-04-28T07:03:47Z</dcterms:modified>
</cp:coreProperties>
</file>