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3" r:id="rId5"/>
    <p:sldId id="262" r:id="rId6"/>
    <p:sldId id="263" r:id="rId7"/>
    <p:sldId id="273" r:id="rId8"/>
    <p:sldId id="264" r:id="rId9"/>
    <p:sldId id="321" r:id="rId10"/>
    <p:sldId id="318" r:id="rId11"/>
    <p:sldId id="322" r:id="rId12"/>
    <p:sldId id="277" r:id="rId13"/>
    <p:sldId id="278" r:id="rId14"/>
    <p:sldId id="31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>
        <p:scale>
          <a:sx n="82" d="100"/>
          <a:sy n="82" d="100"/>
        </p:scale>
        <p:origin x="-71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70641" y="1525350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الابْتِدائيّ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الثّاني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مستطيل: زوايا مستديرة 201">
            <a:extLst>
              <a:ext uri="{FF2B5EF4-FFF2-40B4-BE49-F238E27FC236}">
                <a16:creationId xmlns:a16="http://schemas.microsoft.com/office/drawing/2014/main" xmlns="" id="{9EC790F6-68D6-4360-8C40-BCD81E025602}"/>
              </a:ext>
            </a:extLst>
          </p:cNvPr>
          <p:cNvSpPr/>
          <p:nvPr/>
        </p:nvSpPr>
        <p:spPr>
          <a:xfrm>
            <a:off x="4548922" y="5624945"/>
            <a:ext cx="3650747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2- التَّحَدُّثُ وَالقِراءَةُ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145444-246B-4B11-B088-044A6240A228}"/>
              </a:ext>
            </a:extLst>
          </p:cNvPr>
          <p:cNvSpPr/>
          <p:nvPr/>
        </p:nvSpPr>
        <p:spPr>
          <a:xfrm>
            <a:off x="124287" y="2286554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بيئَتُنا وَصِحَّتُنا                                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الرَّابِعَ عَشَرَ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ف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(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ظ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F02E259-4D46-4208-AED5-F07F7A80CE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16" y="3358079"/>
            <a:ext cx="4638809" cy="226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11BC0B-A8CE-4D50-A68C-8B05216746EF}"/>
              </a:ext>
            </a:extLst>
          </p:cNvPr>
          <p:cNvSpPr/>
          <p:nvPr/>
        </p:nvSpPr>
        <p:spPr>
          <a:xfrm>
            <a:off x="4070184" y="446671"/>
            <a:ext cx="43877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-أ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ُلَوِّنُ مُرادِفَ ما تَحْتَهُ خَطٌّ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kumimoji="0" lang="ar-SA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20832F-5AE7-47D5-ACF5-DFC34676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3ECAB41-294B-408B-9137-822D920B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940" y="7835265"/>
            <a:ext cx="292100" cy="285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8DF69DE-EB80-4C45-B9D3-A101DC08241A}"/>
              </a:ext>
            </a:extLst>
          </p:cNvPr>
          <p:cNvSpPr txBox="1"/>
          <p:nvPr/>
        </p:nvSpPr>
        <p:spPr>
          <a:xfrm>
            <a:off x="4994822" y="2206322"/>
            <a:ext cx="47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خَرَجَتْ رِحابُ مِنَ المُسْتَشْفى </a:t>
            </a:r>
            <a:r>
              <a:rPr lang="ar-BH" sz="3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فَرِحَةً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19F1E0D1-E338-4B11-AF80-7DA4BB55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1B57B-CAD9-474B-BF4D-FBA7324CFCE2}"/>
              </a:ext>
            </a:extLst>
          </p:cNvPr>
          <p:cNvSpPr txBox="1"/>
          <p:nvPr/>
        </p:nvSpPr>
        <p:spPr>
          <a:xfrm>
            <a:off x="3391272" y="2187702"/>
            <a:ext cx="11097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نَشيطَةٌ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C0638F-7FD9-4CF7-87E3-E48DC4C9C2C9}"/>
              </a:ext>
            </a:extLst>
          </p:cNvPr>
          <p:cNvSpPr txBox="1"/>
          <p:nvPr/>
        </p:nvSpPr>
        <p:spPr>
          <a:xfrm>
            <a:off x="1928112" y="2168596"/>
            <a:ext cx="11097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سَعيدَةً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57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11BC0B-A8CE-4D50-A68C-8B05216746EF}"/>
              </a:ext>
            </a:extLst>
          </p:cNvPr>
          <p:cNvSpPr/>
          <p:nvPr/>
        </p:nvSpPr>
        <p:spPr>
          <a:xfrm>
            <a:off x="1782382" y="446671"/>
            <a:ext cx="78942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الفِقْرَةَ الآتِيَةَ، وَأَضَعُ      حَوْلَ الكَلِمَاتِ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kumimoji="0" lang="ar-SA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3ECAB41-294B-408B-9137-822D920B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940" y="7835265"/>
            <a:ext cx="292100" cy="285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AD82097-3E61-4128-9469-CD39B92A9F4C}"/>
              </a:ext>
            </a:extLst>
          </p:cNvPr>
          <p:cNvSpPr/>
          <p:nvPr/>
        </p:nvSpPr>
        <p:spPr>
          <a:xfrm>
            <a:off x="2624536" y="2789230"/>
            <a:ext cx="7412854" cy="2072924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224149C-6131-4705-A5F6-AE595CE91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08216"/>
              </p:ext>
            </p:extLst>
          </p:nvPr>
        </p:nvGraphicFramePr>
        <p:xfrm>
          <a:off x="3728621" y="1748513"/>
          <a:ext cx="5346012" cy="630936"/>
        </p:xfrm>
        <a:graphic>
          <a:graphicData uri="http://schemas.openxmlformats.org/drawingml/2006/table">
            <a:tbl>
              <a:tblPr rtl="1" firstRow="1" firstCol="1" bandRow="1"/>
              <a:tblGrid>
                <a:gridCol w="1340925">
                  <a:extLst>
                    <a:ext uri="{9D8B030D-6E8A-4147-A177-3AD203B41FA5}">
                      <a16:colId xmlns:a16="http://schemas.microsoft.com/office/drawing/2014/main" xmlns="" val="4053852671"/>
                    </a:ext>
                  </a:extLst>
                </a:gridCol>
                <a:gridCol w="564215">
                  <a:extLst>
                    <a:ext uri="{9D8B030D-6E8A-4147-A177-3AD203B41FA5}">
                      <a16:colId xmlns:a16="http://schemas.microsoft.com/office/drawing/2014/main" xmlns="" val="3036346654"/>
                    </a:ext>
                  </a:extLst>
                </a:gridCol>
                <a:gridCol w="1365002">
                  <a:extLst>
                    <a:ext uri="{9D8B030D-6E8A-4147-A177-3AD203B41FA5}">
                      <a16:colId xmlns:a16="http://schemas.microsoft.com/office/drawing/2014/main" xmlns="" val="169726957"/>
                    </a:ext>
                  </a:extLst>
                </a:gridCol>
                <a:gridCol w="268081">
                  <a:extLst>
                    <a:ext uri="{9D8B030D-6E8A-4147-A177-3AD203B41FA5}">
                      <a16:colId xmlns:a16="http://schemas.microsoft.com/office/drawing/2014/main" xmlns="" val="48197300"/>
                    </a:ext>
                  </a:extLst>
                </a:gridCol>
                <a:gridCol w="327642">
                  <a:extLst>
                    <a:ext uri="{9D8B030D-6E8A-4147-A177-3AD203B41FA5}">
                      <a16:colId xmlns:a16="http://schemas.microsoft.com/office/drawing/2014/main" xmlns="" val="1698313473"/>
                    </a:ext>
                  </a:extLst>
                </a:gridCol>
                <a:gridCol w="1480147">
                  <a:extLst>
                    <a:ext uri="{9D8B030D-6E8A-4147-A177-3AD203B41FA5}">
                      <a16:colId xmlns:a16="http://schemas.microsoft.com/office/drawing/2014/main" xmlns="" val="3348029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المُحافَظَةُ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نَظافَةِ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تَظْهَرُ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780291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xmlns="" id="{4DB21054-D2C2-4CCB-B870-BA7AD716223C}"/>
              </a:ext>
            </a:extLst>
          </p:cNvPr>
          <p:cNvSpPr/>
          <p:nvPr/>
        </p:nvSpPr>
        <p:spPr>
          <a:xfrm>
            <a:off x="5323639" y="859937"/>
            <a:ext cx="292963" cy="33370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CF00EE-2C5E-4FEE-828D-E95C3D0E5EFA}"/>
              </a:ext>
            </a:extLst>
          </p:cNvPr>
          <p:cNvSpPr/>
          <p:nvPr/>
        </p:nvSpPr>
        <p:spPr>
          <a:xfrm>
            <a:off x="7075503" y="3474281"/>
            <a:ext cx="822659" cy="65994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5B82013-6E52-4961-932E-7643AB281C11}"/>
              </a:ext>
            </a:extLst>
          </p:cNvPr>
          <p:cNvSpPr/>
          <p:nvPr/>
        </p:nvSpPr>
        <p:spPr>
          <a:xfrm>
            <a:off x="5113538" y="2834863"/>
            <a:ext cx="1015642" cy="659943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09CCE6F-69F6-4E18-BA0B-C797B626F3D6}"/>
              </a:ext>
            </a:extLst>
          </p:cNvPr>
          <p:cNvSpPr/>
          <p:nvPr/>
        </p:nvSpPr>
        <p:spPr>
          <a:xfrm>
            <a:off x="6613864" y="2742573"/>
            <a:ext cx="1312413" cy="6846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9562FD67-3BFD-44FF-861F-A3EDF2AA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456BA8-16E8-4D41-9A91-E80A8B013131}"/>
              </a:ext>
            </a:extLst>
          </p:cNvPr>
          <p:cNvSpPr txBox="1"/>
          <p:nvPr/>
        </p:nvSpPr>
        <p:spPr>
          <a:xfrm>
            <a:off x="2624536" y="2770178"/>
            <a:ext cx="7623698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قالَتِ الطَّبيبَةُ: "المُحافَظَةُ عَلى نَظافَةِ الْأَسْنانِ تَحْميها مِنْ التَسَوُّسِ، وَقَريبًا تَظْهَرُ أَسْنانُكِ الدّائِمَةُ، فَحافِظي عَلَيْها".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A7B1CF-1981-437F-8BC8-B53D111F8897}"/>
              </a:ext>
            </a:extLst>
          </p:cNvPr>
          <p:cNvSpPr txBox="1"/>
          <p:nvPr/>
        </p:nvSpPr>
        <p:spPr>
          <a:xfrm>
            <a:off x="4153714" y="3989382"/>
            <a:ext cx="609452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خَرَجَتْ رِحابُ مِنَ العِيادَةِ فَرِحَةً.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0140" y="566689"/>
            <a:ext cx="658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8. أَقْرَأُ الجُمْلَةَ، وأَكْتُبُ عَدَدَ كَلِماتها: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5A659983-38F6-46BC-A82E-5502394F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C91B71F-F54E-461B-A9EC-070F91C0D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66456"/>
              </p:ext>
            </p:extLst>
          </p:nvPr>
        </p:nvGraphicFramePr>
        <p:xfrm>
          <a:off x="3554813" y="2027474"/>
          <a:ext cx="5419725" cy="587058"/>
        </p:xfrm>
        <a:graphic>
          <a:graphicData uri="http://schemas.openxmlformats.org/drawingml/2006/table">
            <a:tbl>
              <a:tblPr rtl="1" firstRow="1" firstCol="1" bandRow="1"/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195432982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55598255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خَرَجَتْ رِحابُ مِنَ العِيادَةِ فَرِحَةً.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14185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B1B13F-7692-4B5C-A5D4-A24CBE924171}"/>
              </a:ext>
            </a:extLst>
          </p:cNvPr>
          <p:cNvSpPr txBox="1"/>
          <p:nvPr/>
        </p:nvSpPr>
        <p:spPr>
          <a:xfrm>
            <a:off x="3701988" y="1980737"/>
            <a:ext cx="9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0FFDEE-DE67-4841-B6F9-7B346AB0FB81}"/>
              </a:ext>
            </a:extLst>
          </p:cNvPr>
          <p:cNvSpPr txBox="1"/>
          <p:nvPr/>
        </p:nvSpPr>
        <p:spPr>
          <a:xfrm>
            <a:off x="3962399" y="2027474"/>
            <a:ext cx="4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51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488" y="440323"/>
            <a:ext cx="159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9- أَقْرَأُ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6189" y="2941516"/>
            <a:ext cx="12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ظَ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رْف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0334" y="2940969"/>
            <a:ext cx="124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ظَ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لَّة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0038" y="5236834"/>
            <a:ext cx="12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ظي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8713" y="2929732"/>
            <a:ext cx="12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ظُ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فْرٌ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3733" y="5191755"/>
            <a:ext cx="12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ظِ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0333" y="5207407"/>
            <a:ext cx="12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نَ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ظّا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رَةٌ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4790A03E-9D34-4555-BDE4-9CD05E01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E7C7FA-9735-4B78-B796-3478B8385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95" y="1292529"/>
            <a:ext cx="1407045" cy="1377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F99487-330D-41A0-AA4E-E7799693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78" y="1251953"/>
            <a:ext cx="1726841" cy="1797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1922E6-47B8-4910-B83C-8A46B9E59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9" y="1364334"/>
            <a:ext cx="1707065" cy="1424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620892-29B6-4C9D-B322-4FB1D2D0E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26" y="3752233"/>
            <a:ext cx="1340522" cy="13776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A2A2C99-41AC-4EB1-A395-C9C7EA278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59" y="3670465"/>
            <a:ext cx="1578759" cy="13230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EB43A6E-2E24-4F1E-9BD6-6E263EA90D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2" y="3644816"/>
            <a:ext cx="1537210" cy="14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AD82630B-6202-4F3F-B79E-D22C614A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26633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مستطيل: زوايا مستديرة 201">
            <a:extLst>
              <a:ext uri="{FF2B5EF4-FFF2-40B4-BE49-F238E27FC236}">
                <a16:creationId xmlns:a16="http://schemas.microsoft.com/office/drawing/2014/main" xmlns="" id="{B98CE7BB-3756-4C4A-AFF3-E175F742AC7D}"/>
              </a:ext>
            </a:extLst>
          </p:cNvPr>
          <p:cNvSpPr/>
          <p:nvPr/>
        </p:nvSpPr>
        <p:spPr>
          <a:xfrm>
            <a:off x="5066101" y="413266"/>
            <a:ext cx="1995948" cy="76679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التّحدّث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6BCED4A0-A146-4344-A745-02781AE7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xmlns="" id="{C4E4A9D7-0370-4750-9001-40CF1E2844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1" y="1621790"/>
            <a:ext cx="9834465" cy="414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61096"/>
            <a:ext cx="1143243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6F3E42-7A57-4BA7-A3D4-1539FF0B27A1}"/>
              </a:ext>
            </a:extLst>
          </p:cNvPr>
          <p:cNvSpPr/>
          <p:nvPr/>
        </p:nvSpPr>
        <p:spPr>
          <a:xfrm>
            <a:off x="5119278" y="-152643"/>
            <a:ext cx="37545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 مَعَ الـمُعَلِّمِ.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E91043-029D-4E79-B67A-440475E27FDE}"/>
              </a:ext>
            </a:extLst>
          </p:cNvPr>
          <p:cNvSpPr txBox="1"/>
          <p:nvPr/>
        </p:nvSpPr>
        <p:spPr>
          <a:xfrm>
            <a:off x="4942671" y="641075"/>
            <a:ext cx="38494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رِحابُ تُحافِظُ عَلى أَسْنانِها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CCA1E8F-E9A3-4551-960E-A7F09C6185CE}"/>
              </a:ext>
            </a:extLst>
          </p:cNvPr>
          <p:cNvSpPr txBox="1"/>
          <p:nvPr/>
        </p:nvSpPr>
        <p:spPr>
          <a:xfrm>
            <a:off x="2982896" y="1247123"/>
            <a:ext cx="9064101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رَتْ رِحابُ دَوْرَها في عِيادَةِ الأَسْنانِ، ثُمَّ دَخَلَتْ مَعَ أُمِّها إِلى غُرْفَةِ الطَّبيبةِ. رَحَّبَتِ الطَّبيبَةُ بِرِحابَ، وَسأَلَتْها: "ماذا يُؤْلِمُكِ يا بُنَيَّتي"؟ رَدَّتْ رِحابُ: "إِنَّهُ مَوْعِدُ فَحْصِ أَسْناني، يا دُكْتورَةُ". جَلَسَتْ رِحابُ عَلى كُرْسِيِّ الْفَحْصِ، وَفَتَحَتْ فَمَها، فَحَصَتِ الطَّبيبَةُ أَسْنانَ رِحابَ، وَقالَتْ: "أَحْسَنْتِ يا صَغيرَتي، أَسْنانُكِ سَلِيمَةٌ وَنَ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ظي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فَةٌ، أَنْتِ تُحافِ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ظي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 عَلَيْها جَيِّدًا". فَرِحَتْ رِحابُ، وَقالَتْ: "أَنا أُنَ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ظِّ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فُ أَسْناني مَرَّتَيْنِ كُلَّ يَوْمٍ، وَأَشْرَبُ الْحَليبَ؛ لِأُحافِ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 عَلَيْها". قالَتِ الطَّبيبَةُ: "المُحافَ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َةُ عَلى نَ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فَةِ الْأَسْنانِ تَحْميها مِنَ التَسَوُّسِ، وَقَريبًا تَ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ْهَرُ أَسْنانُكِ الدّائِمَةُ، فَحافِ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ظي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عَلَيْها". خَرَجْتْ رِحابُ مِنَ العِيادَةِ فَرِحَةً.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D435CB8-5BA4-45B8-9CAD-656B6879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6FCB93C-0F4A-441A-9D47-BEA548F6EB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" y="1495556"/>
            <a:ext cx="3041075" cy="45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61096"/>
            <a:ext cx="1143243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6F3E42-7A57-4BA7-A3D4-1539FF0B27A1}"/>
              </a:ext>
            </a:extLst>
          </p:cNvPr>
          <p:cNvSpPr/>
          <p:nvPr/>
        </p:nvSpPr>
        <p:spPr>
          <a:xfrm>
            <a:off x="5119278" y="-152643"/>
            <a:ext cx="37545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 مَعَ الـمُعَلِّمِ.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E91043-029D-4E79-B67A-440475E27FDE}"/>
              </a:ext>
            </a:extLst>
          </p:cNvPr>
          <p:cNvSpPr txBox="1"/>
          <p:nvPr/>
        </p:nvSpPr>
        <p:spPr>
          <a:xfrm>
            <a:off x="4942671" y="641075"/>
            <a:ext cx="38494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رِحابُ تُحافِظُ عَلى أَسْنانِها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CCA1E8F-E9A3-4551-960E-A7F09C6185CE}"/>
              </a:ext>
            </a:extLst>
          </p:cNvPr>
          <p:cNvSpPr txBox="1"/>
          <p:nvPr/>
        </p:nvSpPr>
        <p:spPr>
          <a:xfrm>
            <a:off x="2982896" y="1247123"/>
            <a:ext cx="9064101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انْتَ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رَت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 رِحابُ دَوْرَها في عِيادَةِ الأَسْنانِ، ثُمَّ دَخَلَتْ مَعَ أُمِّها إِلى غُرْفَةِ الطَّبيبةِ. رَحَّبَتِ الطَّبيبَةُ بِرِحابَ، وَسأَلَتْها: "ماذا يُؤْلِمُكِ يا بُنَيَّتي"؟ رَدَّتْ رِحابُ: "إِنَّهُ مَوْعِدُ فَحْصِ أَسْناني، يا دُكْتورَةُ". جَلَسَتْ رِحابُ عَلى كُرْسِيِّ الْفَحْصِ، وَفَتَحَتْ فَمَها، فَحَصَتِ الطَّبيبَةُ أَسْنانَ رِحابَ، وَقالَتْ: "أَحْسَنْتِ يا صَغيرَتي، أَسْنانُكِ سَلِيمَةٌ وَ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نَ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فَة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ٌ، أَنْتِ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تُحافِ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ظي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 عَلَيْها جَيِّدًا". فَرِحَتْ رِحابُ، وَقالَتْ: "أَنا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أُنَ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ظِّ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فُ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أَسْناني مَرَّتَيْنِ كُلَّ يَوْمٍ، وَأَشْرَبُ الْحَليبَ؛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لِأُحافِ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ظَ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عَلَيْها". قالَتِ الطَّبيبَةُ: "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المُحافَ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ظَ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عَلى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نَ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ظا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فَةِ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الْأَسْنانِ تَحْميها مِنَ التَسَوُّسِ، وَقَريبًا 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تَ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ظْ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هَر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أَسْنانُكِ الدّائِمَةُ، ف</a:t>
            </a:r>
            <a:r>
              <a:rPr lang="ar-BH" sz="3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َحافِ</a:t>
            </a:r>
            <a:r>
              <a:rPr lang="ar-BH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Sakkal Majalla" panose="02000000000000000000" pitchFamily="2" charset="-78"/>
              </a:rPr>
              <a:t>ظي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عَلَيْها". خَرَجْتْ رِحابُ مِنَ العِيادَةِ فَرِحَةً.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D435CB8-5BA4-45B8-9CAD-656B6879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6FCB93C-0F4A-441A-9D47-BEA548F6EB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" y="1495556"/>
            <a:ext cx="3041075" cy="45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697C82AC-37D4-41BA-B0CB-82B554C1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145" y="499942"/>
            <a:ext cx="2826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E78144CC-23D3-4818-98FB-EAE617F5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903" y="1383503"/>
            <a:ext cx="5220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      حَوْلَ العِبارَةِ المُناسِبَةِ: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6DA2B2-9691-473B-A320-694C6D192365}"/>
              </a:ext>
            </a:extLst>
          </p:cNvPr>
          <p:cNvSpPr/>
          <p:nvPr/>
        </p:nvSpPr>
        <p:spPr>
          <a:xfrm>
            <a:off x="1946023" y="2388399"/>
            <a:ext cx="3951175" cy="758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أَلَمٍ في أَسْنانِها.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9B0A15-5CF4-4760-809A-F35BF3BD8C42}"/>
              </a:ext>
            </a:extLst>
          </p:cNvPr>
          <p:cNvSpPr/>
          <p:nvPr/>
        </p:nvSpPr>
        <p:spPr>
          <a:xfrm>
            <a:off x="1946022" y="3331547"/>
            <a:ext cx="3951176" cy="758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مَوْعِدِ فَحْصِ الأَسْنانِ.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8F57249-355D-4E87-B8F3-85459A141077}"/>
              </a:ext>
            </a:extLst>
          </p:cNvPr>
          <p:cNvSpPr/>
          <p:nvPr/>
        </p:nvSpPr>
        <p:spPr>
          <a:xfrm>
            <a:off x="1946022" y="4462927"/>
            <a:ext cx="3951176" cy="758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مَرَّتَيْنِ كُلَّ يَوْمٍ.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E6BB8D-DF31-4985-94E3-E9917D3985B2}"/>
              </a:ext>
            </a:extLst>
          </p:cNvPr>
          <p:cNvSpPr txBox="1"/>
          <p:nvPr/>
        </p:nvSpPr>
        <p:spPr>
          <a:xfrm>
            <a:off x="5726103" y="2560169"/>
            <a:ext cx="4995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Sakkal Majalla" panose="02000000000000000000" pitchFamily="2" charset="-78"/>
              </a:rPr>
              <a:t>- زَارَت رِحابُ طَبيبَةَ الأَسْنانِ بِسَبَبِ</a:t>
            </a:r>
            <a:endParaRPr kumimoji="0" lang="ar-BH" alt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3672D17F-D45F-4A86-8FCE-0230083B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AB1EB87-470F-4026-96D6-60D7B6615A80}"/>
              </a:ext>
            </a:extLst>
          </p:cNvPr>
          <p:cNvSpPr/>
          <p:nvPr/>
        </p:nvSpPr>
        <p:spPr>
          <a:xfrm>
            <a:off x="6995604" y="1620885"/>
            <a:ext cx="346230" cy="25309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3EE2B4-4AC1-4E3C-ACB2-7517C516354B}"/>
              </a:ext>
            </a:extLst>
          </p:cNvPr>
          <p:cNvSpPr txBox="1"/>
          <p:nvPr/>
        </p:nvSpPr>
        <p:spPr>
          <a:xfrm>
            <a:off x="7629686" y="4473853"/>
            <a:ext cx="3114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Sakkal Majalla" panose="02000000000000000000" pitchFamily="2" charset="-78"/>
              </a:rPr>
              <a:t>- تُنَظِفُ رِحابُ أَسْنانَها</a:t>
            </a:r>
            <a:endParaRPr kumimoji="0" lang="ar-BH" alt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3FA67E-3A16-427A-9578-90925B9C07C1}"/>
              </a:ext>
            </a:extLst>
          </p:cNvPr>
          <p:cNvSpPr/>
          <p:nvPr/>
        </p:nvSpPr>
        <p:spPr>
          <a:xfrm>
            <a:off x="1947499" y="5423195"/>
            <a:ext cx="3951176" cy="758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مَرَّةً كُلَّ يَوْمٍ.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08812E3-8777-4AF1-929A-12E7CB27F3AE}"/>
              </a:ext>
            </a:extLst>
          </p:cNvPr>
          <p:cNvSpPr/>
          <p:nvPr/>
        </p:nvSpPr>
        <p:spPr>
          <a:xfrm>
            <a:off x="2474650" y="3281853"/>
            <a:ext cx="2975498" cy="85809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B14FCBB-FD76-49AC-8210-A4042394A0B9}"/>
              </a:ext>
            </a:extLst>
          </p:cNvPr>
          <p:cNvSpPr/>
          <p:nvPr/>
        </p:nvSpPr>
        <p:spPr>
          <a:xfrm>
            <a:off x="2558838" y="4422160"/>
            <a:ext cx="2975498" cy="85809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0E6898A3-ACC2-46FC-8E96-AB5DC141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786" y="759187"/>
            <a:ext cx="4362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r"/>
              </a:tabLst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أَ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صِلُ 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القَوْلَ بِصاحِبِهِ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             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373481-DC48-4E6A-A9F6-A9321D25A8D2}"/>
              </a:ext>
            </a:extLst>
          </p:cNvPr>
          <p:cNvGrpSpPr/>
          <p:nvPr/>
        </p:nvGrpSpPr>
        <p:grpSpPr>
          <a:xfrm>
            <a:off x="6551721" y="2197415"/>
            <a:ext cx="3841305" cy="745602"/>
            <a:chOff x="7291849" y="2197415"/>
            <a:chExt cx="2888112" cy="745602"/>
          </a:xfrm>
          <a:solidFill>
            <a:srgbClr val="FFFF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8DCD8B8-A223-49BA-97A3-A9A462C0011D}"/>
                </a:ext>
              </a:extLst>
            </p:cNvPr>
            <p:cNvSpPr/>
            <p:nvPr/>
          </p:nvSpPr>
          <p:spPr>
            <a:xfrm>
              <a:off x="7439585" y="2197415"/>
              <a:ext cx="2740376" cy="74560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"إِنَّهُ مَوْعِدُ فَحْصِ أَسْناني".</a:t>
              </a:r>
              <a:endParaRPr lang="ar-BH" sz="4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5AD106E-BB0D-47A2-8FEE-D0B20C304318}"/>
                </a:ext>
              </a:extLst>
            </p:cNvPr>
            <p:cNvSpPr/>
            <p:nvPr/>
          </p:nvSpPr>
          <p:spPr>
            <a:xfrm>
              <a:off x="7291849" y="2540013"/>
              <a:ext cx="142043" cy="141537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9A4B803-6A94-4AB6-9572-58E1B78CA5BA}"/>
              </a:ext>
            </a:extLst>
          </p:cNvPr>
          <p:cNvGrpSpPr/>
          <p:nvPr/>
        </p:nvGrpSpPr>
        <p:grpSpPr>
          <a:xfrm>
            <a:off x="2858683" y="2187764"/>
            <a:ext cx="2692723" cy="745602"/>
            <a:chOff x="2858683" y="2187764"/>
            <a:chExt cx="2692723" cy="7456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BD46A6C-4307-42FC-A53A-F57DE49CCBD4}"/>
                </a:ext>
              </a:extLst>
            </p:cNvPr>
            <p:cNvSpPr/>
            <p:nvPr/>
          </p:nvSpPr>
          <p:spPr>
            <a:xfrm>
              <a:off x="2858683" y="2187764"/>
              <a:ext cx="2532328" cy="745602"/>
            </a:xfrm>
            <a:prstGeom prst="rect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الطَّبيبَةُ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C1C090-D70E-444D-B4E2-980E2641BDB0}"/>
                </a:ext>
              </a:extLst>
            </p:cNvPr>
            <p:cNvSpPr/>
            <p:nvPr/>
          </p:nvSpPr>
          <p:spPr>
            <a:xfrm>
              <a:off x="5409363" y="2528621"/>
              <a:ext cx="142043" cy="141537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5210E70-65F8-41D7-9537-5EECB34417C2}"/>
              </a:ext>
            </a:extLst>
          </p:cNvPr>
          <p:cNvGrpSpPr/>
          <p:nvPr/>
        </p:nvGrpSpPr>
        <p:grpSpPr>
          <a:xfrm>
            <a:off x="6595935" y="3810663"/>
            <a:ext cx="3770456" cy="728923"/>
            <a:chOff x="7274093" y="3810663"/>
            <a:chExt cx="2834844" cy="728923"/>
          </a:xfrm>
          <a:solidFill>
            <a:srgbClr val="FFFF00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F7040BB-42F5-4451-8F73-729CE48D4CD9}"/>
                </a:ext>
              </a:extLst>
            </p:cNvPr>
            <p:cNvSpPr/>
            <p:nvPr/>
          </p:nvSpPr>
          <p:spPr>
            <a:xfrm>
              <a:off x="7368561" y="3810663"/>
              <a:ext cx="2740376" cy="728923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"أَسْنانُكِ سَليمَةٌ وَنَظيفَةٌ".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2E84FF2-C199-49E6-BCC7-CCF9A9068C06}"/>
                </a:ext>
              </a:extLst>
            </p:cNvPr>
            <p:cNvSpPr/>
            <p:nvPr/>
          </p:nvSpPr>
          <p:spPr>
            <a:xfrm>
              <a:off x="7274093" y="4129121"/>
              <a:ext cx="142043" cy="141537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9FCDDD9-6CCC-45AF-BAFC-8ACC9AD31263}"/>
              </a:ext>
            </a:extLst>
          </p:cNvPr>
          <p:cNvGrpSpPr/>
          <p:nvPr/>
        </p:nvGrpSpPr>
        <p:grpSpPr>
          <a:xfrm>
            <a:off x="2851283" y="3778190"/>
            <a:ext cx="2700538" cy="745602"/>
            <a:chOff x="2851283" y="3778190"/>
            <a:chExt cx="2700538" cy="7456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EBD223-B26E-433E-B3AE-80646D6640F6}"/>
                </a:ext>
              </a:extLst>
            </p:cNvPr>
            <p:cNvSpPr/>
            <p:nvPr/>
          </p:nvSpPr>
          <p:spPr>
            <a:xfrm>
              <a:off x="2851283" y="3778190"/>
              <a:ext cx="2539728" cy="745602"/>
            </a:xfrm>
            <a:prstGeom prst="rect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رِحابُ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085E8CD-F9B1-4879-994A-F907136CFA1F}"/>
                </a:ext>
              </a:extLst>
            </p:cNvPr>
            <p:cNvSpPr/>
            <p:nvPr/>
          </p:nvSpPr>
          <p:spPr>
            <a:xfrm>
              <a:off x="5409778" y="4129121"/>
              <a:ext cx="142043" cy="141537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62026A5-581F-4FCA-9D6F-0B431F21C95E}"/>
              </a:ext>
            </a:extLst>
          </p:cNvPr>
          <p:cNvCxnSpPr>
            <a:cxnSpLocks/>
            <a:stCxn id="3" idx="3"/>
            <a:endCxn id="25" idx="7"/>
          </p:cNvCxnSpPr>
          <p:nvPr/>
        </p:nvCxnSpPr>
        <p:spPr>
          <a:xfrm flipH="1">
            <a:off x="5531019" y="2660822"/>
            <a:ext cx="1048369" cy="1489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9FA377B-D662-4464-97DB-223F8ABD766A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527458" y="2670158"/>
            <a:ext cx="1096144" cy="1479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xmlns="" id="{FE802362-1759-477E-856B-D33A38A6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0E6898A3-ACC2-46FC-8E96-AB5DC141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549" y="621771"/>
            <a:ext cx="66168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r"/>
              </a:tabLst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أ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ُرَتِّبُ الأَعْمالَ الَّتي قامَتْ بِها رِحابُ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: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             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EFF2CDA8-5A9D-4AA9-9F6B-2886A5EA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8BBCB0-A2C3-40F9-9B15-35187B57FD05}"/>
              </a:ext>
            </a:extLst>
          </p:cNvPr>
          <p:cNvSpPr/>
          <p:nvPr/>
        </p:nvSpPr>
        <p:spPr>
          <a:xfrm>
            <a:off x="4107393" y="1735427"/>
            <a:ext cx="4956807" cy="7289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الجُلوسُ عَلى كُرْسِيِّ الفَحْصِ.</a:t>
            </a:r>
            <a:endParaRPr lang="ar-BH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748495B-FB20-4F8C-835D-297EAE8B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888" y="2821455"/>
            <a:ext cx="34451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الانْتِظارُ في عيادَةِ الأَسْنانِ</a:t>
            </a:r>
            <a:r>
              <a:rPr kumimoji="0" lang="ar-BH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kumimoji="0" lang="ar-S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EBA3C5D-A133-4A3A-9A6F-4BE434BF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772" y="1921501"/>
            <a:ext cx="377689" cy="360589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2FE3020-C045-45DF-97B3-5261E41E3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129" y="2970545"/>
            <a:ext cx="377689" cy="360589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BA2EDB1-5CFD-45FE-BE18-B2967E42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4" y="3897137"/>
            <a:ext cx="2611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الخُروجُ</a:t>
            </a:r>
            <a:r>
              <a:rPr kumimoji="0" lang="ar-BH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مِنَ العِيادَةِ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kumimoji="0" lang="ar-S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9760CE0-1275-4F9C-92E0-90B212C7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486" y="4010715"/>
            <a:ext cx="377689" cy="360589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ABE9F06-9B3C-4B71-A913-5E4B70BF7890}"/>
              </a:ext>
            </a:extLst>
          </p:cNvPr>
          <p:cNvSpPr txBox="1"/>
          <p:nvPr/>
        </p:nvSpPr>
        <p:spPr>
          <a:xfrm>
            <a:off x="9243129" y="2888199"/>
            <a:ext cx="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CA2B99A-2980-4115-8D85-F00637AF30CA}"/>
              </a:ext>
            </a:extLst>
          </p:cNvPr>
          <p:cNvSpPr txBox="1"/>
          <p:nvPr/>
        </p:nvSpPr>
        <p:spPr>
          <a:xfrm>
            <a:off x="9232772" y="1813629"/>
            <a:ext cx="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6944C5C-2887-4153-B061-BFEF0BA7F7FD}"/>
              </a:ext>
            </a:extLst>
          </p:cNvPr>
          <p:cNvSpPr txBox="1"/>
          <p:nvPr/>
        </p:nvSpPr>
        <p:spPr>
          <a:xfrm>
            <a:off x="9253486" y="3929580"/>
            <a:ext cx="50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21" grpId="0"/>
      <p:bldP spid="22" grpId="0" animBg="1"/>
      <p:bldP spid="23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11BC0B-A8CE-4D50-A68C-8B05216746EF}"/>
              </a:ext>
            </a:extLst>
          </p:cNvPr>
          <p:cNvSpPr/>
          <p:nvPr/>
        </p:nvSpPr>
        <p:spPr>
          <a:xfrm>
            <a:off x="2973944" y="446671"/>
            <a:ext cx="609654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-أ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َضَعُ       حَوْلَ كُلِّ كَلِمَةٍ وَرَدَتْ في النَّصِّ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kumimoji="0" lang="ar-SA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0DBA28A9-4D5A-4AB7-8EE7-AAB267A6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726B13-4A8C-4146-8571-AAFF8F845ECD}"/>
              </a:ext>
            </a:extLst>
          </p:cNvPr>
          <p:cNvSpPr/>
          <p:nvPr/>
        </p:nvSpPr>
        <p:spPr>
          <a:xfrm>
            <a:off x="7483874" y="877704"/>
            <a:ext cx="355107" cy="31815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0D7B5F4E-69EC-4EB7-83C3-5A5171210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15590"/>
              </p:ext>
            </p:extLst>
          </p:nvPr>
        </p:nvGraphicFramePr>
        <p:xfrm>
          <a:off x="3070582" y="2040398"/>
          <a:ext cx="5866103" cy="587058"/>
        </p:xfrm>
        <a:graphic>
          <a:graphicData uri="http://schemas.openxmlformats.org/drawingml/2006/table">
            <a:tbl>
              <a:tblPr rtl="1" firstRow="1" firstCol="1" bandRow="1"/>
              <a:tblGrid>
                <a:gridCol w="1212652">
                  <a:extLst>
                    <a:ext uri="{9D8B030D-6E8A-4147-A177-3AD203B41FA5}">
                      <a16:colId xmlns:a16="http://schemas.microsoft.com/office/drawing/2014/main" xmlns="" val="2319137402"/>
                    </a:ext>
                  </a:extLst>
                </a:gridCol>
                <a:gridCol w="391412">
                  <a:extLst>
                    <a:ext uri="{9D8B030D-6E8A-4147-A177-3AD203B41FA5}">
                      <a16:colId xmlns:a16="http://schemas.microsoft.com/office/drawing/2014/main" xmlns="" val="3582899803"/>
                    </a:ext>
                  </a:extLst>
                </a:gridCol>
                <a:gridCol w="987952">
                  <a:extLst>
                    <a:ext uri="{9D8B030D-6E8A-4147-A177-3AD203B41FA5}">
                      <a16:colId xmlns:a16="http://schemas.microsoft.com/office/drawing/2014/main" xmlns="" val="208911037"/>
                    </a:ext>
                  </a:extLst>
                </a:gridCol>
                <a:gridCol w="316754">
                  <a:extLst>
                    <a:ext uri="{9D8B030D-6E8A-4147-A177-3AD203B41FA5}">
                      <a16:colId xmlns:a16="http://schemas.microsoft.com/office/drawing/2014/main" xmlns="" val="2101582234"/>
                    </a:ext>
                  </a:extLst>
                </a:gridCol>
                <a:gridCol w="1319927">
                  <a:extLst>
                    <a:ext uri="{9D8B030D-6E8A-4147-A177-3AD203B41FA5}">
                      <a16:colId xmlns:a16="http://schemas.microsoft.com/office/drawing/2014/main" xmlns="" val="1168173017"/>
                    </a:ext>
                  </a:extLst>
                </a:gridCol>
                <a:gridCol w="310955">
                  <a:extLst>
                    <a:ext uri="{9D8B030D-6E8A-4147-A177-3AD203B41FA5}">
                      <a16:colId xmlns:a16="http://schemas.microsoft.com/office/drawing/2014/main" xmlns="" val="2674595086"/>
                    </a:ext>
                  </a:extLst>
                </a:gridCol>
                <a:gridCol w="1326451">
                  <a:extLst>
                    <a:ext uri="{9D8B030D-6E8A-4147-A177-3AD203B41FA5}">
                      <a16:colId xmlns:a16="http://schemas.microsoft.com/office/drawing/2014/main" xmlns="" val="1212318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الطَّبيبَةُ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الـدَّواءُ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الأَسْنانِ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الـعِلاجُ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3722530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02C0777-F1C0-4422-8715-826A3855E01D}"/>
              </a:ext>
            </a:extLst>
          </p:cNvPr>
          <p:cNvSpPr/>
          <p:nvPr/>
        </p:nvSpPr>
        <p:spPr>
          <a:xfrm>
            <a:off x="7838981" y="1885588"/>
            <a:ext cx="1097704" cy="89667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7AC6D56-52DE-481E-8D66-BE1F936BC35E}"/>
              </a:ext>
            </a:extLst>
          </p:cNvPr>
          <p:cNvSpPr/>
          <p:nvPr/>
        </p:nvSpPr>
        <p:spPr>
          <a:xfrm>
            <a:off x="4913217" y="1911586"/>
            <a:ext cx="1097704" cy="89667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11BC0B-A8CE-4D50-A68C-8B05216746EF}"/>
              </a:ext>
            </a:extLst>
          </p:cNvPr>
          <p:cNvSpPr/>
          <p:nvPr/>
        </p:nvSpPr>
        <p:spPr>
          <a:xfrm>
            <a:off x="1860059" y="446671"/>
            <a:ext cx="80538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5- أذْكُرُ عَمَلَيْنِ تَقومُ بِهِما رِحابُ؛ لِتُحافِظَ عَلى أَسْنانِها</a:t>
            </a: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endParaRPr kumimoji="0" lang="ar-SA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20832F-5AE7-47D5-ACF5-DFC34676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629B99-226E-49EE-9212-437D243EFEEE}"/>
              </a:ext>
            </a:extLst>
          </p:cNvPr>
          <p:cNvSpPr txBox="1"/>
          <p:nvPr/>
        </p:nvSpPr>
        <p:spPr>
          <a:xfrm>
            <a:off x="4654859" y="2246689"/>
            <a:ext cx="4300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.......................................................</a:t>
            </a:r>
            <a:endParaRPr kumimoji="0" lang="ar-B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9BEE1AE-86AF-4563-B244-0FA681E2A0B9}"/>
              </a:ext>
            </a:extLst>
          </p:cNvPr>
          <p:cNvSpPr txBox="1"/>
          <p:nvPr/>
        </p:nvSpPr>
        <p:spPr>
          <a:xfrm>
            <a:off x="4536489" y="3562066"/>
            <a:ext cx="442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........................................................</a:t>
            </a:r>
            <a:endParaRPr kumimoji="0" lang="ar-B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FE943C-9E46-4994-A733-BC86D6EA8ABC}"/>
              </a:ext>
            </a:extLst>
          </p:cNvPr>
          <p:cNvSpPr txBox="1"/>
          <p:nvPr/>
        </p:nvSpPr>
        <p:spPr>
          <a:xfrm>
            <a:off x="4654859" y="2270558"/>
            <a:ext cx="449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 أَنا أُنَ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ظِّ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فُ أَسْناني مَرَّتَيْنِ كُلَّ يَوْمٍ".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7AE4F6-43BF-4E4F-9A99-9664858670E1}"/>
              </a:ext>
            </a:extLst>
          </p:cNvPr>
          <p:cNvSpPr txBox="1"/>
          <p:nvPr/>
        </p:nvSpPr>
        <p:spPr>
          <a:xfrm>
            <a:off x="4810956" y="3565887"/>
            <a:ext cx="430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"وَأَشْرَبُ الْحَليبَ؛ لِأُحافِ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عَلَيْها".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3949E1A3-8E2B-4528-81DB-6470C2B1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الرَّابِعَ عَشَرَ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ACC23E-C4A3-48AB-B19F-96ADE0C8CA8D}"/>
              </a:ext>
            </a:extLst>
          </p:cNvPr>
          <p:cNvSpPr/>
          <p:nvPr/>
        </p:nvSpPr>
        <p:spPr>
          <a:xfrm>
            <a:off x="9082596" y="2423692"/>
            <a:ext cx="275208" cy="2923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37BA45-1BAD-4908-89D9-280F2A9E09DC}"/>
              </a:ext>
            </a:extLst>
          </p:cNvPr>
          <p:cNvSpPr/>
          <p:nvPr/>
        </p:nvSpPr>
        <p:spPr>
          <a:xfrm>
            <a:off x="9082596" y="3739069"/>
            <a:ext cx="275208" cy="2923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1394</TotalTime>
  <Words>880</Words>
  <Application>Microsoft Office PowerPoint</Application>
  <PresentationFormat>Custom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molham</cp:lastModifiedBy>
  <cp:revision>178</cp:revision>
  <cp:lastPrinted>2021-01-17T11:49:49Z</cp:lastPrinted>
  <dcterms:created xsi:type="dcterms:W3CDTF">2020-03-04T10:47:58Z</dcterms:created>
  <dcterms:modified xsi:type="dcterms:W3CDTF">2021-04-18T09:52:30Z</dcterms:modified>
</cp:coreProperties>
</file>