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8">
  <p:sldMasterIdLst>
    <p:sldMasterId id="2147483672" r:id="rId1"/>
  </p:sldMasterIdLst>
  <p:notesMasterIdLst>
    <p:notesMasterId r:id="rId7"/>
  </p:notesMasterIdLst>
  <p:sldIdLst>
    <p:sldId id="256" r:id="rId2"/>
    <p:sldId id="257" r:id="rId3"/>
    <p:sldId id="300" r:id="rId4"/>
    <p:sldId id="302" r:id="rId5"/>
    <p:sldId id="301" r:id="rId6"/>
  </p:sldIdLst>
  <p:sldSz cx="12192000" cy="6858000"/>
  <p:notesSz cx="6858000" cy="9144000"/>
  <p:defaultTextStyle>
    <a:defPPr>
      <a:defRPr lang="ar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7ED43"/>
    <a:srgbClr val="FFFFCC"/>
    <a:srgbClr val="FF0066"/>
    <a:srgbClr val="CC3300"/>
    <a:srgbClr val="CC66FF"/>
    <a:srgbClr val="FFFF99"/>
    <a:srgbClr val="FFFFFF"/>
    <a:srgbClr val="43B1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0" autoAdjust="0"/>
    <p:restoredTop sz="0" autoAdjust="0"/>
  </p:normalViewPr>
  <p:slideViewPr>
    <p:cSldViewPr snapToGrid="0">
      <p:cViewPr varScale="1">
        <p:scale>
          <a:sx n="86" d="100"/>
          <a:sy n="86" d="100"/>
        </p:scale>
        <p:origin x="10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S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10DDB038-7EBD-46C1-BF37-17CE9684544A}" type="datetimeFigureOut">
              <a:rPr lang="ar-SA" smtClean="0"/>
              <a:t>15/09/1442</a:t>
            </a:fld>
            <a:endParaRPr lang="ar-S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S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S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E0F35522-70BB-4E93-8A41-84CB8C736E69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31440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110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18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38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23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37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818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316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048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300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02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31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/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14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2438400" y="381000"/>
            <a:ext cx="7162800" cy="118221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E2E828-D966-4866-8D0C-7C48B5D31A83}"/>
              </a:ext>
            </a:extLst>
          </p:cNvPr>
          <p:cNvSpPr/>
          <p:nvPr/>
        </p:nvSpPr>
        <p:spPr>
          <a:xfrm>
            <a:off x="445478" y="1419870"/>
            <a:ext cx="11481051" cy="74463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الحَلْقَةُ الأ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ُ</a:t>
            </a:r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ولى/ اللُّغَةُ العَرَبيّةُ                          الصَّفُّ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الأوّل</a:t>
            </a:r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ُ</a:t>
            </a:r>
            <a:r>
              <a:rPr lang="ar-BH" sz="32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 الابْتِدائِــــــيُّ</a:t>
            </a:r>
            <a:r>
              <a:rPr lang="ar-SA" sz="32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  </a:t>
            </a:r>
            <a:r>
              <a:rPr lang="ar-BH" sz="32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/</a:t>
            </a:r>
            <a:r>
              <a:rPr lang="ar-SA" sz="32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BH" sz="32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الفَصْلُ الدِّراسِيُّ </a:t>
            </a:r>
            <a:r>
              <a:rPr lang="ar-SA" sz="32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الثَّاني</a:t>
            </a:r>
            <a:r>
              <a:rPr lang="ar-BH" sz="32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endParaRPr lang="ar-SA" sz="3200" b="1" dirty="0">
              <a:solidFill>
                <a:prstClr val="black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8" name="مستطيل: زوايا مستديرة 201">
            <a:extLst>
              <a:ext uri="{FF2B5EF4-FFF2-40B4-BE49-F238E27FC236}">
                <a16:creationId xmlns:a16="http://schemas.microsoft.com/office/drawing/2014/main" id="{69C74B0F-3DE6-49B9-A69B-04889C08487A}"/>
              </a:ext>
            </a:extLst>
          </p:cNvPr>
          <p:cNvSpPr/>
          <p:nvPr/>
        </p:nvSpPr>
        <p:spPr>
          <a:xfrm>
            <a:off x="4960684" y="5272920"/>
            <a:ext cx="3661688" cy="991245"/>
          </a:xfrm>
          <a:prstGeom prst="roundRect">
            <a:avLst/>
          </a:prstGeom>
          <a:solidFill>
            <a:srgbClr val="43B15D"/>
          </a:solidFill>
          <a:ln w="1905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SA" sz="4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5- التَّعبيرُ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B74945-3D25-4D5C-BA70-C7AA48999934}"/>
              </a:ext>
            </a:extLst>
          </p:cNvPr>
          <p:cNvSpPr/>
          <p:nvPr/>
        </p:nvSpPr>
        <p:spPr>
          <a:xfrm>
            <a:off x="124287" y="2286554"/>
            <a:ext cx="117274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وَح</a:t>
            </a: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ْ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د</a:t>
            </a: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َ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ة</a:t>
            </a: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ُ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: </a:t>
            </a: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بيئَتُنا وَصِحَّتُنا</a:t>
            </a:r>
            <a:r>
              <a:rPr lang="ar-BH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                                        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الدّ</a:t>
            </a: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َ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ر</a:t>
            </a: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ْ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س</a:t>
            </a: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ُ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 </a:t>
            </a: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الرَّابِعَ عَشَرَ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: </a:t>
            </a: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حَرْفُ 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(</a:t>
            </a: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ظ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)</a:t>
            </a:r>
            <a:endParaRPr kumimoji="0" lang="ar-BH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</a:endParaRP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D7082966-C8F8-4A50-B683-97C7AB819C42}"/>
              </a:ext>
            </a:extLst>
          </p:cNvPr>
          <p:cNvSpPr txBox="1">
            <a:spLocks/>
          </p:cNvSpPr>
          <p:nvPr/>
        </p:nvSpPr>
        <p:spPr>
          <a:xfrm>
            <a:off x="4179958" y="653363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ar-SA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BH" dirty="0"/>
              <a:t>اللّ</a:t>
            </a:r>
            <a:r>
              <a:rPr lang="ar-SA" dirty="0"/>
              <a:t>ُ</a:t>
            </a:r>
            <a:r>
              <a:rPr lang="ar-BH" dirty="0"/>
              <a:t>غ</a:t>
            </a:r>
            <a:r>
              <a:rPr lang="ar-SA" dirty="0"/>
              <a:t>َ</a:t>
            </a:r>
            <a:r>
              <a:rPr lang="ar-BH" dirty="0"/>
              <a:t>ة</a:t>
            </a:r>
            <a:r>
              <a:rPr lang="ar-SA" dirty="0"/>
              <a:t>ُ</a:t>
            </a:r>
            <a:r>
              <a:rPr lang="ar-BH" dirty="0"/>
              <a:t> الع</a:t>
            </a:r>
            <a:r>
              <a:rPr lang="ar-SA" dirty="0"/>
              <a:t>َ</a:t>
            </a:r>
            <a:r>
              <a:rPr lang="ar-BH" dirty="0"/>
              <a:t>ر</a:t>
            </a:r>
            <a:r>
              <a:rPr lang="ar-SA" dirty="0"/>
              <a:t>َ</a:t>
            </a:r>
            <a:r>
              <a:rPr lang="ar-BH" dirty="0"/>
              <a:t>بي</a:t>
            </a:r>
            <a:r>
              <a:rPr lang="ar-SA" dirty="0"/>
              <a:t>ّ</a:t>
            </a:r>
            <a:r>
              <a:rPr lang="ar-BH" dirty="0"/>
              <a:t>ة</a:t>
            </a:r>
            <a:r>
              <a:rPr lang="ar-SA" dirty="0"/>
              <a:t>ُ</a:t>
            </a:r>
            <a:r>
              <a:rPr lang="ar-BH" dirty="0"/>
              <a:t> / الص</a:t>
            </a:r>
            <a:r>
              <a:rPr lang="ar-SA" dirty="0"/>
              <a:t>َّ</a:t>
            </a:r>
            <a:r>
              <a:rPr lang="ar-BH" dirty="0"/>
              <a:t>ف</a:t>
            </a:r>
            <a:r>
              <a:rPr lang="ar-SA" dirty="0"/>
              <a:t>ُّ</a:t>
            </a:r>
            <a:r>
              <a:rPr lang="ar-BH" dirty="0"/>
              <a:t> الأو</a:t>
            </a:r>
            <a:r>
              <a:rPr lang="ar-SA" dirty="0"/>
              <a:t>ّ</a:t>
            </a:r>
            <a:r>
              <a:rPr lang="ar-BH" dirty="0"/>
              <a:t>ل</a:t>
            </a:r>
            <a:r>
              <a:rPr lang="ar-SA" dirty="0"/>
              <a:t>ُ</a:t>
            </a:r>
            <a:r>
              <a:rPr lang="ar-BH" dirty="0"/>
              <a:t>/ الدّ</a:t>
            </a:r>
            <a:r>
              <a:rPr lang="ar-SA" dirty="0"/>
              <a:t>َ</a:t>
            </a:r>
            <a:r>
              <a:rPr lang="ar-BH" dirty="0"/>
              <a:t>ر</a:t>
            </a:r>
            <a:r>
              <a:rPr lang="ar-SA" dirty="0"/>
              <a:t>ْ</a:t>
            </a:r>
            <a:r>
              <a:rPr lang="ar-BH" dirty="0"/>
              <a:t>س</a:t>
            </a:r>
            <a:r>
              <a:rPr lang="ar-SA" dirty="0"/>
              <a:t>ُ</a:t>
            </a:r>
            <a:r>
              <a:rPr lang="ar-BH" dirty="0"/>
              <a:t> الرَّابِعَ عَشَرَ/ </a:t>
            </a:r>
            <a:r>
              <a:rPr lang="ar-SA" dirty="0"/>
              <a:t>خامِسًا</a:t>
            </a:r>
            <a:r>
              <a:rPr lang="ar-BH" dirty="0"/>
              <a:t>: </a:t>
            </a:r>
            <a:r>
              <a:rPr lang="ar-SA" dirty="0"/>
              <a:t>التَّعبيرُ</a:t>
            </a:r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EBC691D4-1D43-41B3-9D5D-82D13616BF8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545" y="3003502"/>
            <a:ext cx="4638809" cy="2269418"/>
          </a:xfrm>
          <a:prstGeom prst="rect">
            <a:avLst/>
          </a:prstGeom>
        </p:spPr>
      </p:pic>
      <p:pic>
        <p:nvPicPr>
          <p:cNvPr id="2" name="تعبير ظ١">
            <a:hlinkClick r:id="" action="ppaction://media"/>
            <a:extLst>
              <a:ext uri="{FF2B5EF4-FFF2-40B4-BE49-F238E27FC236}">
                <a16:creationId xmlns:a16="http://schemas.microsoft.com/office/drawing/2014/main" id="{248D4940-7FFF-44ED-88CD-374DECCDB3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6045" y="63551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5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3A243136-D9C5-4DF6-8798-C08D49A8C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2915" y="199586"/>
            <a:ext cx="538872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kumimoji="0" lang="ar-BH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kumimoji="0" lang="ar-SA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1</a:t>
            </a:r>
            <a:r>
              <a:rPr lang="ar-BH" altLang="en-US" sz="4000" b="1" dirty="0">
                <a:solidFill>
                  <a:srgbClr val="00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- أُرَتِّبُ الأَقْوالَ، وَأُكْمِلُ بِها النَّصَّ:</a:t>
            </a:r>
            <a:endParaRPr kumimoji="0" lang="ar-SA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2DD6D8-EC5C-4E0F-9587-36FA42E44A90}"/>
              </a:ext>
            </a:extLst>
          </p:cNvPr>
          <p:cNvSpPr txBox="1"/>
          <p:nvPr/>
        </p:nvSpPr>
        <p:spPr>
          <a:xfrm>
            <a:off x="2752092" y="1161533"/>
            <a:ext cx="637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BH" sz="3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خَرَجَتْ رِحابُ مِنَ المُسْتَشْفى فَرِحَةً، وَقالَتْ لِأُمِّها: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2" name="مستطيل 86">
            <a:extLst>
              <a:ext uri="{FF2B5EF4-FFF2-40B4-BE49-F238E27FC236}">
                <a16:creationId xmlns:a16="http://schemas.microsoft.com/office/drawing/2014/main" id="{47249A2F-F18B-42FD-A81E-9C0A1CFA07CE}"/>
              </a:ext>
            </a:extLst>
          </p:cNvPr>
          <p:cNvSpPr/>
          <p:nvPr/>
        </p:nvSpPr>
        <p:spPr>
          <a:xfrm>
            <a:off x="3080550" y="2236674"/>
            <a:ext cx="6042746" cy="227880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457200" algn="r" rtl="1">
              <a:lnSpc>
                <a:spcPct val="107000"/>
              </a:lnSpc>
              <a:tabLst>
                <a:tab pos="3136900" algn="r"/>
              </a:tabLst>
            </a:pPr>
            <a:r>
              <a:rPr lang="ar-SA" sz="3600" dirty="0">
                <a:solidFill>
                  <a:srgbClr val="0070C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- </a:t>
            </a:r>
            <a:r>
              <a:rPr lang="ar-SA" sz="3600" b="1" baseline="30000" dirty="0">
                <a:solidFill>
                  <a:srgbClr val="0070C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"</a:t>
            </a:r>
            <a:r>
              <a:rPr lang="ar-BH" sz="3600" dirty="0">
                <a:solidFill>
                  <a:srgbClr val="0070C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بَعْدَ شَهْرَيْنِ أَوْ ثَلَاثَةِ أَشْهُرٍ</a:t>
            </a:r>
            <a:r>
              <a:rPr lang="ar-SA" sz="3600" b="1" baseline="30000" dirty="0">
                <a:solidFill>
                  <a:srgbClr val="0070C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"</a:t>
            </a:r>
            <a:r>
              <a:rPr lang="ar-SA" sz="3600" dirty="0">
                <a:solidFill>
                  <a:srgbClr val="0070C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  <a:r>
              <a:rPr lang="ar-SA" sz="3600" b="1" baseline="30000" dirty="0">
                <a:solidFill>
                  <a:srgbClr val="0070C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                                                          </a:t>
            </a:r>
            <a:r>
              <a:rPr lang="ar-BH" sz="3600" b="1" baseline="30000" dirty="0">
                <a:solidFill>
                  <a:srgbClr val="0070C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    </a:t>
            </a:r>
            <a:r>
              <a:rPr lang="ar-SA" sz="3600" b="1" baseline="30000" dirty="0">
                <a:solidFill>
                  <a:srgbClr val="0070C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           </a:t>
            </a:r>
            <a:r>
              <a:rPr lang="ar-SA" sz="3600" b="1" dirty="0">
                <a:solidFill>
                  <a:srgbClr val="0070C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- </a:t>
            </a:r>
            <a:r>
              <a:rPr lang="ar-SA" sz="3600" b="1" baseline="30000" dirty="0">
                <a:solidFill>
                  <a:srgbClr val="0070C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"</a:t>
            </a:r>
            <a:r>
              <a:rPr lang="ar-BH" sz="3600" dirty="0">
                <a:solidFill>
                  <a:srgbClr val="0070C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أُمِّي، مَتَى سَتظْهَرُ أَسْنَانِي الدّائِمَةُ</a:t>
            </a:r>
            <a:r>
              <a:rPr lang="ar-BH" sz="3600" b="1" baseline="30000" dirty="0">
                <a:solidFill>
                  <a:srgbClr val="0070C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"</a:t>
            </a:r>
            <a:r>
              <a:rPr lang="ar-BH" sz="3600" b="1" dirty="0">
                <a:solidFill>
                  <a:srgbClr val="0070C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؟</a:t>
            </a:r>
            <a:endParaRPr lang="en-US" sz="3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marL="457200" algn="r" rtl="1">
              <a:lnSpc>
                <a:spcPct val="107000"/>
              </a:lnSpc>
              <a:spcAft>
                <a:spcPts val="800"/>
              </a:spcAft>
              <a:tabLst>
                <a:tab pos="3136900" algn="r"/>
              </a:tabLst>
            </a:pPr>
            <a:r>
              <a:rPr lang="ar-SA" sz="3600" b="1" baseline="30000" dirty="0">
                <a:solidFill>
                  <a:srgbClr val="0070C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</a:t>
            </a:r>
            <a:r>
              <a:rPr lang="ar-SA" sz="3600" b="1" dirty="0">
                <a:solidFill>
                  <a:srgbClr val="0070C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-</a:t>
            </a:r>
            <a:r>
              <a:rPr lang="ar-SA" sz="3600" b="1" baseline="30000" dirty="0">
                <a:solidFill>
                  <a:srgbClr val="0070C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"</a:t>
            </a:r>
            <a:r>
              <a:rPr lang="ar-SA" sz="3600" dirty="0">
                <a:solidFill>
                  <a:srgbClr val="0070C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BH" sz="3600" dirty="0">
                <a:solidFill>
                  <a:srgbClr val="0070C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سَأَعْتَنِي بِنَظَافتِهَا، لِتَبْقَى سَلِيمَةً وَقَوِيَّةً</a:t>
            </a:r>
            <a:r>
              <a:rPr lang="ar-SA" sz="3600" b="1" baseline="30000" dirty="0">
                <a:solidFill>
                  <a:srgbClr val="0070C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"</a:t>
            </a:r>
            <a:r>
              <a:rPr lang="ar-BH" sz="3600" dirty="0">
                <a:solidFill>
                  <a:srgbClr val="0070C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  <a:endParaRPr lang="en-US" sz="3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33" name="شكل بيضاوي 2">
            <a:extLst>
              <a:ext uri="{FF2B5EF4-FFF2-40B4-BE49-F238E27FC236}">
                <a16:creationId xmlns:a16="http://schemas.microsoft.com/office/drawing/2014/main" id="{0C4060DA-8F0D-41DC-B790-7448C26CB24F}"/>
              </a:ext>
            </a:extLst>
          </p:cNvPr>
          <p:cNvSpPr/>
          <p:nvPr/>
        </p:nvSpPr>
        <p:spPr>
          <a:xfrm>
            <a:off x="8689689" y="3186763"/>
            <a:ext cx="448171" cy="45096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5" name="شكل بيضاوي 4">
            <a:extLst>
              <a:ext uri="{FF2B5EF4-FFF2-40B4-BE49-F238E27FC236}">
                <a16:creationId xmlns:a16="http://schemas.microsoft.com/office/drawing/2014/main" id="{C3706B58-6E0F-4D17-854C-BCA5A9E07ABD}"/>
              </a:ext>
            </a:extLst>
          </p:cNvPr>
          <p:cNvSpPr/>
          <p:nvPr/>
        </p:nvSpPr>
        <p:spPr>
          <a:xfrm>
            <a:off x="8689690" y="2555502"/>
            <a:ext cx="448171" cy="45096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6" name="شكل بيضاوي 6">
            <a:extLst>
              <a:ext uri="{FF2B5EF4-FFF2-40B4-BE49-F238E27FC236}">
                <a16:creationId xmlns:a16="http://schemas.microsoft.com/office/drawing/2014/main" id="{0A540CCA-23CF-4A11-B130-16885EB74A4B}"/>
              </a:ext>
            </a:extLst>
          </p:cNvPr>
          <p:cNvSpPr/>
          <p:nvPr/>
        </p:nvSpPr>
        <p:spPr>
          <a:xfrm>
            <a:off x="8689688" y="3772840"/>
            <a:ext cx="448171" cy="45096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EDE2347-2517-4C03-95A0-1913DF325139}"/>
              </a:ext>
            </a:extLst>
          </p:cNvPr>
          <p:cNvSpPr txBox="1"/>
          <p:nvPr/>
        </p:nvSpPr>
        <p:spPr>
          <a:xfrm>
            <a:off x="8708206" y="3125987"/>
            <a:ext cx="43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36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endParaRPr lang="en-US" sz="36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D0F1CB3-E298-448F-A892-505F1F8F3DFA}"/>
              </a:ext>
            </a:extLst>
          </p:cNvPr>
          <p:cNvSpPr txBox="1"/>
          <p:nvPr/>
        </p:nvSpPr>
        <p:spPr>
          <a:xfrm>
            <a:off x="8699053" y="2534504"/>
            <a:ext cx="43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36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endParaRPr lang="en-US" sz="36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7EE60D3-8ED9-4C11-B028-42BC1E0826CC}"/>
              </a:ext>
            </a:extLst>
          </p:cNvPr>
          <p:cNvSpPr txBox="1"/>
          <p:nvPr/>
        </p:nvSpPr>
        <p:spPr>
          <a:xfrm>
            <a:off x="8698947" y="3732013"/>
            <a:ext cx="43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36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</a:t>
            </a:r>
            <a:endParaRPr lang="en-US" sz="36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A7A4DBF2-4F97-4439-9D67-7950E0EB51F2}"/>
              </a:ext>
            </a:extLst>
          </p:cNvPr>
          <p:cNvSpPr txBox="1">
            <a:spLocks/>
          </p:cNvSpPr>
          <p:nvPr/>
        </p:nvSpPr>
        <p:spPr>
          <a:xfrm>
            <a:off x="4179958" y="653363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ar-SA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BH" dirty="0"/>
              <a:t>اللّ</a:t>
            </a:r>
            <a:r>
              <a:rPr lang="ar-SA" dirty="0"/>
              <a:t>ُ</a:t>
            </a:r>
            <a:r>
              <a:rPr lang="ar-BH" dirty="0"/>
              <a:t>غ</a:t>
            </a:r>
            <a:r>
              <a:rPr lang="ar-SA" dirty="0"/>
              <a:t>َ</a:t>
            </a:r>
            <a:r>
              <a:rPr lang="ar-BH" dirty="0"/>
              <a:t>ة</a:t>
            </a:r>
            <a:r>
              <a:rPr lang="ar-SA" dirty="0"/>
              <a:t>ُ</a:t>
            </a:r>
            <a:r>
              <a:rPr lang="ar-BH" dirty="0"/>
              <a:t> الع</a:t>
            </a:r>
            <a:r>
              <a:rPr lang="ar-SA" dirty="0"/>
              <a:t>َ</a:t>
            </a:r>
            <a:r>
              <a:rPr lang="ar-BH" dirty="0"/>
              <a:t>ر</a:t>
            </a:r>
            <a:r>
              <a:rPr lang="ar-SA" dirty="0"/>
              <a:t>َ</a:t>
            </a:r>
            <a:r>
              <a:rPr lang="ar-BH" dirty="0"/>
              <a:t>بي</a:t>
            </a:r>
            <a:r>
              <a:rPr lang="ar-SA" dirty="0"/>
              <a:t>ّ</a:t>
            </a:r>
            <a:r>
              <a:rPr lang="ar-BH" dirty="0"/>
              <a:t>ة</a:t>
            </a:r>
            <a:r>
              <a:rPr lang="ar-SA" dirty="0"/>
              <a:t>ُ</a:t>
            </a:r>
            <a:r>
              <a:rPr lang="ar-BH" dirty="0"/>
              <a:t> / الص</a:t>
            </a:r>
            <a:r>
              <a:rPr lang="ar-SA" dirty="0"/>
              <a:t>َّ</a:t>
            </a:r>
            <a:r>
              <a:rPr lang="ar-BH" dirty="0"/>
              <a:t>ف</a:t>
            </a:r>
            <a:r>
              <a:rPr lang="ar-SA" dirty="0"/>
              <a:t>ُّ</a:t>
            </a:r>
            <a:r>
              <a:rPr lang="ar-BH" dirty="0"/>
              <a:t> الأو</a:t>
            </a:r>
            <a:r>
              <a:rPr lang="ar-SA" dirty="0"/>
              <a:t>ّ</a:t>
            </a:r>
            <a:r>
              <a:rPr lang="ar-BH" dirty="0"/>
              <a:t>ل</a:t>
            </a:r>
            <a:r>
              <a:rPr lang="ar-SA" dirty="0"/>
              <a:t>ُ</a:t>
            </a:r>
            <a:r>
              <a:rPr lang="ar-BH" dirty="0"/>
              <a:t>/ الدّ</a:t>
            </a:r>
            <a:r>
              <a:rPr lang="ar-SA" dirty="0"/>
              <a:t>َ</a:t>
            </a:r>
            <a:r>
              <a:rPr lang="ar-BH" dirty="0"/>
              <a:t>ر</a:t>
            </a:r>
            <a:r>
              <a:rPr lang="ar-SA" dirty="0"/>
              <a:t>ْ</a:t>
            </a:r>
            <a:r>
              <a:rPr lang="ar-BH" dirty="0"/>
              <a:t>س</a:t>
            </a:r>
            <a:r>
              <a:rPr lang="ar-SA" dirty="0"/>
              <a:t>ُ</a:t>
            </a:r>
            <a:r>
              <a:rPr lang="ar-BH" dirty="0"/>
              <a:t> الرَّابِعَ عَشَرَ/ </a:t>
            </a:r>
            <a:r>
              <a:rPr lang="ar-SA" dirty="0"/>
              <a:t>خامِسًا</a:t>
            </a:r>
            <a:r>
              <a:rPr lang="ar-BH" dirty="0"/>
              <a:t>: </a:t>
            </a:r>
            <a:r>
              <a:rPr lang="ar-SA" dirty="0"/>
              <a:t>التَّعبيرُ</a:t>
            </a:r>
            <a:endParaRPr lang="en-US" dirty="0"/>
          </a:p>
        </p:txBody>
      </p:sp>
      <p:pic>
        <p:nvPicPr>
          <p:cNvPr id="2" name="تعبير ظ٢">
            <a:hlinkClick r:id="" action="ppaction://media"/>
            <a:extLst>
              <a:ext uri="{FF2B5EF4-FFF2-40B4-BE49-F238E27FC236}">
                <a16:creationId xmlns:a16="http://schemas.microsoft.com/office/drawing/2014/main" id="{7AA42738-C16B-495E-8E17-85445D6BB9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3042" y="64113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1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8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" grpId="0" animBg="1"/>
      <p:bldP spid="33" grpId="0" animBg="1"/>
      <p:bldP spid="35" grpId="0" animBg="1"/>
      <p:bldP spid="36" grpId="0" animBg="1"/>
      <p:bldP spid="41" grpId="0"/>
      <p:bldP spid="42" grpId="0"/>
      <p:bldP spid="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62DF78E3-2755-4846-BF11-3A38573D1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8007" y="252857"/>
            <a:ext cx="535076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kumimoji="0" lang="ar-BH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kumimoji="0" lang="ar-SA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2</a:t>
            </a:r>
            <a:r>
              <a:rPr lang="ar-SA" altLang="en-US" sz="4000" b="1" dirty="0">
                <a:solidFill>
                  <a:srgbClr val="00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  <a:r>
              <a:rPr kumimoji="0" lang="ar-BH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BH" altLang="en-US" sz="4000" b="1" noProof="0" dirty="0">
                <a:solidFill>
                  <a:srgbClr val="00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أَخْتِمُ النَّصَّ بِقَوْلٍ مُناسِبٍ</a:t>
            </a:r>
            <a:r>
              <a:rPr kumimoji="0" lang="ar-SA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:</a:t>
            </a:r>
            <a:endParaRPr kumimoji="0" lang="ar-SA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63F20E-3858-4E48-9522-C8C04C5ABDB2}"/>
              </a:ext>
            </a:extLst>
          </p:cNvPr>
          <p:cNvSpPr txBox="1"/>
          <p:nvPr/>
        </p:nvSpPr>
        <p:spPr>
          <a:xfrm>
            <a:off x="1254792" y="2256437"/>
            <a:ext cx="8804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BH" sz="3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"</a:t>
            </a:r>
            <a:r>
              <a:rPr lang="ar-SA" sz="3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................</a:t>
            </a:r>
            <a:r>
              <a:rPr lang="ar-BH" sz="3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.............................................................................................".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718FBBB-E96D-4E24-83AB-AA05EDE877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E3CEEA3-BEFD-4E35-A368-3AD8B072C8DF}"/>
              </a:ext>
            </a:extLst>
          </p:cNvPr>
          <p:cNvSpPr txBox="1"/>
          <p:nvPr/>
        </p:nvSpPr>
        <p:spPr>
          <a:xfrm>
            <a:off x="5344353" y="1382679"/>
            <a:ext cx="4573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BH" sz="3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شَكَرَتِ الأُمُّ بُدورُ رِحابَ، وَقالَتْ لَها: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482E4DA2-C1FF-4953-8ED1-05C1DCC00852}"/>
              </a:ext>
            </a:extLst>
          </p:cNvPr>
          <p:cNvSpPr txBox="1">
            <a:spLocks/>
          </p:cNvSpPr>
          <p:nvPr/>
        </p:nvSpPr>
        <p:spPr>
          <a:xfrm>
            <a:off x="4179958" y="653363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ar-SA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BH" dirty="0"/>
              <a:t>اللّ</a:t>
            </a:r>
            <a:r>
              <a:rPr lang="ar-SA" dirty="0"/>
              <a:t>ُ</a:t>
            </a:r>
            <a:r>
              <a:rPr lang="ar-BH" dirty="0"/>
              <a:t>غ</a:t>
            </a:r>
            <a:r>
              <a:rPr lang="ar-SA" dirty="0"/>
              <a:t>َ</a:t>
            </a:r>
            <a:r>
              <a:rPr lang="ar-BH" dirty="0"/>
              <a:t>ة</a:t>
            </a:r>
            <a:r>
              <a:rPr lang="ar-SA" dirty="0"/>
              <a:t>ُ</a:t>
            </a:r>
            <a:r>
              <a:rPr lang="ar-BH" dirty="0"/>
              <a:t> الع</a:t>
            </a:r>
            <a:r>
              <a:rPr lang="ar-SA" dirty="0"/>
              <a:t>َ</a:t>
            </a:r>
            <a:r>
              <a:rPr lang="ar-BH" dirty="0"/>
              <a:t>ر</a:t>
            </a:r>
            <a:r>
              <a:rPr lang="ar-SA" dirty="0"/>
              <a:t>َ</a:t>
            </a:r>
            <a:r>
              <a:rPr lang="ar-BH" dirty="0"/>
              <a:t>بي</a:t>
            </a:r>
            <a:r>
              <a:rPr lang="ar-SA" dirty="0"/>
              <a:t>ّ</a:t>
            </a:r>
            <a:r>
              <a:rPr lang="ar-BH" dirty="0"/>
              <a:t>ة</a:t>
            </a:r>
            <a:r>
              <a:rPr lang="ar-SA" dirty="0"/>
              <a:t>ُ</a:t>
            </a:r>
            <a:r>
              <a:rPr lang="ar-BH" dirty="0"/>
              <a:t> / الص</a:t>
            </a:r>
            <a:r>
              <a:rPr lang="ar-SA" dirty="0"/>
              <a:t>َّ</a:t>
            </a:r>
            <a:r>
              <a:rPr lang="ar-BH" dirty="0"/>
              <a:t>ف</a:t>
            </a:r>
            <a:r>
              <a:rPr lang="ar-SA" dirty="0"/>
              <a:t>ُّ</a:t>
            </a:r>
            <a:r>
              <a:rPr lang="ar-BH" dirty="0"/>
              <a:t> الأو</a:t>
            </a:r>
            <a:r>
              <a:rPr lang="ar-SA" dirty="0"/>
              <a:t>ّ</a:t>
            </a:r>
            <a:r>
              <a:rPr lang="ar-BH" dirty="0"/>
              <a:t>ل</a:t>
            </a:r>
            <a:r>
              <a:rPr lang="ar-SA" dirty="0"/>
              <a:t>ُ</a:t>
            </a:r>
            <a:r>
              <a:rPr lang="ar-BH" dirty="0"/>
              <a:t>/ الدّ</a:t>
            </a:r>
            <a:r>
              <a:rPr lang="ar-SA" dirty="0"/>
              <a:t>َ</a:t>
            </a:r>
            <a:r>
              <a:rPr lang="ar-BH" dirty="0"/>
              <a:t>ر</a:t>
            </a:r>
            <a:r>
              <a:rPr lang="ar-SA" dirty="0"/>
              <a:t>ْ</a:t>
            </a:r>
            <a:r>
              <a:rPr lang="ar-BH" dirty="0"/>
              <a:t>س</a:t>
            </a:r>
            <a:r>
              <a:rPr lang="ar-SA" dirty="0"/>
              <a:t>ُ</a:t>
            </a:r>
            <a:r>
              <a:rPr lang="ar-BH" dirty="0"/>
              <a:t> الرَّابِعَ عَشَرَ/ </a:t>
            </a:r>
            <a:r>
              <a:rPr lang="ar-SA" dirty="0"/>
              <a:t>خامِسًا</a:t>
            </a:r>
            <a:r>
              <a:rPr lang="ar-BH" dirty="0"/>
              <a:t>: </a:t>
            </a:r>
            <a:r>
              <a:rPr lang="ar-SA" dirty="0"/>
              <a:t>التَّعبيرُ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E84802-2A60-4A89-AED7-0379C078E2D5}"/>
              </a:ext>
            </a:extLst>
          </p:cNvPr>
          <p:cNvSpPr txBox="1"/>
          <p:nvPr/>
        </p:nvSpPr>
        <p:spPr>
          <a:xfrm>
            <a:off x="1387242" y="2256436"/>
            <a:ext cx="88044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"</a:t>
            </a:r>
            <a:r>
              <a:rPr lang="ar-BH" sz="36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الـمُحافَظَةُ عَلى نَظافَةِ الْأَسْنانِ تَحْميها مِنَ التَسَوُّسِ، فَحافِظي عَلَيْها".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2" name="تعبير ظ٣">
            <a:hlinkClick r:id="" action="ppaction://media"/>
            <a:extLst>
              <a:ext uri="{FF2B5EF4-FFF2-40B4-BE49-F238E27FC236}">
                <a16:creationId xmlns:a16="http://schemas.microsoft.com/office/drawing/2014/main" id="{665520D4-57CC-49E6-836D-8097711561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4572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08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62DF78E3-2755-4846-BF11-3A38573D1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8007" y="252857"/>
            <a:ext cx="535076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kumimoji="0" lang="ar-BH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3</a:t>
            </a:r>
            <a:r>
              <a:rPr lang="ar-SA" altLang="en-US" sz="4000" b="1" dirty="0">
                <a:solidFill>
                  <a:srgbClr val="00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  <a:r>
              <a:rPr kumimoji="0" lang="ar-BH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BH" altLang="en-US" sz="4000" b="1" noProof="0" dirty="0">
                <a:solidFill>
                  <a:srgbClr val="00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أُعَبِّرُ عَنِ الصّورَةِ الآتِيَةِ بِجُمْلَتَيْنِ</a:t>
            </a:r>
            <a:r>
              <a:rPr kumimoji="0" lang="ar-SA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:</a:t>
            </a:r>
            <a:endParaRPr kumimoji="0" lang="ar-SA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718FBBB-E96D-4E24-83AB-AA05EDE877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482E4DA2-C1FF-4953-8ED1-05C1DCC00852}"/>
              </a:ext>
            </a:extLst>
          </p:cNvPr>
          <p:cNvSpPr txBox="1">
            <a:spLocks/>
          </p:cNvSpPr>
          <p:nvPr/>
        </p:nvSpPr>
        <p:spPr>
          <a:xfrm>
            <a:off x="4179958" y="653363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ar-SA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BH" dirty="0"/>
              <a:t>اللّ</a:t>
            </a:r>
            <a:r>
              <a:rPr lang="ar-SA" dirty="0"/>
              <a:t>ُ</a:t>
            </a:r>
            <a:r>
              <a:rPr lang="ar-BH" dirty="0"/>
              <a:t>غ</a:t>
            </a:r>
            <a:r>
              <a:rPr lang="ar-SA" dirty="0"/>
              <a:t>َ</a:t>
            </a:r>
            <a:r>
              <a:rPr lang="ar-BH" dirty="0"/>
              <a:t>ة</a:t>
            </a:r>
            <a:r>
              <a:rPr lang="ar-SA" dirty="0"/>
              <a:t>ُ</a:t>
            </a:r>
            <a:r>
              <a:rPr lang="ar-BH" dirty="0"/>
              <a:t> الع</a:t>
            </a:r>
            <a:r>
              <a:rPr lang="ar-SA" dirty="0"/>
              <a:t>َ</a:t>
            </a:r>
            <a:r>
              <a:rPr lang="ar-BH" dirty="0"/>
              <a:t>ر</a:t>
            </a:r>
            <a:r>
              <a:rPr lang="ar-SA" dirty="0"/>
              <a:t>َ</a:t>
            </a:r>
            <a:r>
              <a:rPr lang="ar-BH" dirty="0"/>
              <a:t>بي</a:t>
            </a:r>
            <a:r>
              <a:rPr lang="ar-SA" dirty="0"/>
              <a:t>ّ</a:t>
            </a:r>
            <a:r>
              <a:rPr lang="ar-BH" dirty="0"/>
              <a:t>ة</a:t>
            </a:r>
            <a:r>
              <a:rPr lang="ar-SA" dirty="0"/>
              <a:t>ُ</a:t>
            </a:r>
            <a:r>
              <a:rPr lang="ar-BH" dirty="0"/>
              <a:t> / الص</a:t>
            </a:r>
            <a:r>
              <a:rPr lang="ar-SA" dirty="0"/>
              <a:t>َّ</a:t>
            </a:r>
            <a:r>
              <a:rPr lang="ar-BH" dirty="0"/>
              <a:t>ف</a:t>
            </a:r>
            <a:r>
              <a:rPr lang="ar-SA" dirty="0"/>
              <a:t>ُّ</a:t>
            </a:r>
            <a:r>
              <a:rPr lang="ar-BH" dirty="0"/>
              <a:t> الأو</a:t>
            </a:r>
            <a:r>
              <a:rPr lang="ar-SA" dirty="0"/>
              <a:t>ّ</a:t>
            </a:r>
            <a:r>
              <a:rPr lang="ar-BH" dirty="0"/>
              <a:t>ل</a:t>
            </a:r>
            <a:r>
              <a:rPr lang="ar-SA" dirty="0"/>
              <a:t>ُ</a:t>
            </a:r>
            <a:r>
              <a:rPr lang="ar-BH" dirty="0"/>
              <a:t>/ الدّ</a:t>
            </a:r>
            <a:r>
              <a:rPr lang="ar-SA" dirty="0"/>
              <a:t>َ</a:t>
            </a:r>
            <a:r>
              <a:rPr lang="ar-BH" dirty="0"/>
              <a:t>ر</a:t>
            </a:r>
            <a:r>
              <a:rPr lang="ar-SA" dirty="0"/>
              <a:t>ْ</a:t>
            </a:r>
            <a:r>
              <a:rPr lang="ar-BH" dirty="0"/>
              <a:t>س</a:t>
            </a:r>
            <a:r>
              <a:rPr lang="ar-SA" dirty="0"/>
              <a:t>ُ</a:t>
            </a:r>
            <a:r>
              <a:rPr lang="ar-BH" dirty="0"/>
              <a:t> الرَّابِعَ عَشَرَ/ </a:t>
            </a:r>
            <a:r>
              <a:rPr lang="ar-SA" dirty="0"/>
              <a:t>خامِسًا</a:t>
            </a:r>
            <a:r>
              <a:rPr lang="ar-BH" dirty="0"/>
              <a:t>: </a:t>
            </a:r>
            <a:r>
              <a:rPr lang="ar-SA" dirty="0"/>
              <a:t>التَّعبيرُ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0D7A1B-9DE0-41C5-81FF-9F457AA153AA}"/>
              </a:ext>
            </a:extLst>
          </p:cNvPr>
          <p:cNvSpPr txBox="1"/>
          <p:nvPr/>
        </p:nvSpPr>
        <p:spPr>
          <a:xfrm>
            <a:off x="7741322" y="4066666"/>
            <a:ext cx="417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</a:t>
            </a:r>
            <a:r>
              <a:rPr lang="ar-BH" sz="36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en-US" sz="36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C60673-9F43-49C7-AB68-D651CB9BAD27}"/>
              </a:ext>
            </a:extLst>
          </p:cNvPr>
          <p:cNvSpPr txBox="1"/>
          <p:nvPr/>
        </p:nvSpPr>
        <p:spPr>
          <a:xfrm>
            <a:off x="4051693" y="4066665"/>
            <a:ext cx="3559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3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................</a:t>
            </a:r>
            <a:r>
              <a:rPr lang="ar-BH" sz="3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............................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07688D-8766-44D5-AC44-AE52C5787D75}"/>
              </a:ext>
            </a:extLst>
          </p:cNvPr>
          <p:cNvSpPr txBox="1"/>
          <p:nvPr/>
        </p:nvSpPr>
        <p:spPr>
          <a:xfrm>
            <a:off x="7563773" y="4884891"/>
            <a:ext cx="702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BH" sz="3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</a:t>
            </a:r>
            <a:r>
              <a:rPr lang="ar-BH" sz="36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en-US" sz="36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91D355-3C02-403C-B12E-B3DA61306364}"/>
              </a:ext>
            </a:extLst>
          </p:cNvPr>
          <p:cNvSpPr txBox="1"/>
          <p:nvPr/>
        </p:nvSpPr>
        <p:spPr>
          <a:xfrm>
            <a:off x="4053168" y="4884890"/>
            <a:ext cx="3559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3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................</a:t>
            </a:r>
            <a:r>
              <a:rPr lang="ar-BH" sz="3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............................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C08C21-99F3-4341-A8A3-7C6EC6E5C935}"/>
              </a:ext>
            </a:extLst>
          </p:cNvPr>
          <p:cNvSpPr txBox="1"/>
          <p:nvPr/>
        </p:nvSpPr>
        <p:spPr>
          <a:xfrm>
            <a:off x="1841257" y="4884889"/>
            <a:ext cx="6081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36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قَالَتْ رِحابُ: أُحِبُّ دائمًا أَنْ تَبْقَى غُرْفَتي نَظِيْفَةً.</a:t>
            </a:r>
            <a:endParaRPr lang="en-US" sz="36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AFE0AD-58BF-4EAD-8C54-4D5868776082}"/>
              </a:ext>
            </a:extLst>
          </p:cNvPr>
          <p:cNvSpPr txBox="1"/>
          <p:nvPr/>
        </p:nvSpPr>
        <p:spPr>
          <a:xfrm>
            <a:off x="3244389" y="4066664"/>
            <a:ext cx="4616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رَتَّبَتْ رِحابُ غُرْفَتَها بِسَعَادَةٍ.</a:t>
            </a:r>
            <a:endParaRPr lang="en-US" sz="36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9" name="Picture 18" descr="A picture containing room, bed, bedroom&#10;&#10;Description automatically generated">
            <a:extLst>
              <a:ext uri="{FF2B5EF4-FFF2-40B4-BE49-F238E27FC236}">
                <a16:creationId xmlns:a16="http://schemas.microsoft.com/office/drawing/2014/main" id="{0CCBF531-BA7F-4A92-B706-18C06619C233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" t="1613" r="1833" b="1542"/>
          <a:stretch/>
        </p:blipFill>
        <p:spPr bwMode="auto">
          <a:xfrm>
            <a:off x="3687405" y="1232265"/>
            <a:ext cx="4471173" cy="2219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تعبير ظ٤">
            <a:hlinkClick r:id="" action="ppaction://media"/>
            <a:extLst>
              <a:ext uri="{FF2B5EF4-FFF2-40B4-BE49-F238E27FC236}">
                <a16:creationId xmlns:a16="http://schemas.microsoft.com/office/drawing/2014/main" id="{492C1589-4220-43CE-A6D3-9F45D63468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0641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63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4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2" grpId="0"/>
      <p:bldP spid="12" grpId="1"/>
      <p:bldP spid="15" grpId="0"/>
      <p:bldP spid="16" grpId="0"/>
      <p:bldP spid="16" grpId="1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90E2D7B-80C2-4CB3-AD3F-8EAB68E644FC}"/>
              </a:ext>
            </a:extLst>
          </p:cNvPr>
          <p:cNvSpPr/>
          <p:nvPr/>
        </p:nvSpPr>
        <p:spPr>
          <a:xfrm>
            <a:off x="3160771" y="2456575"/>
            <a:ext cx="6153174" cy="1640880"/>
          </a:xfrm>
          <a:prstGeom prst="roundRect">
            <a:avLst/>
          </a:prstGeom>
          <a:solidFill>
            <a:schemeClr val="bg1">
              <a:lumMod val="95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115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انْتَهى الدَّرْسُ</a:t>
            </a:r>
            <a:endParaRPr lang="en-US" sz="115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1037CD-AC1E-42B9-975A-1BEBCA4DF4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C83CFBF2-BB1C-47E6-8A34-64CB9B2F2DB7}"/>
              </a:ext>
            </a:extLst>
          </p:cNvPr>
          <p:cNvSpPr txBox="1">
            <a:spLocks/>
          </p:cNvSpPr>
          <p:nvPr/>
        </p:nvSpPr>
        <p:spPr>
          <a:xfrm>
            <a:off x="4179958" y="653363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ar-SA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BH" dirty="0"/>
              <a:t>اللّ</a:t>
            </a:r>
            <a:r>
              <a:rPr lang="ar-SA" dirty="0"/>
              <a:t>ُ</a:t>
            </a:r>
            <a:r>
              <a:rPr lang="ar-BH" dirty="0"/>
              <a:t>غ</a:t>
            </a:r>
            <a:r>
              <a:rPr lang="ar-SA" dirty="0"/>
              <a:t>َ</a:t>
            </a:r>
            <a:r>
              <a:rPr lang="ar-BH" dirty="0"/>
              <a:t>ة</a:t>
            </a:r>
            <a:r>
              <a:rPr lang="ar-SA" dirty="0"/>
              <a:t>ُ</a:t>
            </a:r>
            <a:r>
              <a:rPr lang="ar-BH" dirty="0"/>
              <a:t> الع</a:t>
            </a:r>
            <a:r>
              <a:rPr lang="ar-SA" dirty="0"/>
              <a:t>َ</a:t>
            </a:r>
            <a:r>
              <a:rPr lang="ar-BH" dirty="0"/>
              <a:t>ر</a:t>
            </a:r>
            <a:r>
              <a:rPr lang="ar-SA" dirty="0"/>
              <a:t>َ</a:t>
            </a:r>
            <a:r>
              <a:rPr lang="ar-BH" dirty="0"/>
              <a:t>بي</a:t>
            </a:r>
            <a:r>
              <a:rPr lang="ar-SA" dirty="0"/>
              <a:t>ّ</a:t>
            </a:r>
            <a:r>
              <a:rPr lang="ar-BH" dirty="0"/>
              <a:t>ة</a:t>
            </a:r>
            <a:r>
              <a:rPr lang="ar-SA" dirty="0"/>
              <a:t>ُ</a:t>
            </a:r>
            <a:r>
              <a:rPr lang="ar-BH" dirty="0"/>
              <a:t> / الص</a:t>
            </a:r>
            <a:r>
              <a:rPr lang="ar-SA" dirty="0"/>
              <a:t>َّ</a:t>
            </a:r>
            <a:r>
              <a:rPr lang="ar-BH" dirty="0"/>
              <a:t>ف</a:t>
            </a:r>
            <a:r>
              <a:rPr lang="ar-SA" dirty="0"/>
              <a:t>ُّ</a:t>
            </a:r>
            <a:r>
              <a:rPr lang="ar-BH" dirty="0"/>
              <a:t> الأو</a:t>
            </a:r>
            <a:r>
              <a:rPr lang="ar-SA" dirty="0"/>
              <a:t>ّ</a:t>
            </a:r>
            <a:r>
              <a:rPr lang="ar-BH" dirty="0"/>
              <a:t>ل</a:t>
            </a:r>
            <a:r>
              <a:rPr lang="ar-SA" dirty="0"/>
              <a:t>ُ</a:t>
            </a:r>
            <a:r>
              <a:rPr lang="ar-BH" dirty="0"/>
              <a:t>/ الدّ</a:t>
            </a:r>
            <a:r>
              <a:rPr lang="ar-SA" dirty="0"/>
              <a:t>َ</a:t>
            </a:r>
            <a:r>
              <a:rPr lang="ar-BH" dirty="0"/>
              <a:t>ر</a:t>
            </a:r>
            <a:r>
              <a:rPr lang="ar-SA" dirty="0"/>
              <a:t>ْ</a:t>
            </a:r>
            <a:r>
              <a:rPr lang="ar-BH" dirty="0"/>
              <a:t>س</a:t>
            </a:r>
            <a:r>
              <a:rPr lang="ar-SA" dirty="0"/>
              <a:t>ُ</a:t>
            </a:r>
            <a:r>
              <a:rPr lang="ar-BH" dirty="0"/>
              <a:t> الرَّابِعَ عَشَرَ/ </a:t>
            </a:r>
            <a:r>
              <a:rPr lang="ar-SA" dirty="0"/>
              <a:t>خامِسًا</a:t>
            </a:r>
            <a:r>
              <a:rPr lang="ar-BH" dirty="0"/>
              <a:t>: </a:t>
            </a:r>
            <a:r>
              <a:rPr lang="ar-SA" dirty="0"/>
              <a:t>التَّعبيرُ</a:t>
            </a:r>
            <a:endParaRPr lang="en-US" dirty="0"/>
          </a:p>
        </p:txBody>
      </p:sp>
      <p:pic>
        <p:nvPicPr>
          <p:cNvPr id="2" name="تعبير ظ٥">
            <a:hlinkClick r:id="" action="ppaction://media"/>
            <a:extLst>
              <a:ext uri="{FF2B5EF4-FFF2-40B4-BE49-F238E27FC236}">
                <a16:creationId xmlns:a16="http://schemas.microsoft.com/office/drawing/2014/main" id="{1CFF4B2B-E2D0-4CA6-AC2F-BB9A8EE436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9413" y="63551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69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6918</TotalTime>
  <Words>373</Words>
  <Application>Microsoft Office PowerPoint</Application>
  <PresentationFormat>Widescreen</PresentationFormat>
  <Paragraphs>32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Sakkal Majalla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Tufik Ben Saleh Aldaaji</dc:creator>
  <cp:lastModifiedBy>حمد عليّ النفيعيّ</cp:lastModifiedBy>
  <cp:revision>596</cp:revision>
  <dcterms:created xsi:type="dcterms:W3CDTF">2020-09-08T04:24:33Z</dcterms:created>
  <dcterms:modified xsi:type="dcterms:W3CDTF">2021-04-26T07:16:45Z</dcterms:modified>
</cp:coreProperties>
</file>