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5" r:id="rId5"/>
    <p:sldId id="328" r:id="rId6"/>
    <p:sldId id="331" r:id="rId7"/>
    <p:sldId id="333" r:id="rId8"/>
    <p:sldId id="336" r:id="rId9"/>
    <p:sldId id="337" r:id="rId10"/>
    <p:sldId id="339" r:id="rId11"/>
    <p:sldId id="340" r:id="rId12"/>
    <p:sldId id="341" r:id="rId13"/>
    <p:sldId id="342" r:id="rId14"/>
    <p:sldId id="344" r:id="rId15"/>
    <p:sldId id="346" r:id="rId16"/>
    <p:sldId id="343" r:id="rId17"/>
    <p:sldId id="347" r:id="rId18"/>
    <p:sldId id="315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8C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86142" autoAdjust="0"/>
  </p:normalViewPr>
  <p:slideViewPr>
    <p:cSldViewPr snapToGrid="0">
      <p:cViewPr varScale="1">
        <p:scale>
          <a:sx n="109" d="100"/>
          <a:sy n="109" d="100"/>
        </p:scale>
        <p:origin x="14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270641" y="1605252"/>
            <a:ext cx="11680721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الأُولى -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اللُّغَةُ العَرَبيّةُ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                                 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الابْتِدائيّ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الفَصْلُ الدِّراسيُّ الثّاني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245808" y="2393090"/>
            <a:ext cx="11481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د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ة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وطنُنا                                                                                                            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قِصَّةُ الوَحْدَةِ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2766196-2C92-4ABC-92B8-9AB50C3A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80731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461BDBEA-9B3F-45BA-8F7C-515E0A7672C4}"/>
              </a:ext>
            </a:extLst>
          </p:cNvPr>
          <p:cNvSpPr/>
          <p:nvPr/>
        </p:nvSpPr>
        <p:spPr>
          <a:xfrm>
            <a:off x="3559958" y="5251899"/>
            <a:ext cx="5102086" cy="991245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8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حَمْدَانُ يَزورُ مَمْلَكَةَ البَحْرَيْنِ</a:t>
            </a:r>
            <a:endParaRPr lang="en-GB" sz="48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حمدان ١">
            <a:hlinkClick r:id="" action="ppaction://media"/>
            <a:extLst>
              <a:ext uri="{FF2B5EF4-FFF2-40B4-BE49-F238E27FC236}">
                <a16:creationId xmlns:a16="http://schemas.microsoft.com/office/drawing/2014/main" id="{67A33BED-6F6D-4ADA-B41D-6511E3C9E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3987531"/>
            <a:ext cx="609600" cy="609600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5C38340B-73EA-4B25-8BF3-3B7ED46F5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2" y="2349886"/>
            <a:ext cx="3982277" cy="290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729296" y="642998"/>
            <a:ext cx="9333777" cy="16439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1- مَا عُنْوانُ الْقِصَّةِ الَّتِي قَرَأْتُهَا؟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أُلَوِّنُ الْإِجابَةَ الصَّحِيحَةَ.</a:t>
            </a:r>
            <a:endParaRPr lang="en-GB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F5168-ECAB-4E6D-B0D0-76FDD2ABA76C}"/>
              </a:ext>
            </a:extLst>
          </p:cNvPr>
          <p:cNvSpPr txBox="1"/>
          <p:nvPr/>
        </p:nvSpPr>
        <p:spPr>
          <a:xfrm>
            <a:off x="488897" y="4939927"/>
            <a:ext cx="5907288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حَمْدَانُ يَزورُ مَمْلَكَةَ البَحْرَيْنِ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0F5BD-EF78-4ED1-8D79-7763358B3339}"/>
              </a:ext>
            </a:extLst>
          </p:cNvPr>
          <p:cNvSpPr txBox="1"/>
          <p:nvPr/>
        </p:nvSpPr>
        <p:spPr>
          <a:xfrm>
            <a:off x="2040607" y="3801673"/>
            <a:ext cx="5907289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يُوسفُ يزورُ مَمْلَكَةَ </a:t>
            </a:r>
            <a:r>
              <a:rPr lang="ar-BH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البَحْرَيْنِ.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5753625" y="2635878"/>
            <a:ext cx="5907290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حَمْدَانُ يَزورُ مُتحَفَ </a:t>
            </a:r>
            <a:r>
              <a:rPr lang="ar-BH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البَحْرَيْنِ.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4A341-D155-4023-92A4-8DC3EDE4741B}"/>
              </a:ext>
            </a:extLst>
          </p:cNvPr>
          <p:cNvSpPr txBox="1"/>
          <p:nvPr/>
        </p:nvSpPr>
        <p:spPr>
          <a:xfrm>
            <a:off x="488897" y="4927916"/>
            <a:ext cx="5907288" cy="8168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حَمْدَانُ يَزورُ مَمْلَكَةَ </a:t>
            </a:r>
            <a:r>
              <a:rPr lang="ar-BH" sz="4400" dirty="0" smtClean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البَحْرَيْنِ.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حمدان ١٠">
            <a:hlinkClick r:id="" action="ppaction://media"/>
            <a:extLst>
              <a:ext uri="{FF2B5EF4-FFF2-40B4-BE49-F238E27FC236}">
                <a16:creationId xmlns:a16="http://schemas.microsoft.com/office/drawing/2014/main" id="{CFCB4974-885D-43E8-941E-82BD4CE15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417" y="219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2664693" y="551793"/>
            <a:ext cx="6925267" cy="18085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2- أُلَوِّنُ الإِجابَةَ الصَّحيحَةَ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اسْتَقْبَلَ يُوسُفُ وَأُمُّهُ حَمْدَانَ في</a:t>
            </a:r>
            <a:r>
              <a:rPr lang="ar-BH" sz="4400" b="1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6999162" y="3020586"/>
            <a:ext cx="3321683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مطَارِ </a:t>
            </a:r>
            <a:r>
              <a:rPr lang="ar-BH" sz="4400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دُبَيْ.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C2223-6478-4C17-AF99-D5F0307BDA09}"/>
              </a:ext>
            </a:extLst>
          </p:cNvPr>
          <p:cNvSpPr txBox="1"/>
          <p:nvPr/>
        </p:nvSpPr>
        <p:spPr>
          <a:xfrm>
            <a:off x="3677479" y="4824918"/>
            <a:ext cx="3321683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مطَارِ الْبَحْرَيْنِ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F5C7CA-7618-4747-895A-8C49FE2406E1}"/>
              </a:ext>
            </a:extLst>
          </p:cNvPr>
          <p:cNvSpPr txBox="1"/>
          <p:nvPr/>
        </p:nvSpPr>
        <p:spPr>
          <a:xfrm>
            <a:off x="1287156" y="3020586"/>
            <a:ext cx="3321683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مطَارِ </a:t>
            </a:r>
            <a:r>
              <a:rPr lang="ar-BH" sz="4400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الْكُوَيْتِ.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3AB8DD-1009-4470-83F4-3B0DF1BF5BEA}"/>
              </a:ext>
            </a:extLst>
          </p:cNvPr>
          <p:cNvSpPr txBox="1"/>
          <p:nvPr/>
        </p:nvSpPr>
        <p:spPr>
          <a:xfrm>
            <a:off x="3962399" y="4745989"/>
            <a:ext cx="3321683" cy="8168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مطَارِ </a:t>
            </a:r>
            <a:r>
              <a:rPr lang="ar-BH" sz="4400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الْبَحْرَيْنِ.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" name="حمدان ١١">
            <a:hlinkClick r:id="" action="ppaction://media"/>
            <a:extLst>
              <a:ext uri="{FF2B5EF4-FFF2-40B4-BE49-F238E27FC236}">
                <a16:creationId xmlns:a16="http://schemas.microsoft.com/office/drawing/2014/main" id="{F97AC5F8-37E1-4038-B604-D542EE5A6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6521" y="4441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775934" y="829977"/>
            <a:ext cx="8487730" cy="9814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أَضَعُ دَائِرَةً حَوْلَ أَسْمَاءِ الشَّخْصِيَّاتِ فِي الْقِصَّةِ.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3402786" y="2024551"/>
            <a:ext cx="5907290" cy="33829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حَامِدُ             يُوسُفُ              بُدُورُ    </a:t>
            </a:r>
          </a:p>
          <a:p>
            <a:pPr algn="ctr" rtl="1">
              <a:lnSpc>
                <a:spcPct val="200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فَاطِمَةُ            حَمْدَانُ   </a:t>
            </a:r>
          </a:p>
          <a:p>
            <a:pPr algn="ctr" rtl="1">
              <a:lnSpc>
                <a:spcPct val="200000"/>
              </a:lnSpc>
              <a:spcAft>
                <a:spcPts val="800"/>
              </a:spcAft>
            </a:pPr>
            <a:endParaRPr lang="ar-BH" sz="1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BB4E11-CF95-4623-954B-906511392130}"/>
              </a:ext>
            </a:extLst>
          </p:cNvPr>
          <p:cNvSpPr/>
          <p:nvPr/>
        </p:nvSpPr>
        <p:spPr>
          <a:xfrm>
            <a:off x="4641573" y="3616858"/>
            <a:ext cx="1378226" cy="136497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27A0C0-B18B-4611-9343-985755581E21}"/>
              </a:ext>
            </a:extLst>
          </p:cNvPr>
          <p:cNvSpPr/>
          <p:nvPr/>
        </p:nvSpPr>
        <p:spPr>
          <a:xfrm>
            <a:off x="5667318" y="2190425"/>
            <a:ext cx="1378226" cy="136497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9FA6A9-D8A4-4661-A703-030F7E1C3C52}"/>
              </a:ext>
            </a:extLst>
          </p:cNvPr>
          <p:cNvSpPr/>
          <p:nvPr/>
        </p:nvSpPr>
        <p:spPr>
          <a:xfrm>
            <a:off x="6725477" y="3616859"/>
            <a:ext cx="1378226" cy="136497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حمدان ١٢">
            <a:hlinkClick r:id="" action="ppaction://media"/>
            <a:extLst>
              <a:ext uri="{FF2B5EF4-FFF2-40B4-BE49-F238E27FC236}">
                <a16:creationId xmlns:a16="http://schemas.microsoft.com/office/drawing/2014/main" id="{6E32A275-A97D-4EEF-B2A7-EB0E218D9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5828" y="3994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2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803083" y="558361"/>
            <a:ext cx="9153867" cy="9814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4-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أَصِلُ أَفْرَادَ عَائِلَةِ حَمْدَانَ بِأَسْمَائِهِمْ.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8349483" y="2250969"/>
            <a:ext cx="145773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فَاطِمَةُ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8349482" y="3705228"/>
            <a:ext cx="145773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يُوسُفُ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38115A-3D69-4D5F-8E60-1EF04FB8FB97}"/>
              </a:ext>
            </a:extLst>
          </p:cNvPr>
          <p:cNvSpPr txBox="1"/>
          <p:nvPr/>
        </p:nvSpPr>
        <p:spPr>
          <a:xfrm>
            <a:off x="3224891" y="3808847"/>
            <a:ext cx="184205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خالتُهُ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A0CF6-605E-43EF-875B-33E40CB5B278}"/>
              </a:ext>
            </a:extLst>
          </p:cNvPr>
          <p:cNvSpPr txBox="1"/>
          <p:nvPr/>
        </p:nvSpPr>
        <p:spPr>
          <a:xfrm>
            <a:off x="3224891" y="2329334"/>
            <a:ext cx="180691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ابنُ خالتهِ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767B5EF-AA5B-4C20-9EBA-9B20117DD4E2}"/>
              </a:ext>
            </a:extLst>
          </p:cNvPr>
          <p:cNvCxnSpPr>
            <a:stCxn id="13" idx="1"/>
            <a:endCxn id="12" idx="3"/>
          </p:cNvCxnSpPr>
          <p:nvPr/>
        </p:nvCxnSpPr>
        <p:spPr>
          <a:xfrm flipH="1">
            <a:off x="5066945" y="2635690"/>
            <a:ext cx="3282538" cy="15578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7E0FCA-37EC-4D79-B327-495EC0A91D41}"/>
              </a:ext>
            </a:extLst>
          </p:cNvPr>
          <p:cNvCxnSpPr>
            <a:cxnSpLocks/>
            <a:stCxn id="9" idx="1"/>
            <a:endCxn id="15" idx="3"/>
          </p:cNvCxnSpPr>
          <p:nvPr/>
        </p:nvCxnSpPr>
        <p:spPr>
          <a:xfrm flipH="1" flipV="1">
            <a:off x="5031801" y="2714055"/>
            <a:ext cx="3317681" cy="13758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حمدان ١٣">
            <a:hlinkClick r:id="" action="ppaction://media"/>
            <a:extLst>
              <a:ext uri="{FF2B5EF4-FFF2-40B4-BE49-F238E27FC236}">
                <a16:creationId xmlns:a16="http://schemas.microsoft.com/office/drawing/2014/main" id="{F09BF0BC-01A0-48CF-8F4A-7C8A0A0CC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257" y="4455017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731817" y="606329"/>
            <a:ext cx="8809999" cy="9814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5-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أُكْمِلُ الْعِبَارَةَ بِالْكَلِمَةِ الْـمُنَاسِبَةِ فِي الْقِصَّةِ.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2628025" y="2088700"/>
            <a:ext cx="701758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رافَقَ</a:t>
            </a: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حَمْدانُ خ</a:t>
            </a: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َ</a:t>
            </a: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الَتَهُ وَي</a:t>
            </a: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وسُفَ</a:t>
            </a: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24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..............................................</a:t>
            </a:r>
            <a:endParaRPr lang="ar-BH" sz="28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2394290" y="4230603"/>
            <a:ext cx="2560887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في جَوْلَةٍ </a:t>
            </a:r>
            <a:r>
              <a:rPr lang="ar-SA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جَميلَةٍ</a:t>
            </a:r>
            <a:r>
              <a:rPr lang="ar-BH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ar-BH" sz="3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09B81-7445-4D7E-957C-624AE52F8B99}"/>
              </a:ext>
            </a:extLst>
          </p:cNvPr>
          <p:cNvSpPr txBox="1"/>
          <p:nvPr/>
        </p:nvSpPr>
        <p:spPr>
          <a:xfrm>
            <a:off x="7114903" y="4205328"/>
            <a:ext cx="2530703" cy="769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في جَوْلَةٍ </a:t>
            </a:r>
            <a:r>
              <a:rPr lang="ar-BH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بَحْرِيّةٍ.</a:t>
            </a:r>
            <a:endParaRPr lang="ar-BH" sz="3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3" name="حمدان ١٤">
            <a:hlinkClick r:id="" action="ppaction://media"/>
            <a:extLst>
              <a:ext uri="{FF2B5EF4-FFF2-40B4-BE49-F238E27FC236}">
                <a16:creationId xmlns:a16="http://schemas.microsoft.com/office/drawing/2014/main" id="{E8F7DC6F-A99D-447C-8CBC-5D8BF1FB8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4290" y="4756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1419 -3.7037E-6 C 0.02044 -3.7037E-6 0.02838 -0.0875 0.02838 -0.15856 L 0.02838 -0.31689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3142355" y="1041280"/>
            <a:ext cx="5907289" cy="9814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6-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أُلَوِّنُ الجُمْلَةَ الَّتي قالَها حَمْدَانُ.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6929587" y="3321562"/>
            <a:ext cx="42401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SA" sz="48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ما أَجْمَلَ هَذ</a:t>
            </a:r>
            <a:r>
              <a:rPr lang="ar-BH" sz="48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 الـمَطَارَ</a:t>
            </a:r>
            <a:r>
              <a:rPr lang="ar-SA" sz="48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!</a:t>
            </a:r>
            <a:endParaRPr lang="ar-BH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583566" y="3318464"/>
            <a:ext cx="46788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SA" sz="48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ما أَجْمَلَ هَذِهِ الشَّوارِعَ!</a:t>
            </a:r>
            <a:endParaRPr lang="ar-BH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1B813-E05F-4F9F-8B00-76E42F2A3780}"/>
              </a:ext>
            </a:extLst>
          </p:cNvPr>
          <p:cNvSpPr txBox="1"/>
          <p:nvPr/>
        </p:nvSpPr>
        <p:spPr>
          <a:xfrm>
            <a:off x="583566" y="3326981"/>
            <a:ext cx="467884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SA" sz="48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ما أَجْمَلَ هَذِهِ الشَّوارِعَ!</a:t>
            </a:r>
            <a:endParaRPr lang="ar-BH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" name="حمدان ١٥">
            <a:hlinkClick r:id="" action="ppaction://media"/>
            <a:extLst>
              <a:ext uri="{FF2B5EF4-FFF2-40B4-BE49-F238E27FC236}">
                <a16:creationId xmlns:a16="http://schemas.microsoft.com/office/drawing/2014/main" id="{DD9583D5-D491-4634-902A-005B305B2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599" y="4906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334024" y="576458"/>
            <a:ext cx="9763467" cy="18085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7-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أُلَوِّنُ الْجُمْلَةَ الصَّحيحَةَ.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رَأَى حَمْدانُ في قَرْيَةِ عَالِي: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3107119" y="3075057"/>
            <a:ext cx="58253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SA" sz="40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حِرَفِيّ</a:t>
            </a:r>
            <a:r>
              <a:rPr lang="ar-BH" sz="4000" dirty="0">
                <a:ea typeface="Calibri" panose="020F0502020204030204" pitchFamily="34" charset="0"/>
                <a:cs typeface="Sakkal Majalla" panose="02000000000000000000" pitchFamily="2" charset="-78"/>
              </a:rPr>
              <a:t>ًا</a:t>
            </a:r>
            <a:r>
              <a:rPr lang="ar-SA" sz="40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يَنْسِجُ سَعَفَ النَّخيلِ بِمَهارَةٍ وَخِفَّةٍ. </a:t>
            </a:r>
            <a:endParaRPr lang="ar-BH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3096990" y="4387787"/>
            <a:ext cx="5825359" cy="7509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حِرَفِيّ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ًا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يَصْنَعُ الأَوانِـــيَ الفَخَّارِيَّةَ.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6AA49-7A81-41B3-A363-76943C970850}"/>
              </a:ext>
            </a:extLst>
          </p:cNvPr>
          <p:cNvSpPr txBox="1"/>
          <p:nvPr/>
        </p:nvSpPr>
        <p:spPr>
          <a:xfrm>
            <a:off x="3107118" y="4387786"/>
            <a:ext cx="5825359" cy="750975"/>
          </a:xfrm>
          <a:prstGeom prst="rect">
            <a:avLst/>
          </a:prstGeom>
          <a:solidFill>
            <a:srgbClr val="F838C6"/>
          </a:solidFill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حِرَفِيّ</a:t>
            </a:r>
            <a:r>
              <a:rPr lang="ar-BH" sz="4000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ًا</a:t>
            </a:r>
            <a:r>
              <a:rPr lang="ar-S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يَصْنَعُ الأَوانِـــيَ الفَخَّارِيَّةَ. 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حمدان ١٦">
            <a:hlinkClick r:id="" action="ppaction://media"/>
            <a:extLst>
              <a:ext uri="{FF2B5EF4-FFF2-40B4-BE49-F238E27FC236}">
                <a16:creationId xmlns:a16="http://schemas.microsoft.com/office/drawing/2014/main" id="{5F018C30-EB99-4F38-BBE5-EEDE04835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565" y="4256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046257" y="592719"/>
            <a:ext cx="10099486" cy="1709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9- أُلَوِّنُ الْإِجَابَةَ الصَّحِيحَةَ: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وَعَدَ يُوسُفُ ابْنَ خَالَتِهِ حَمْدانَ أَنْ يَزورَ: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6243785" y="3663194"/>
            <a:ext cx="55251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مَلْعَبَ</a:t>
            </a: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البَحْرَيْنِ </a:t>
            </a:r>
            <a:r>
              <a:rPr lang="ar-SA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الوَطَنِـــيَّ</a:t>
            </a:r>
            <a:r>
              <a:rPr lang="ar-BH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ar-BH" sz="239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494626" y="3663508"/>
            <a:ext cx="5525173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مُتْحَفَ البَحْرَيْنِ الوَطَنِـــيَّ</a:t>
            </a:r>
            <a:endParaRPr lang="en-GB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AFA9D-ED80-4664-B042-D9802ECA8A7A}"/>
              </a:ext>
            </a:extLst>
          </p:cNvPr>
          <p:cNvSpPr txBox="1"/>
          <p:nvPr/>
        </p:nvSpPr>
        <p:spPr>
          <a:xfrm>
            <a:off x="494625" y="3663282"/>
            <a:ext cx="5525173" cy="8168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مُتْحَفَ البَحْرَيْنِ </a:t>
            </a:r>
            <a:r>
              <a:rPr lang="ar-SA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الوَطَنِـــيَّ</a:t>
            </a:r>
            <a:r>
              <a:rPr lang="ar-BH" sz="4400" dirty="0" smtClean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GB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حمدان ١٧">
            <a:hlinkClick r:id="" action="ppaction://media"/>
            <a:extLst>
              <a:ext uri="{FF2B5EF4-FFF2-40B4-BE49-F238E27FC236}">
                <a16:creationId xmlns:a16="http://schemas.microsoft.com/office/drawing/2014/main" id="{2EE41769-2BD7-4BD2-AA82-9403D7836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1684" y="4762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D81C88-FE2B-451C-8F54-250B6053AE91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انْتَهى الدَّرْسُ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6B0DC-5FF2-430A-918B-007BC980E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9D31632-972E-4A68-A5B0-0DC28F99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١٨">
            <a:hlinkClick r:id="" action="ppaction://media"/>
            <a:extLst>
              <a:ext uri="{FF2B5EF4-FFF2-40B4-BE49-F238E27FC236}">
                <a16:creationId xmlns:a16="http://schemas.microsoft.com/office/drawing/2014/main" id="{2E5541FD-B670-4C56-9D4C-4E4C34AD9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758" y="3783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-26633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0A5281B-1691-4806-801D-43FEECB3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201">
            <a:extLst>
              <a:ext uri="{FF2B5EF4-FFF2-40B4-BE49-F238E27FC236}">
                <a16:creationId xmlns:a16="http://schemas.microsoft.com/office/drawing/2014/main" id="{ED0EDEDF-192F-4E2E-B4F2-0134ECE2FC9E}"/>
              </a:ext>
            </a:extLst>
          </p:cNvPr>
          <p:cNvSpPr/>
          <p:nvPr/>
        </p:nvSpPr>
        <p:spPr>
          <a:xfrm>
            <a:off x="2749426" y="4918070"/>
            <a:ext cx="6877878" cy="1224579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6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حَمْدَانُ يَزورُ مَمْلَكَةَ البَحْرَيْنِ</a:t>
            </a:r>
            <a:endParaRPr lang="en-GB" sz="66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حمدان ٢">
            <a:hlinkClick r:id="" action="ppaction://media"/>
            <a:extLst>
              <a:ext uri="{FF2B5EF4-FFF2-40B4-BE49-F238E27FC236}">
                <a16:creationId xmlns:a16="http://schemas.microsoft.com/office/drawing/2014/main" id="{44E1CBC5-86EF-4226-90AE-4A749DE33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513" y="491807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A9C39097-E930-466C-9FEC-2454120EB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67" y="43934"/>
            <a:ext cx="4847046" cy="487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4228470" y="1167914"/>
            <a:ext cx="7490789" cy="48054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56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في عُطْلَةِ الرَّبيعِ</a:t>
            </a:r>
            <a:r>
              <a:rPr lang="ar-BH" sz="56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،</a:t>
            </a:r>
            <a:r>
              <a:rPr lang="ar-SA" sz="56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اسْتَقْبَلَ يوسُفُ وَأُمُّهُ فاطِمَةُ ابْنَ خالَتِهِ حَمْدانَ في الـمَطارِ.</a:t>
            </a:r>
            <a:r>
              <a:rPr lang="ar-SA" sz="5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GB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5600" dirty="0">
                <a:cs typeface="Sakkal Majalla" panose="02000000000000000000" pitchFamily="2" charset="-78"/>
              </a:rPr>
              <a:t> جاءَ حَمْدانُ مِنْ دَوْلَةِ الإِماراتِ العَرَبِيَّةِ الـمُتَّحِدَةِ؛ لِيَقْضِيَ أَيّامًا جَميلَةً مَعَ أُسْرَةِ خالَتِهِ.</a:t>
            </a:r>
            <a:endParaRPr lang="en-GB" sz="5600" dirty="0"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٣">
            <a:hlinkClick r:id="" action="ppaction://media"/>
            <a:extLst>
              <a:ext uri="{FF2B5EF4-FFF2-40B4-BE49-F238E27FC236}">
                <a16:creationId xmlns:a16="http://schemas.microsoft.com/office/drawing/2014/main" id="{6A6C00E7-CE52-43C6-BE5E-4E039AAC1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7417" y="275003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F61BB5B-CEE9-403B-9A0C-1D00849BE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" y="390122"/>
            <a:ext cx="4208378" cy="558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BC3E38-D505-481A-8BBC-44632C0A30D5}"/>
              </a:ext>
            </a:extLst>
          </p:cNvPr>
          <p:cNvSpPr/>
          <p:nvPr/>
        </p:nvSpPr>
        <p:spPr>
          <a:xfrm>
            <a:off x="11190514" y="1320596"/>
            <a:ext cx="57844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DCE015-49D7-44AA-9133-086EE6F65C9F}"/>
              </a:ext>
            </a:extLst>
          </p:cNvPr>
          <p:cNvSpPr/>
          <p:nvPr/>
        </p:nvSpPr>
        <p:spPr>
          <a:xfrm>
            <a:off x="9932217" y="1254947"/>
            <a:ext cx="1193821" cy="76642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A63AC4-3B48-4D89-B654-E24AC6F72D80}"/>
              </a:ext>
            </a:extLst>
          </p:cNvPr>
          <p:cNvSpPr/>
          <p:nvPr/>
        </p:nvSpPr>
        <p:spPr>
          <a:xfrm>
            <a:off x="8774545" y="1320595"/>
            <a:ext cx="1125434" cy="83207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B516C9-EFD3-4751-9A05-937835E17D94}"/>
              </a:ext>
            </a:extLst>
          </p:cNvPr>
          <p:cNvSpPr/>
          <p:nvPr/>
        </p:nvSpPr>
        <p:spPr>
          <a:xfrm>
            <a:off x="6955266" y="1320595"/>
            <a:ext cx="15144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BEBBB7-D295-4561-AD60-1BA0CFE8B79D}"/>
              </a:ext>
            </a:extLst>
          </p:cNvPr>
          <p:cNvSpPr/>
          <p:nvPr/>
        </p:nvSpPr>
        <p:spPr>
          <a:xfrm>
            <a:off x="5498762" y="1254946"/>
            <a:ext cx="1390625" cy="8320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4BDAFF-8CF0-491B-B4E4-D9F95D6D2484}"/>
              </a:ext>
            </a:extLst>
          </p:cNvPr>
          <p:cNvSpPr/>
          <p:nvPr/>
        </p:nvSpPr>
        <p:spPr>
          <a:xfrm>
            <a:off x="4387273" y="1189299"/>
            <a:ext cx="988503" cy="8320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794C9D-2B83-423F-ACEC-FE86C1C7EF4A}"/>
              </a:ext>
            </a:extLst>
          </p:cNvPr>
          <p:cNvSpPr/>
          <p:nvPr/>
        </p:nvSpPr>
        <p:spPr>
          <a:xfrm>
            <a:off x="10237018" y="2174057"/>
            <a:ext cx="145057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E02FF3-626C-4FE3-A9B3-244BCB225A51}"/>
              </a:ext>
            </a:extLst>
          </p:cNvPr>
          <p:cNvSpPr/>
          <p:nvPr/>
        </p:nvSpPr>
        <p:spPr>
          <a:xfrm>
            <a:off x="9485745" y="2194713"/>
            <a:ext cx="701574" cy="76642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676272-91B1-454F-9AA5-B2F40B9B6CCE}"/>
              </a:ext>
            </a:extLst>
          </p:cNvPr>
          <p:cNvSpPr/>
          <p:nvPr/>
        </p:nvSpPr>
        <p:spPr>
          <a:xfrm>
            <a:off x="8310612" y="2227537"/>
            <a:ext cx="112543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7ABD6E-1B7A-4241-91CD-13E2ABF616A6}"/>
              </a:ext>
            </a:extLst>
          </p:cNvPr>
          <p:cNvSpPr/>
          <p:nvPr/>
        </p:nvSpPr>
        <p:spPr>
          <a:xfrm>
            <a:off x="6694142" y="2227536"/>
            <a:ext cx="151448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DDF949-C70A-4F81-9714-0CE4431F79B8}"/>
              </a:ext>
            </a:extLst>
          </p:cNvPr>
          <p:cNvSpPr/>
          <p:nvPr/>
        </p:nvSpPr>
        <p:spPr>
          <a:xfrm>
            <a:off x="6225401" y="2260362"/>
            <a:ext cx="430964" cy="76642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E06D08-81F9-44F9-A39A-026703C07D2D}"/>
              </a:ext>
            </a:extLst>
          </p:cNvPr>
          <p:cNvSpPr/>
          <p:nvPr/>
        </p:nvSpPr>
        <p:spPr>
          <a:xfrm>
            <a:off x="4750069" y="2312142"/>
            <a:ext cx="139062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BCB716-E2D7-4216-8F9A-42E8B4C844EC}"/>
              </a:ext>
            </a:extLst>
          </p:cNvPr>
          <p:cNvSpPr/>
          <p:nvPr/>
        </p:nvSpPr>
        <p:spPr>
          <a:xfrm>
            <a:off x="10721994" y="3220266"/>
            <a:ext cx="80808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C042B6-ACBC-42FB-B7B3-D3558C4452DA}"/>
              </a:ext>
            </a:extLst>
          </p:cNvPr>
          <p:cNvSpPr/>
          <p:nvPr/>
        </p:nvSpPr>
        <p:spPr>
          <a:xfrm>
            <a:off x="9205557" y="3223652"/>
            <a:ext cx="145057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B813A6-5CE3-40B8-94D8-953ECD0C7199}"/>
              </a:ext>
            </a:extLst>
          </p:cNvPr>
          <p:cNvSpPr/>
          <p:nvPr/>
        </p:nvSpPr>
        <p:spPr>
          <a:xfrm>
            <a:off x="8469746" y="3228906"/>
            <a:ext cx="66994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869320-3D68-4BA5-9685-FA01C543F213}"/>
              </a:ext>
            </a:extLst>
          </p:cNvPr>
          <p:cNvSpPr/>
          <p:nvPr/>
        </p:nvSpPr>
        <p:spPr>
          <a:xfrm>
            <a:off x="7472218" y="3193525"/>
            <a:ext cx="92672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C31939-09A5-474B-924F-8FF55F41FD7F}"/>
              </a:ext>
            </a:extLst>
          </p:cNvPr>
          <p:cNvSpPr/>
          <p:nvPr/>
        </p:nvSpPr>
        <p:spPr>
          <a:xfrm>
            <a:off x="5800436" y="3228906"/>
            <a:ext cx="1587459" cy="76642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27A8D3-9FDB-4DD8-B363-1AD7285AC799}"/>
              </a:ext>
            </a:extLst>
          </p:cNvPr>
          <p:cNvSpPr/>
          <p:nvPr/>
        </p:nvSpPr>
        <p:spPr>
          <a:xfrm>
            <a:off x="4339007" y="3261730"/>
            <a:ext cx="1390625" cy="8320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D09601-EA7F-41C9-A277-3B8AB75BE82D}"/>
              </a:ext>
            </a:extLst>
          </p:cNvPr>
          <p:cNvSpPr/>
          <p:nvPr/>
        </p:nvSpPr>
        <p:spPr>
          <a:xfrm>
            <a:off x="9932217" y="4150426"/>
            <a:ext cx="175537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BAB6C5-C3CA-474F-9653-7E7BF5967243}"/>
              </a:ext>
            </a:extLst>
          </p:cNvPr>
          <p:cNvSpPr/>
          <p:nvPr/>
        </p:nvSpPr>
        <p:spPr>
          <a:xfrm>
            <a:off x="8208622" y="4163418"/>
            <a:ext cx="1454945" cy="80186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D930E0-8253-4C6C-B371-4E16CBFEB2C8}"/>
              </a:ext>
            </a:extLst>
          </p:cNvPr>
          <p:cNvSpPr/>
          <p:nvPr/>
        </p:nvSpPr>
        <p:spPr>
          <a:xfrm>
            <a:off x="7232199" y="4048544"/>
            <a:ext cx="926724" cy="8320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842860-EC6D-4813-9AFA-1595DC1A6720}"/>
              </a:ext>
            </a:extLst>
          </p:cNvPr>
          <p:cNvSpPr/>
          <p:nvPr/>
        </p:nvSpPr>
        <p:spPr>
          <a:xfrm>
            <a:off x="5800437" y="4116851"/>
            <a:ext cx="1297438" cy="75260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8A2E79-C292-43DB-B2FE-437F2279DC78}"/>
              </a:ext>
            </a:extLst>
          </p:cNvPr>
          <p:cNvSpPr/>
          <p:nvPr/>
        </p:nvSpPr>
        <p:spPr>
          <a:xfrm>
            <a:off x="5176507" y="4180837"/>
            <a:ext cx="572135" cy="75260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96B180-0ED9-4339-A0D2-FE17324AB0F0}"/>
              </a:ext>
            </a:extLst>
          </p:cNvPr>
          <p:cNvSpPr/>
          <p:nvPr/>
        </p:nvSpPr>
        <p:spPr>
          <a:xfrm>
            <a:off x="10585354" y="4982987"/>
            <a:ext cx="1131312" cy="90017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A15965-7FFD-4F10-A0EF-35FCACCC7D7C}"/>
              </a:ext>
            </a:extLst>
          </p:cNvPr>
          <p:cNvSpPr/>
          <p:nvPr/>
        </p:nvSpPr>
        <p:spPr>
          <a:xfrm>
            <a:off x="9388940" y="5106295"/>
            <a:ext cx="113131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00"/>
                            </p:stCondLst>
                            <p:childTnLst>
                              <p:par>
                                <p:cTn id="3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00"/>
                            </p:stCondLst>
                            <p:childTnLst>
                              <p:par>
                                <p:cTn id="38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"/>
                            </p:stCondLst>
                            <p:childTnLst>
                              <p:par>
                                <p:cTn id="3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61096"/>
            <a:ext cx="11432439" cy="63911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056860" y="1461096"/>
            <a:ext cx="9925878" cy="45457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رافَقَ</a:t>
            </a:r>
            <a:r>
              <a:rPr lang="ar-S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حَمْدانُ خالَتَهُ وَيوسُفَ في جَوْلَةٍ جَميلَةٍ.</a:t>
            </a:r>
            <a:endParaRPr lang="en-GB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latin typeface="Calibri" panose="020F0502020204030204" pitchFamily="34" charset="0"/>
                <a:cs typeface="Sakkal Majalla" panose="02000000000000000000" pitchFamily="2" charset="-78"/>
              </a:rPr>
              <a:t>قالَ حَمْدانُ وَهُوَ يَنْظُرُ مِنْ نافِذَةِ السَّيّارَةِ يَمينًا وَيَسارًا: "ما أَجْمَلَ هَذِهِ الشَّوارِعَ! وَما أَرْوَعَ هَذِهِ الأَبْراجَ وَالبِناياتِ"!</a:t>
            </a:r>
            <a:endParaRPr lang="en-GB" sz="60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٤">
            <a:hlinkClick r:id="" action="ppaction://media"/>
            <a:extLst>
              <a:ext uri="{FF2B5EF4-FFF2-40B4-BE49-F238E27FC236}">
                <a16:creationId xmlns:a16="http://schemas.microsoft.com/office/drawing/2014/main" id="{652973E4-10E2-497A-9C12-DCB36628D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5965" y="72998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F0CBE5-3274-418B-9AA3-787CEE047D77}"/>
              </a:ext>
            </a:extLst>
          </p:cNvPr>
          <p:cNvSpPr/>
          <p:nvPr/>
        </p:nvSpPr>
        <p:spPr>
          <a:xfrm>
            <a:off x="9735127" y="2042998"/>
            <a:ext cx="115076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B0755-7D2B-417D-9757-E6FB0E6AFBA1}"/>
              </a:ext>
            </a:extLst>
          </p:cNvPr>
          <p:cNvSpPr/>
          <p:nvPr/>
        </p:nvSpPr>
        <p:spPr>
          <a:xfrm>
            <a:off x="8146473" y="2071602"/>
            <a:ext cx="149180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EE244A-F040-4EA3-8E9C-7456741936B1}"/>
              </a:ext>
            </a:extLst>
          </p:cNvPr>
          <p:cNvSpPr/>
          <p:nvPr/>
        </p:nvSpPr>
        <p:spPr>
          <a:xfrm>
            <a:off x="6802017" y="2042998"/>
            <a:ext cx="123944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C43EC1-EFA0-4059-B7D5-481843BA3D85}"/>
              </a:ext>
            </a:extLst>
          </p:cNvPr>
          <p:cNvSpPr/>
          <p:nvPr/>
        </p:nvSpPr>
        <p:spPr>
          <a:xfrm>
            <a:off x="5006109" y="2071601"/>
            <a:ext cx="1686801" cy="7916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228D77-6998-42B4-B478-0D34D8F6409E}"/>
              </a:ext>
            </a:extLst>
          </p:cNvPr>
          <p:cNvSpPr/>
          <p:nvPr/>
        </p:nvSpPr>
        <p:spPr>
          <a:xfrm>
            <a:off x="4414982" y="2162494"/>
            <a:ext cx="53657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583BF-4266-441E-8A0B-3DD8FBCCE0D5}"/>
              </a:ext>
            </a:extLst>
          </p:cNvPr>
          <p:cNvSpPr/>
          <p:nvPr/>
        </p:nvSpPr>
        <p:spPr>
          <a:xfrm>
            <a:off x="3160824" y="2042999"/>
            <a:ext cx="1193821" cy="8020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E78E7C-B57E-47EF-8D23-29A2C3B10D52}"/>
              </a:ext>
            </a:extLst>
          </p:cNvPr>
          <p:cNvSpPr/>
          <p:nvPr/>
        </p:nvSpPr>
        <p:spPr>
          <a:xfrm>
            <a:off x="1816369" y="2042998"/>
            <a:ext cx="1306170" cy="80205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E27571-4E1B-48F5-9BF6-036BC5309845}"/>
              </a:ext>
            </a:extLst>
          </p:cNvPr>
          <p:cNvSpPr/>
          <p:nvPr/>
        </p:nvSpPr>
        <p:spPr>
          <a:xfrm>
            <a:off x="10059221" y="3078610"/>
            <a:ext cx="92351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FB3D13-23CF-40DD-8957-260459EE372F}"/>
              </a:ext>
            </a:extLst>
          </p:cNvPr>
          <p:cNvSpPr/>
          <p:nvPr/>
        </p:nvSpPr>
        <p:spPr>
          <a:xfrm>
            <a:off x="8451974" y="3105617"/>
            <a:ext cx="149180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C144E9-EB4A-42A8-8BE9-7A90CA93B579}"/>
              </a:ext>
            </a:extLst>
          </p:cNvPr>
          <p:cNvSpPr/>
          <p:nvPr/>
        </p:nvSpPr>
        <p:spPr>
          <a:xfrm>
            <a:off x="7413019" y="3131017"/>
            <a:ext cx="92351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148899-A614-4E28-B98A-4A4A4B59B783}"/>
              </a:ext>
            </a:extLst>
          </p:cNvPr>
          <p:cNvSpPr/>
          <p:nvPr/>
        </p:nvSpPr>
        <p:spPr>
          <a:xfrm>
            <a:off x="6216073" y="3036959"/>
            <a:ext cx="1139227" cy="79483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4E90A8-04A3-480A-BD9D-E715A17BA4D6}"/>
              </a:ext>
            </a:extLst>
          </p:cNvPr>
          <p:cNvSpPr/>
          <p:nvPr/>
        </p:nvSpPr>
        <p:spPr>
          <a:xfrm>
            <a:off x="5440218" y="3078610"/>
            <a:ext cx="746995" cy="7916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27796D-E44C-47C0-9583-39D527D53E46}"/>
              </a:ext>
            </a:extLst>
          </p:cNvPr>
          <p:cNvSpPr/>
          <p:nvPr/>
        </p:nvSpPr>
        <p:spPr>
          <a:xfrm>
            <a:off x="4169906" y="3102386"/>
            <a:ext cx="119382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A86892-49F7-407F-B4CE-1CCAE341AC11}"/>
              </a:ext>
            </a:extLst>
          </p:cNvPr>
          <p:cNvSpPr/>
          <p:nvPr/>
        </p:nvSpPr>
        <p:spPr>
          <a:xfrm>
            <a:off x="2484582" y="3102386"/>
            <a:ext cx="161156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37976A-44DE-4846-8A99-506AA2536397}"/>
              </a:ext>
            </a:extLst>
          </p:cNvPr>
          <p:cNvSpPr/>
          <p:nvPr/>
        </p:nvSpPr>
        <p:spPr>
          <a:xfrm>
            <a:off x="1387908" y="3102386"/>
            <a:ext cx="105131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961672-C998-471D-A648-10AF4976E014}"/>
              </a:ext>
            </a:extLst>
          </p:cNvPr>
          <p:cNvSpPr/>
          <p:nvPr/>
        </p:nvSpPr>
        <p:spPr>
          <a:xfrm>
            <a:off x="9541165" y="4139632"/>
            <a:ext cx="136625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0082F0-412E-4C08-B99F-2C5DC52B2829}"/>
              </a:ext>
            </a:extLst>
          </p:cNvPr>
          <p:cNvSpPr/>
          <p:nvPr/>
        </p:nvSpPr>
        <p:spPr>
          <a:xfrm>
            <a:off x="8664645" y="4111028"/>
            <a:ext cx="45546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14ED42-6347-40DE-B460-286DE5436274}"/>
              </a:ext>
            </a:extLst>
          </p:cNvPr>
          <p:cNvSpPr/>
          <p:nvPr/>
        </p:nvSpPr>
        <p:spPr>
          <a:xfrm>
            <a:off x="7278256" y="4010611"/>
            <a:ext cx="1316930" cy="80119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95CC6D-D971-4B86-8EC2-337312C9E594}"/>
              </a:ext>
            </a:extLst>
          </p:cNvPr>
          <p:cNvSpPr/>
          <p:nvPr/>
        </p:nvSpPr>
        <p:spPr>
          <a:xfrm>
            <a:off x="6326909" y="4084661"/>
            <a:ext cx="91661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F99EDB-A7A8-4A42-ADE3-F0EB65E2941A}"/>
              </a:ext>
            </a:extLst>
          </p:cNvPr>
          <p:cNvSpPr/>
          <p:nvPr/>
        </p:nvSpPr>
        <p:spPr>
          <a:xfrm>
            <a:off x="4464281" y="4060819"/>
            <a:ext cx="1787312" cy="88063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A94AAC-E1A6-4B75-80DD-F5EE0198F64D}"/>
              </a:ext>
            </a:extLst>
          </p:cNvPr>
          <p:cNvSpPr/>
          <p:nvPr/>
        </p:nvSpPr>
        <p:spPr>
          <a:xfrm>
            <a:off x="3629891" y="4111027"/>
            <a:ext cx="68646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E83F8A-D13C-4169-AB21-8A60F0C831C1}"/>
              </a:ext>
            </a:extLst>
          </p:cNvPr>
          <p:cNvSpPr/>
          <p:nvPr/>
        </p:nvSpPr>
        <p:spPr>
          <a:xfrm>
            <a:off x="2601652" y="3970609"/>
            <a:ext cx="952922" cy="88063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6FACF4-11C6-4A4A-A551-8F9EB9309DFF}"/>
              </a:ext>
            </a:extLst>
          </p:cNvPr>
          <p:cNvSpPr/>
          <p:nvPr/>
        </p:nvSpPr>
        <p:spPr>
          <a:xfrm>
            <a:off x="1574989" y="4104566"/>
            <a:ext cx="98500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D09E86-A0F7-4DFD-BFA6-4381B265BEF7}"/>
              </a:ext>
            </a:extLst>
          </p:cNvPr>
          <p:cNvSpPr/>
          <p:nvPr/>
        </p:nvSpPr>
        <p:spPr>
          <a:xfrm>
            <a:off x="9519637" y="5043728"/>
            <a:ext cx="1366256" cy="83943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D7A083-0CA8-4680-9B12-0500FD3B75B2}"/>
              </a:ext>
            </a:extLst>
          </p:cNvPr>
          <p:cNvSpPr/>
          <p:nvPr/>
        </p:nvSpPr>
        <p:spPr>
          <a:xfrm>
            <a:off x="7481456" y="5146160"/>
            <a:ext cx="189931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09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00"/>
                            </p:stCondLst>
                            <p:childTnLst>
                              <p:par>
                                <p:cTn id="3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00"/>
                            </p:stCondLst>
                            <p:childTnLst>
                              <p:par>
                                <p:cTn id="38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"/>
                            </p:stCondLst>
                            <p:childTnLst>
                              <p:par>
                                <p:cTn id="3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47903"/>
            <a:ext cx="11432439" cy="63911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270641" y="1371432"/>
            <a:ext cx="11161798" cy="45786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GB" sz="6000" dirty="0">
                <a:effectLst/>
                <a:latin typeface="Sakkal Majalla" panose="02000000000000000000" pitchFamily="2" charset="-78"/>
                <a:ea typeface="Calibri" panose="020F0502020204030204" pitchFamily="34" charset="0"/>
              </a:rPr>
              <a:t> </a:t>
            </a:r>
            <a:r>
              <a:rPr lang="ar-SA" sz="6000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 قَرْيَةِ الجَسْرَةِ رَأى حَمْدانُ وَيوسُفُ ح</a:t>
            </a:r>
            <a:r>
              <a:rPr lang="ar-SA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ِرَفِيًّا يَنْسِجُ سَعَفَ النَّخيلِ بِمَهارَةٍ وَخِفَّةٍ.</a:t>
            </a:r>
            <a:r>
              <a:rPr lang="en-GB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قالَ حَمْدانُ لِيوسُفَ: ماذا يَصْنَعُ هَذا الحِرَفِـيُّ بِسَعَفِ النَّخيلِ"؟</a:t>
            </a:r>
            <a:endParaRPr lang="en-GB" sz="6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قالَ يوسُفُ :" يَصْنَعُ  السِّلالَ، وَالـمَراوِحَ اليَدَوِيَّةَ".</a:t>
            </a:r>
            <a:endParaRPr lang="en-GB" sz="6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٥">
            <a:hlinkClick r:id="" action="ppaction://media"/>
            <a:extLst>
              <a:ext uri="{FF2B5EF4-FFF2-40B4-BE49-F238E27FC236}">
                <a16:creationId xmlns:a16="http://schemas.microsoft.com/office/drawing/2014/main" id="{0012EDEB-9AFA-4839-ACE4-93B978B49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4661" y="76210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633E24-2BBE-4764-8260-8B51225CFEEB}"/>
              </a:ext>
            </a:extLst>
          </p:cNvPr>
          <p:cNvSpPr/>
          <p:nvPr/>
        </p:nvSpPr>
        <p:spPr>
          <a:xfrm>
            <a:off x="10769600" y="2050667"/>
            <a:ext cx="59530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11D88F-C960-4CC8-BC6F-B5410EA396F3}"/>
              </a:ext>
            </a:extLst>
          </p:cNvPr>
          <p:cNvSpPr/>
          <p:nvPr/>
        </p:nvSpPr>
        <p:spPr>
          <a:xfrm>
            <a:off x="9744364" y="1995563"/>
            <a:ext cx="957705" cy="75588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268649-3183-4B8B-AF57-4C517E692CBA}"/>
              </a:ext>
            </a:extLst>
          </p:cNvPr>
          <p:cNvSpPr/>
          <p:nvPr/>
        </p:nvSpPr>
        <p:spPr>
          <a:xfrm>
            <a:off x="7980219" y="2023114"/>
            <a:ext cx="166890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3E7DE-7233-4201-B28C-A356E9ECEE0A}"/>
              </a:ext>
            </a:extLst>
          </p:cNvPr>
          <p:cNvSpPr/>
          <p:nvPr/>
        </p:nvSpPr>
        <p:spPr>
          <a:xfrm>
            <a:off x="7139709" y="1940459"/>
            <a:ext cx="772979" cy="75588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BA8BF6-A57C-484A-81D8-6CD42C43B513}"/>
              </a:ext>
            </a:extLst>
          </p:cNvPr>
          <p:cNvSpPr/>
          <p:nvPr/>
        </p:nvSpPr>
        <p:spPr>
          <a:xfrm>
            <a:off x="5504873" y="1947895"/>
            <a:ext cx="156730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14969-483D-4C60-97E4-B8554B0CEE68}"/>
              </a:ext>
            </a:extLst>
          </p:cNvPr>
          <p:cNvSpPr/>
          <p:nvPr/>
        </p:nvSpPr>
        <p:spPr>
          <a:xfrm>
            <a:off x="3673197" y="1912907"/>
            <a:ext cx="1764145" cy="8109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8DD331-B041-4FBA-A674-FB74B8447AC0}"/>
              </a:ext>
            </a:extLst>
          </p:cNvPr>
          <p:cNvSpPr/>
          <p:nvPr/>
        </p:nvSpPr>
        <p:spPr>
          <a:xfrm>
            <a:off x="2327565" y="1948082"/>
            <a:ext cx="130896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EEFC5D-E02E-40DB-8A15-25C32DF1F212}"/>
              </a:ext>
            </a:extLst>
          </p:cNvPr>
          <p:cNvSpPr/>
          <p:nvPr/>
        </p:nvSpPr>
        <p:spPr>
          <a:xfrm>
            <a:off x="1066213" y="1927124"/>
            <a:ext cx="1193821" cy="82432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B535F1-1457-47D5-B6C3-E1B9532D599F}"/>
              </a:ext>
            </a:extLst>
          </p:cNvPr>
          <p:cNvSpPr/>
          <p:nvPr/>
        </p:nvSpPr>
        <p:spPr>
          <a:xfrm>
            <a:off x="9993745" y="2954964"/>
            <a:ext cx="1372765" cy="71321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DA4E57-9322-42C0-BA0F-C4F1FCF9D492}"/>
              </a:ext>
            </a:extLst>
          </p:cNvPr>
          <p:cNvSpPr/>
          <p:nvPr/>
        </p:nvSpPr>
        <p:spPr>
          <a:xfrm>
            <a:off x="8423565" y="2967398"/>
            <a:ext cx="1504252" cy="75588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9AFBEF-C836-4436-98A6-963777DE1C3F}"/>
              </a:ext>
            </a:extLst>
          </p:cNvPr>
          <p:cNvSpPr/>
          <p:nvPr/>
        </p:nvSpPr>
        <p:spPr>
          <a:xfrm>
            <a:off x="6991927" y="2998944"/>
            <a:ext cx="134160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0310F1-7E5A-4715-8892-5D7FE06A0E62}"/>
              </a:ext>
            </a:extLst>
          </p:cNvPr>
          <p:cNvSpPr/>
          <p:nvPr/>
        </p:nvSpPr>
        <p:spPr>
          <a:xfrm>
            <a:off x="5732177" y="2852192"/>
            <a:ext cx="1193821" cy="86384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8498A0-2935-43DF-95C0-B9510E353974}"/>
              </a:ext>
            </a:extLst>
          </p:cNvPr>
          <p:cNvSpPr/>
          <p:nvPr/>
        </p:nvSpPr>
        <p:spPr>
          <a:xfrm>
            <a:off x="4645891" y="2994949"/>
            <a:ext cx="85898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0CE781-5C64-456D-BE00-20544599D6C0}"/>
              </a:ext>
            </a:extLst>
          </p:cNvPr>
          <p:cNvSpPr/>
          <p:nvPr/>
        </p:nvSpPr>
        <p:spPr>
          <a:xfrm>
            <a:off x="3001819" y="2927411"/>
            <a:ext cx="1578144" cy="73627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17B4E0-9D07-4B6D-AA86-23B08F98BA77}"/>
              </a:ext>
            </a:extLst>
          </p:cNvPr>
          <p:cNvSpPr/>
          <p:nvPr/>
        </p:nvSpPr>
        <p:spPr>
          <a:xfrm>
            <a:off x="1225736" y="2945158"/>
            <a:ext cx="173106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45AFFE-115E-4350-8683-59F7FD94FDB2}"/>
              </a:ext>
            </a:extLst>
          </p:cNvPr>
          <p:cNvSpPr/>
          <p:nvPr/>
        </p:nvSpPr>
        <p:spPr>
          <a:xfrm>
            <a:off x="10470343" y="3927116"/>
            <a:ext cx="89456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72B5E5-C69C-44F9-981C-C3EA9644597D}"/>
              </a:ext>
            </a:extLst>
          </p:cNvPr>
          <p:cNvSpPr/>
          <p:nvPr/>
        </p:nvSpPr>
        <p:spPr>
          <a:xfrm>
            <a:off x="9125527" y="3939233"/>
            <a:ext cx="1291003" cy="75588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D92D65-1A9E-424D-9497-946375F468DA}"/>
              </a:ext>
            </a:extLst>
          </p:cNvPr>
          <p:cNvSpPr/>
          <p:nvPr/>
        </p:nvSpPr>
        <p:spPr>
          <a:xfrm>
            <a:off x="8163431" y="3926799"/>
            <a:ext cx="89456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4B8036-60F4-45D4-A565-16A2AF5C5CF8}"/>
              </a:ext>
            </a:extLst>
          </p:cNvPr>
          <p:cNvSpPr/>
          <p:nvPr/>
        </p:nvSpPr>
        <p:spPr>
          <a:xfrm>
            <a:off x="6543288" y="3974978"/>
            <a:ext cx="1567305" cy="75588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D90324-62D0-4C7E-B9A0-2C3EFCDD8190}"/>
              </a:ext>
            </a:extLst>
          </p:cNvPr>
          <p:cNvSpPr/>
          <p:nvPr/>
        </p:nvSpPr>
        <p:spPr>
          <a:xfrm>
            <a:off x="4912031" y="4024727"/>
            <a:ext cx="156730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780618-BA0C-47CA-9586-D27DE5ECEFB1}"/>
              </a:ext>
            </a:extLst>
          </p:cNvPr>
          <p:cNvSpPr/>
          <p:nvPr/>
        </p:nvSpPr>
        <p:spPr>
          <a:xfrm>
            <a:off x="3334327" y="3914521"/>
            <a:ext cx="1496019" cy="8109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B914F6-5638-4C08-A3CE-C1B3D6A6FD83}"/>
              </a:ext>
            </a:extLst>
          </p:cNvPr>
          <p:cNvSpPr/>
          <p:nvPr/>
        </p:nvSpPr>
        <p:spPr>
          <a:xfrm>
            <a:off x="10509259" y="5053877"/>
            <a:ext cx="894565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C2A5E0-D0C3-4153-A9D5-DF72CB45BD94}"/>
              </a:ext>
            </a:extLst>
          </p:cNvPr>
          <p:cNvSpPr/>
          <p:nvPr/>
        </p:nvSpPr>
        <p:spPr>
          <a:xfrm>
            <a:off x="8912279" y="5000712"/>
            <a:ext cx="150425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DFF78A-11D2-4249-AF55-77A0074A24CA}"/>
              </a:ext>
            </a:extLst>
          </p:cNvPr>
          <p:cNvSpPr/>
          <p:nvPr/>
        </p:nvSpPr>
        <p:spPr>
          <a:xfrm>
            <a:off x="7136476" y="5085520"/>
            <a:ext cx="1341603" cy="75588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236652-24C8-4927-B5C3-943D6E1A9999}"/>
              </a:ext>
            </a:extLst>
          </p:cNvPr>
          <p:cNvSpPr/>
          <p:nvPr/>
        </p:nvSpPr>
        <p:spPr>
          <a:xfrm>
            <a:off x="5433388" y="5034194"/>
            <a:ext cx="156730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34647F-D8FD-4290-A22A-72D6F723AE60}"/>
              </a:ext>
            </a:extLst>
          </p:cNvPr>
          <p:cNvSpPr/>
          <p:nvPr/>
        </p:nvSpPr>
        <p:spPr>
          <a:xfrm>
            <a:off x="3334328" y="5034194"/>
            <a:ext cx="1817852" cy="80720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81276A-3BF0-49B1-B350-C239EF44A660}"/>
              </a:ext>
            </a:extLst>
          </p:cNvPr>
          <p:cNvSpPr/>
          <p:nvPr/>
        </p:nvSpPr>
        <p:spPr>
          <a:xfrm>
            <a:off x="1681019" y="5000713"/>
            <a:ext cx="1512706" cy="84069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34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00"/>
                            </p:stCondLst>
                            <p:childTnLst>
                              <p:par>
                                <p:cTn id="3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00"/>
                            </p:stCondLst>
                            <p:childTnLst>
                              <p:par>
                                <p:cTn id="38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"/>
                            </p:stCondLst>
                            <p:childTnLst>
                              <p:par>
                                <p:cTn id="3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00"/>
                            </p:stCondLst>
                            <p:childTnLst>
                              <p:par>
                                <p:cTn id="4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"/>
                            </p:stCondLst>
                            <p:childTnLst>
                              <p:par>
                                <p:cTn id="4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00"/>
                            </p:stCondLst>
                            <p:childTnLst>
                              <p:par>
                                <p:cTn id="4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00"/>
                            </p:stCondLst>
                            <p:childTnLst>
                              <p:par>
                                <p:cTn id="4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61096"/>
            <a:ext cx="11432439" cy="63911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522946" y="2147708"/>
            <a:ext cx="11921358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رَحَّبَ الحِرَفِيُّ بِيوسُفَ وَحَمْدانَ، </a:t>
            </a:r>
            <a:endParaRPr lang="ar-BH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وَأَهْداهُما سَلَّةً وَمِرْوَحَةً يَدَوِيَّةً</a:t>
            </a:r>
            <a:r>
              <a:rPr lang="ar-SA" sz="6000" dirty="0">
                <a:latin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en-GB" sz="6000" dirty="0">
              <a:latin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latin typeface="Calibri" panose="020F0502020204030204" pitchFamily="34" charset="0"/>
                <a:cs typeface="Sakkal Majalla" panose="02000000000000000000" pitchFamily="2" charset="-78"/>
              </a:rPr>
              <a:t>شَكَرَ الطِّفْلانِ الحِرَفِـيَّ عَلى لُطْفِهِ وَكَرَمِهِ.</a:t>
            </a:r>
            <a:endParaRPr lang="en-GB" sz="60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٦">
            <a:hlinkClick r:id="" action="ppaction://media"/>
            <a:extLst>
              <a:ext uri="{FF2B5EF4-FFF2-40B4-BE49-F238E27FC236}">
                <a16:creationId xmlns:a16="http://schemas.microsoft.com/office/drawing/2014/main" id="{C1EDF598-8467-4D26-97D6-7C71EDEB9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04821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98F366-E9B8-4420-B060-DDBF8BBAA05A}"/>
              </a:ext>
            </a:extLst>
          </p:cNvPr>
          <p:cNvSpPr/>
          <p:nvPr/>
        </p:nvSpPr>
        <p:spPr>
          <a:xfrm>
            <a:off x="8617527" y="2812738"/>
            <a:ext cx="1163782" cy="69938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36505-9850-4212-A428-FCC1E7F9001E}"/>
              </a:ext>
            </a:extLst>
          </p:cNvPr>
          <p:cNvSpPr/>
          <p:nvPr/>
        </p:nvSpPr>
        <p:spPr>
          <a:xfrm>
            <a:off x="7102765" y="2733964"/>
            <a:ext cx="1427856" cy="77816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EB264-0376-4CF5-BE96-5F82AE198B72}"/>
              </a:ext>
            </a:extLst>
          </p:cNvPr>
          <p:cNvSpPr/>
          <p:nvPr/>
        </p:nvSpPr>
        <p:spPr>
          <a:xfrm>
            <a:off x="5347856" y="2733964"/>
            <a:ext cx="1668004" cy="77955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2DAE70-366B-45BA-B6AC-6292B74F03D0}"/>
              </a:ext>
            </a:extLst>
          </p:cNvPr>
          <p:cNvSpPr/>
          <p:nvPr/>
        </p:nvSpPr>
        <p:spPr>
          <a:xfrm>
            <a:off x="3445165" y="2735474"/>
            <a:ext cx="180967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7E4906-E686-461F-BB1F-B5BF17618B1A}"/>
              </a:ext>
            </a:extLst>
          </p:cNvPr>
          <p:cNvSpPr/>
          <p:nvPr/>
        </p:nvSpPr>
        <p:spPr>
          <a:xfrm>
            <a:off x="7601528" y="3747993"/>
            <a:ext cx="1974942" cy="87942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DF2DA3-B570-4BE6-AD3F-60945AD12EE6}"/>
              </a:ext>
            </a:extLst>
          </p:cNvPr>
          <p:cNvSpPr/>
          <p:nvPr/>
        </p:nvSpPr>
        <p:spPr>
          <a:xfrm>
            <a:off x="6530109" y="3758541"/>
            <a:ext cx="966038" cy="77955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BAB32D-01C5-49E8-B00B-97153F360FEC}"/>
              </a:ext>
            </a:extLst>
          </p:cNvPr>
          <p:cNvSpPr/>
          <p:nvPr/>
        </p:nvSpPr>
        <p:spPr>
          <a:xfrm>
            <a:off x="4780659" y="3758542"/>
            <a:ext cx="1668003" cy="78211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DD7E62-2DB3-4A7D-B11C-FABA8CC6F3EB}"/>
              </a:ext>
            </a:extLst>
          </p:cNvPr>
          <p:cNvSpPr/>
          <p:nvPr/>
        </p:nvSpPr>
        <p:spPr>
          <a:xfrm>
            <a:off x="3519055" y="3791634"/>
            <a:ext cx="1294769" cy="87942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2FB868-E1C8-4BD8-A406-6BA44B6D0F71}"/>
              </a:ext>
            </a:extLst>
          </p:cNvPr>
          <p:cNvSpPr/>
          <p:nvPr/>
        </p:nvSpPr>
        <p:spPr>
          <a:xfrm>
            <a:off x="9492348" y="4863284"/>
            <a:ext cx="1163782" cy="83892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223C8B-1014-4BD4-8E4D-D0CAB56AA997}"/>
              </a:ext>
            </a:extLst>
          </p:cNvPr>
          <p:cNvSpPr/>
          <p:nvPr/>
        </p:nvSpPr>
        <p:spPr>
          <a:xfrm>
            <a:off x="7704174" y="4863285"/>
            <a:ext cx="1713137" cy="90799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6AF8C3-7570-4197-B7CD-25B5AAE3BA99}"/>
              </a:ext>
            </a:extLst>
          </p:cNvPr>
          <p:cNvSpPr/>
          <p:nvPr/>
        </p:nvSpPr>
        <p:spPr>
          <a:xfrm>
            <a:off x="5961134" y="5001428"/>
            <a:ext cx="1668004" cy="77816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D98B7F-D658-4997-9FCC-ECE832520B5E}"/>
              </a:ext>
            </a:extLst>
          </p:cNvPr>
          <p:cNvSpPr/>
          <p:nvPr/>
        </p:nvSpPr>
        <p:spPr>
          <a:xfrm>
            <a:off x="5107709" y="5001428"/>
            <a:ext cx="80829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16762-C2FA-44E1-BFC7-3156FBCDB98C}"/>
              </a:ext>
            </a:extLst>
          </p:cNvPr>
          <p:cNvSpPr/>
          <p:nvPr/>
        </p:nvSpPr>
        <p:spPr>
          <a:xfrm>
            <a:off x="3868754" y="4814494"/>
            <a:ext cx="1193821" cy="88771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32EEE0-E301-4A95-A1D0-9B7803C83E0F}"/>
              </a:ext>
            </a:extLst>
          </p:cNvPr>
          <p:cNvSpPr/>
          <p:nvPr/>
        </p:nvSpPr>
        <p:spPr>
          <a:xfrm>
            <a:off x="2492140" y="4910155"/>
            <a:ext cx="1294769" cy="79205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912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61096"/>
            <a:ext cx="11432439" cy="63911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563219" y="1780651"/>
            <a:ext cx="10801689" cy="40149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5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فــــي قَرْيَةِ عالي رَأى حَمْدانُ وَيوسُفُ حِرَفِيًّا </a:t>
            </a:r>
            <a:r>
              <a:rPr lang="ar-SA" sz="5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يَصْنَعُ </a:t>
            </a:r>
            <a:r>
              <a:rPr lang="ar-SA" sz="5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الأَوانِـــيَ </a:t>
            </a:r>
            <a:r>
              <a:rPr lang="ar-SA" sz="5800" dirty="0">
                <a:latin typeface="Calibri" panose="020F0502020204030204" pitchFamily="34" charset="0"/>
                <a:cs typeface="Sakkal Majalla" panose="02000000000000000000" pitchFamily="2" charset="-78"/>
              </a:rPr>
              <a:t>الفَخَّارِيَّةَ. قالَ حَمْدانُ:" ما أَجْمَلَ هَذِهِ الأَوانِيَ"!</a:t>
            </a:r>
            <a:endParaRPr lang="en-GB" sz="5800" dirty="0">
              <a:latin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5800" dirty="0">
                <a:latin typeface="Calibri" panose="020F0502020204030204" pitchFamily="34" charset="0"/>
                <a:cs typeface="Sakkal Majalla" panose="02000000000000000000" pitchFamily="2" charset="-78"/>
              </a:rPr>
              <a:t>قالَ الحِرَفِــيُّ:" مَمْلَكَةُ البَحْرَيْنِ مَشْهورَةٌ بِـــــــصِناعَةِ الفَخّارِ مُنْذُ قَديمِ الزَّمانِ".</a:t>
            </a:r>
            <a:endParaRPr lang="en-GB" sz="58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٧">
            <a:hlinkClick r:id="" action="ppaction://media"/>
            <a:extLst>
              <a:ext uri="{FF2B5EF4-FFF2-40B4-BE49-F238E27FC236}">
                <a16:creationId xmlns:a16="http://schemas.microsoft.com/office/drawing/2014/main" id="{680E1825-FA62-40A3-A552-482CC9E9B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566" y="851496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F9888F-3BF4-4E04-8EA0-5E0D5E3DE69C}"/>
              </a:ext>
            </a:extLst>
          </p:cNvPr>
          <p:cNvSpPr/>
          <p:nvPr/>
        </p:nvSpPr>
        <p:spPr>
          <a:xfrm>
            <a:off x="10541817" y="1984101"/>
            <a:ext cx="82309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C0F530-C439-465E-8AFD-48F351BB7978}"/>
              </a:ext>
            </a:extLst>
          </p:cNvPr>
          <p:cNvSpPr/>
          <p:nvPr/>
        </p:nvSpPr>
        <p:spPr>
          <a:xfrm>
            <a:off x="9522691" y="1940317"/>
            <a:ext cx="998026" cy="76948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BD8DEB-6206-4456-BFBF-EFDA2EC47FF5}"/>
              </a:ext>
            </a:extLst>
          </p:cNvPr>
          <p:cNvSpPr/>
          <p:nvPr/>
        </p:nvSpPr>
        <p:spPr>
          <a:xfrm>
            <a:off x="8599055" y="1945527"/>
            <a:ext cx="856105" cy="7642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35A9B-C3A6-40BC-AF8B-7A81E717C8BC}"/>
              </a:ext>
            </a:extLst>
          </p:cNvPr>
          <p:cNvSpPr/>
          <p:nvPr/>
        </p:nvSpPr>
        <p:spPr>
          <a:xfrm>
            <a:off x="7754864" y="1929452"/>
            <a:ext cx="77666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D089C7-B7F0-4C6F-B358-17F2528F940A}"/>
              </a:ext>
            </a:extLst>
          </p:cNvPr>
          <p:cNvSpPr/>
          <p:nvPr/>
        </p:nvSpPr>
        <p:spPr>
          <a:xfrm>
            <a:off x="6169892" y="1929451"/>
            <a:ext cx="151744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4237A0-2787-4DC4-98DB-1E91393D6AF1}"/>
              </a:ext>
            </a:extLst>
          </p:cNvPr>
          <p:cNvSpPr/>
          <p:nvPr/>
        </p:nvSpPr>
        <p:spPr>
          <a:xfrm>
            <a:off x="4437137" y="1929450"/>
            <a:ext cx="169898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598A29-E0F1-4EE4-ABE8-5B9D3149F178}"/>
              </a:ext>
            </a:extLst>
          </p:cNvPr>
          <p:cNvSpPr/>
          <p:nvPr/>
        </p:nvSpPr>
        <p:spPr>
          <a:xfrm>
            <a:off x="3140365" y="1929449"/>
            <a:ext cx="122924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13CDC8-966F-46D9-B9DD-BD3BDEAFF9F9}"/>
              </a:ext>
            </a:extLst>
          </p:cNvPr>
          <p:cNvSpPr/>
          <p:nvPr/>
        </p:nvSpPr>
        <p:spPr>
          <a:xfrm>
            <a:off x="1837037" y="1974671"/>
            <a:ext cx="119382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C42EA-C29C-4D76-99CD-396E06AEC713}"/>
              </a:ext>
            </a:extLst>
          </p:cNvPr>
          <p:cNvSpPr/>
          <p:nvPr/>
        </p:nvSpPr>
        <p:spPr>
          <a:xfrm>
            <a:off x="9864436" y="2827984"/>
            <a:ext cx="1388605" cy="88503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D81BF0-BE6D-46B8-938F-B193D4DFD590}"/>
              </a:ext>
            </a:extLst>
          </p:cNvPr>
          <p:cNvSpPr/>
          <p:nvPr/>
        </p:nvSpPr>
        <p:spPr>
          <a:xfrm>
            <a:off x="8026837" y="2896732"/>
            <a:ext cx="1770068" cy="8162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8A11B1-AEE1-4933-A1C7-1A9FB86906B3}"/>
              </a:ext>
            </a:extLst>
          </p:cNvPr>
          <p:cNvSpPr/>
          <p:nvPr/>
        </p:nvSpPr>
        <p:spPr>
          <a:xfrm>
            <a:off x="6973455" y="2982109"/>
            <a:ext cx="85520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FA8FF4-8C80-4327-A977-91C69547CD81}"/>
              </a:ext>
            </a:extLst>
          </p:cNvPr>
          <p:cNvSpPr/>
          <p:nvPr/>
        </p:nvSpPr>
        <p:spPr>
          <a:xfrm>
            <a:off x="5411172" y="2896733"/>
            <a:ext cx="1517442" cy="78615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A1BE50-ACBB-4CBF-823C-8C9630AFD123}"/>
              </a:ext>
            </a:extLst>
          </p:cNvPr>
          <p:cNvSpPr/>
          <p:nvPr/>
        </p:nvSpPr>
        <p:spPr>
          <a:xfrm>
            <a:off x="4553527" y="3001409"/>
            <a:ext cx="48052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CAC7D0-3E0F-4D57-AE50-FFD089482B5D}"/>
              </a:ext>
            </a:extLst>
          </p:cNvPr>
          <p:cNvSpPr/>
          <p:nvPr/>
        </p:nvSpPr>
        <p:spPr>
          <a:xfrm>
            <a:off x="3299249" y="2827984"/>
            <a:ext cx="1193821" cy="8162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194E80-5FF0-4AE2-B019-39AC9C18B753}"/>
              </a:ext>
            </a:extLst>
          </p:cNvPr>
          <p:cNvSpPr/>
          <p:nvPr/>
        </p:nvSpPr>
        <p:spPr>
          <a:xfrm>
            <a:off x="2299855" y="2920110"/>
            <a:ext cx="93186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B10B73-5C1C-4B11-A8B1-138F0F96325B}"/>
              </a:ext>
            </a:extLst>
          </p:cNvPr>
          <p:cNvSpPr/>
          <p:nvPr/>
        </p:nvSpPr>
        <p:spPr>
          <a:xfrm>
            <a:off x="938959" y="2827984"/>
            <a:ext cx="1287407" cy="88503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E5CCB9-29F5-4624-9632-5C285FCE91EA}"/>
              </a:ext>
            </a:extLst>
          </p:cNvPr>
          <p:cNvSpPr/>
          <p:nvPr/>
        </p:nvSpPr>
        <p:spPr>
          <a:xfrm>
            <a:off x="10429950" y="3914774"/>
            <a:ext cx="93495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960AEA-4187-4820-84D6-D047FD336276}"/>
              </a:ext>
            </a:extLst>
          </p:cNvPr>
          <p:cNvSpPr/>
          <p:nvPr/>
        </p:nvSpPr>
        <p:spPr>
          <a:xfrm>
            <a:off x="8857674" y="3899943"/>
            <a:ext cx="1536142" cy="8162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A47751-0397-4360-8A61-567B84CFD599}"/>
              </a:ext>
            </a:extLst>
          </p:cNvPr>
          <p:cNvSpPr/>
          <p:nvPr/>
        </p:nvSpPr>
        <p:spPr>
          <a:xfrm>
            <a:off x="7130473" y="3834534"/>
            <a:ext cx="1353019" cy="74362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019A6B-1A68-4BDF-9516-8985273B80B3}"/>
              </a:ext>
            </a:extLst>
          </p:cNvPr>
          <p:cNvSpPr/>
          <p:nvPr/>
        </p:nvSpPr>
        <p:spPr>
          <a:xfrm>
            <a:off x="5411172" y="3914774"/>
            <a:ext cx="1654555" cy="81628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50A960-EE3A-4296-9C0F-1DFF02E3AC84}"/>
              </a:ext>
            </a:extLst>
          </p:cNvPr>
          <p:cNvSpPr/>
          <p:nvPr/>
        </p:nvSpPr>
        <p:spPr>
          <a:xfrm>
            <a:off x="3731492" y="3842025"/>
            <a:ext cx="1558266" cy="8164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5F731C-0D46-477A-BD29-7FBF2368D328}"/>
              </a:ext>
            </a:extLst>
          </p:cNvPr>
          <p:cNvSpPr/>
          <p:nvPr/>
        </p:nvSpPr>
        <p:spPr>
          <a:xfrm>
            <a:off x="1798184" y="4007463"/>
            <a:ext cx="184967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01AAF7-0368-423C-9E17-37142BA0B81C}"/>
              </a:ext>
            </a:extLst>
          </p:cNvPr>
          <p:cNvSpPr/>
          <p:nvPr/>
        </p:nvSpPr>
        <p:spPr>
          <a:xfrm>
            <a:off x="9864437" y="4955860"/>
            <a:ext cx="1495886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E8AA12-43BB-4A2E-9D0C-C4EB728D709F}"/>
              </a:ext>
            </a:extLst>
          </p:cNvPr>
          <p:cNvSpPr/>
          <p:nvPr/>
        </p:nvSpPr>
        <p:spPr>
          <a:xfrm>
            <a:off x="8968509" y="4819424"/>
            <a:ext cx="828396" cy="81628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11E5DD-AA8B-4E5A-AAEB-AF5C0E7C8643}"/>
              </a:ext>
            </a:extLst>
          </p:cNvPr>
          <p:cNvSpPr/>
          <p:nvPr/>
        </p:nvSpPr>
        <p:spPr>
          <a:xfrm>
            <a:off x="7758545" y="4934928"/>
            <a:ext cx="118784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D32167-98B9-41F1-8BF9-628EDE371E55}"/>
              </a:ext>
            </a:extLst>
          </p:cNvPr>
          <p:cNvSpPr/>
          <p:nvPr/>
        </p:nvSpPr>
        <p:spPr>
          <a:xfrm>
            <a:off x="6371762" y="4941383"/>
            <a:ext cx="1353018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68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00"/>
                            </p:stCondLst>
                            <p:childTnLst>
                              <p:par>
                                <p:cTn id="3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500"/>
                            </p:stCondLst>
                            <p:childTnLst>
                              <p:par>
                                <p:cTn id="38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00"/>
                            </p:stCondLst>
                            <p:childTnLst>
                              <p:par>
                                <p:cTn id="38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"/>
                            </p:stCondLst>
                            <p:childTnLst>
                              <p:par>
                                <p:cTn id="3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500"/>
                            </p:stCondLst>
                            <p:childTnLst>
                              <p:par>
                                <p:cTn id="4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"/>
                            </p:stCondLst>
                            <p:childTnLst>
                              <p:par>
                                <p:cTn id="4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6" grpId="3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61096"/>
            <a:ext cx="11432439" cy="63911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182755" y="2464620"/>
            <a:ext cx="9674088" cy="20682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اشْتَرى حَمْدانُ مِنَ الحِرَفِيِّ حَصّالَةَ نُقودٍ فَخّارِيَّةً، وَالْتَقَطَ صُوَرًا تَذْكارِيَّةً.</a:t>
            </a:r>
            <a:endParaRPr lang="en-GB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٨">
            <a:hlinkClick r:id="" action="ppaction://media"/>
            <a:extLst>
              <a:ext uri="{FF2B5EF4-FFF2-40B4-BE49-F238E27FC236}">
                <a16:creationId xmlns:a16="http://schemas.microsoft.com/office/drawing/2014/main" id="{F9BE3635-48FF-40CC-89C2-F63E9B9A1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3269" y="1167914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BB24A3-8E08-4E47-81E9-46DB60B8AE78}"/>
              </a:ext>
            </a:extLst>
          </p:cNvPr>
          <p:cNvSpPr/>
          <p:nvPr/>
        </p:nvSpPr>
        <p:spPr>
          <a:xfrm>
            <a:off x="8682183" y="2615459"/>
            <a:ext cx="1377038" cy="81354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D7822-34D3-42EF-A995-3B5B2CBFF3CF}"/>
              </a:ext>
            </a:extLst>
          </p:cNvPr>
          <p:cNvSpPr/>
          <p:nvPr/>
        </p:nvSpPr>
        <p:spPr>
          <a:xfrm>
            <a:off x="7001165" y="2615459"/>
            <a:ext cx="1654114" cy="75019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BF74B-385D-43B2-9203-AE3EC3286989}"/>
              </a:ext>
            </a:extLst>
          </p:cNvPr>
          <p:cNvSpPr/>
          <p:nvPr/>
        </p:nvSpPr>
        <p:spPr>
          <a:xfrm>
            <a:off x="6290851" y="2640164"/>
            <a:ext cx="66831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D8589-92C4-4ABD-9D0C-85AD546E8F8A}"/>
              </a:ext>
            </a:extLst>
          </p:cNvPr>
          <p:cNvSpPr/>
          <p:nvPr/>
        </p:nvSpPr>
        <p:spPr>
          <a:xfrm>
            <a:off x="4682836" y="2671839"/>
            <a:ext cx="1520707" cy="81354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FEB9E5-B05F-429D-8EA2-6C5686DC493E}"/>
              </a:ext>
            </a:extLst>
          </p:cNvPr>
          <p:cNvSpPr/>
          <p:nvPr/>
        </p:nvSpPr>
        <p:spPr>
          <a:xfrm>
            <a:off x="3080278" y="2640165"/>
            <a:ext cx="1560555" cy="73245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A1BEB-A658-44A0-BCB0-6A0EB24D0E31}"/>
              </a:ext>
            </a:extLst>
          </p:cNvPr>
          <p:cNvSpPr/>
          <p:nvPr/>
        </p:nvSpPr>
        <p:spPr>
          <a:xfrm>
            <a:off x="1911927" y="2615459"/>
            <a:ext cx="1020868" cy="81354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F61079-7954-43FD-9E1F-DFE4F23226D2}"/>
              </a:ext>
            </a:extLst>
          </p:cNvPr>
          <p:cNvSpPr/>
          <p:nvPr/>
        </p:nvSpPr>
        <p:spPr>
          <a:xfrm>
            <a:off x="7693891" y="3604921"/>
            <a:ext cx="1464801" cy="92795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55B221-3AAC-48DC-BE5A-B6284ECE437F}"/>
              </a:ext>
            </a:extLst>
          </p:cNvPr>
          <p:cNvSpPr/>
          <p:nvPr/>
        </p:nvSpPr>
        <p:spPr>
          <a:xfrm>
            <a:off x="5763491" y="3572869"/>
            <a:ext cx="1721181" cy="8001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483905-05F2-4FB1-8BDF-B5F18368390B}"/>
              </a:ext>
            </a:extLst>
          </p:cNvPr>
          <p:cNvSpPr/>
          <p:nvPr/>
        </p:nvSpPr>
        <p:spPr>
          <a:xfrm>
            <a:off x="4572000" y="3672211"/>
            <a:ext cx="111993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FFDD37-D1F4-4EB4-AAA9-63690E12B49B}"/>
              </a:ext>
            </a:extLst>
          </p:cNvPr>
          <p:cNvSpPr/>
          <p:nvPr/>
        </p:nvSpPr>
        <p:spPr>
          <a:xfrm>
            <a:off x="2939887" y="3622539"/>
            <a:ext cx="1560554" cy="91034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098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61096"/>
            <a:ext cx="11432439" cy="63911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406630" y="2652215"/>
            <a:ext cx="11025809" cy="30599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5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قالَ حَمْدانُ: "شُكْرًا يا خالَتي، لَقَدْ قَضَيْتُ وَقْتًا جَميلًا". </a:t>
            </a:r>
            <a:endParaRPr lang="en-GB" sz="58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5800" dirty="0">
                <a:latin typeface="Calibri" panose="020F0502020204030204" pitchFamily="34" charset="0"/>
                <a:cs typeface="Sakkal Majalla" panose="02000000000000000000" pitchFamily="2" charset="-78"/>
              </a:rPr>
              <a:t>قالَ يوسُفُ: "غَدًا سَنَزورُ مُتْحَفَ البَحْرَيْنِ الوَطَنِـــيَّ؛ وَسَتَرى أَشْياءَ جَميلَةً صَنَعَها أَجْدادُنا مُنْذُ القَديمِ".</a:t>
            </a:r>
            <a:endParaRPr lang="en-GB" sz="58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حمدان يزور مملكة البحرين</a:t>
            </a:r>
            <a:endParaRPr lang="en-US" sz="1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حمدان ٩">
            <a:hlinkClick r:id="" action="ppaction://media"/>
            <a:extLst>
              <a:ext uri="{FF2B5EF4-FFF2-40B4-BE49-F238E27FC236}">
                <a16:creationId xmlns:a16="http://schemas.microsoft.com/office/drawing/2014/main" id="{F0E7EF1B-7CBC-4447-9121-C55D7E168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5547" y="604286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058A22-264E-43D1-96E9-4FD4F644FD12}"/>
              </a:ext>
            </a:extLst>
          </p:cNvPr>
          <p:cNvSpPr/>
          <p:nvPr/>
        </p:nvSpPr>
        <p:spPr>
          <a:xfrm>
            <a:off x="10541817" y="2899504"/>
            <a:ext cx="89062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656F0-5197-427F-B5FC-8CDA4D908502}"/>
              </a:ext>
            </a:extLst>
          </p:cNvPr>
          <p:cNvSpPr/>
          <p:nvPr/>
        </p:nvSpPr>
        <p:spPr>
          <a:xfrm>
            <a:off x="8977745" y="2807856"/>
            <a:ext cx="1474039" cy="7924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093FD-5132-4092-B0D1-C73663010EFB}"/>
              </a:ext>
            </a:extLst>
          </p:cNvPr>
          <p:cNvSpPr/>
          <p:nvPr/>
        </p:nvSpPr>
        <p:spPr>
          <a:xfrm>
            <a:off x="7472218" y="2853679"/>
            <a:ext cx="103069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FBD0FA-A1D9-4E1F-A544-C5A755E79587}"/>
              </a:ext>
            </a:extLst>
          </p:cNvPr>
          <p:cNvSpPr/>
          <p:nvPr/>
        </p:nvSpPr>
        <p:spPr>
          <a:xfrm>
            <a:off x="6997384" y="2846552"/>
            <a:ext cx="408730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8103BC-F2DE-48BF-82A0-6F06D6D8B560}"/>
              </a:ext>
            </a:extLst>
          </p:cNvPr>
          <p:cNvSpPr/>
          <p:nvPr/>
        </p:nvSpPr>
        <p:spPr>
          <a:xfrm>
            <a:off x="5763491" y="2846551"/>
            <a:ext cx="1146549" cy="7924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EC6B28-DB1F-4A6F-9C23-4608EE582E56}"/>
              </a:ext>
            </a:extLst>
          </p:cNvPr>
          <p:cNvSpPr/>
          <p:nvPr/>
        </p:nvSpPr>
        <p:spPr>
          <a:xfrm>
            <a:off x="4627418" y="2819052"/>
            <a:ext cx="85498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FD4D85-E2AF-4A24-A86F-80D7DF126BC0}"/>
              </a:ext>
            </a:extLst>
          </p:cNvPr>
          <p:cNvSpPr/>
          <p:nvPr/>
        </p:nvSpPr>
        <p:spPr>
          <a:xfrm>
            <a:off x="3108362" y="2807856"/>
            <a:ext cx="147403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0265E2-B623-45A0-8ACD-9DBD88A123E3}"/>
              </a:ext>
            </a:extLst>
          </p:cNvPr>
          <p:cNvSpPr/>
          <p:nvPr/>
        </p:nvSpPr>
        <p:spPr>
          <a:xfrm>
            <a:off x="2127707" y="2819052"/>
            <a:ext cx="957353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F65049-BE3B-458A-A402-A0CFD387A3AA}"/>
              </a:ext>
            </a:extLst>
          </p:cNvPr>
          <p:cNvSpPr/>
          <p:nvPr/>
        </p:nvSpPr>
        <p:spPr>
          <a:xfrm>
            <a:off x="849746" y="2728221"/>
            <a:ext cx="1244910" cy="78041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7C690F-4CC8-45B6-9399-3DB22E0D565C}"/>
              </a:ext>
            </a:extLst>
          </p:cNvPr>
          <p:cNvSpPr/>
          <p:nvPr/>
        </p:nvSpPr>
        <p:spPr>
          <a:xfrm>
            <a:off x="10541818" y="3847572"/>
            <a:ext cx="890622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7DABDA-9491-4C13-B045-203622800419}"/>
              </a:ext>
            </a:extLst>
          </p:cNvPr>
          <p:cNvSpPr/>
          <p:nvPr/>
        </p:nvSpPr>
        <p:spPr>
          <a:xfrm>
            <a:off x="9070109" y="3789408"/>
            <a:ext cx="1381675" cy="7924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0B074D-1004-40C4-BA01-3A730E3A2C84}"/>
              </a:ext>
            </a:extLst>
          </p:cNvPr>
          <p:cNvSpPr/>
          <p:nvPr/>
        </p:nvSpPr>
        <p:spPr>
          <a:xfrm>
            <a:off x="7777018" y="3802083"/>
            <a:ext cx="82291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05367D-8021-4370-AEC0-1A5980EF74F1}"/>
              </a:ext>
            </a:extLst>
          </p:cNvPr>
          <p:cNvSpPr/>
          <p:nvPr/>
        </p:nvSpPr>
        <p:spPr>
          <a:xfrm>
            <a:off x="6350328" y="3814483"/>
            <a:ext cx="1381674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F7E4D5-621C-41B6-B4C8-8B1560BA524C}"/>
              </a:ext>
            </a:extLst>
          </p:cNvPr>
          <p:cNvSpPr/>
          <p:nvPr/>
        </p:nvSpPr>
        <p:spPr>
          <a:xfrm>
            <a:off x="4886036" y="3814482"/>
            <a:ext cx="1450729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317969-8C17-40E1-BF6A-C4675F3262CB}"/>
              </a:ext>
            </a:extLst>
          </p:cNvPr>
          <p:cNvSpPr/>
          <p:nvPr/>
        </p:nvSpPr>
        <p:spPr>
          <a:xfrm>
            <a:off x="3121892" y="3833755"/>
            <a:ext cx="1692001" cy="85831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DDB1E8-A3EA-406C-BA42-F526BE7B68E7}"/>
              </a:ext>
            </a:extLst>
          </p:cNvPr>
          <p:cNvSpPr/>
          <p:nvPr/>
        </p:nvSpPr>
        <p:spPr>
          <a:xfrm>
            <a:off x="1505527" y="3877768"/>
            <a:ext cx="1575057" cy="78041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B20184-12EB-456A-9415-BEEF917EF509}"/>
              </a:ext>
            </a:extLst>
          </p:cNvPr>
          <p:cNvSpPr/>
          <p:nvPr/>
        </p:nvSpPr>
        <p:spPr>
          <a:xfrm>
            <a:off x="9983235" y="4829124"/>
            <a:ext cx="1381674" cy="79242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0DC41B-E633-473D-A52E-AB0293A0462E}"/>
              </a:ext>
            </a:extLst>
          </p:cNvPr>
          <p:cNvSpPr/>
          <p:nvPr/>
        </p:nvSpPr>
        <p:spPr>
          <a:xfrm>
            <a:off x="8678828" y="4721745"/>
            <a:ext cx="1193821" cy="89980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966F08-3EAA-402B-990F-B8E041876417}"/>
              </a:ext>
            </a:extLst>
          </p:cNvPr>
          <p:cNvSpPr/>
          <p:nvPr/>
        </p:nvSpPr>
        <p:spPr>
          <a:xfrm>
            <a:off x="7218262" y="4782415"/>
            <a:ext cx="1381673" cy="76985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35D893-943C-4E9A-AE96-ED0F402F033B}"/>
              </a:ext>
            </a:extLst>
          </p:cNvPr>
          <p:cNvSpPr/>
          <p:nvPr/>
        </p:nvSpPr>
        <p:spPr>
          <a:xfrm>
            <a:off x="5775728" y="4809912"/>
            <a:ext cx="1387241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498CAB-5E7D-4145-9AB8-579A4A58696F}"/>
              </a:ext>
            </a:extLst>
          </p:cNvPr>
          <p:cNvSpPr/>
          <p:nvPr/>
        </p:nvSpPr>
        <p:spPr>
          <a:xfrm>
            <a:off x="4110183" y="4737404"/>
            <a:ext cx="1598016" cy="85831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781704-073F-41C5-9D4B-DB9175440791}"/>
              </a:ext>
            </a:extLst>
          </p:cNvPr>
          <p:cNvSpPr/>
          <p:nvPr/>
        </p:nvSpPr>
        <p:spPr>
          <a:xfrm>
            <a:off x="3251200" y="4823547"/>
            <a:ext cx="748397" cy="7007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F78EF5-1716-4647-9DD7-0DF456D0554B}"/>
              </a:ext>
            </a:extLst>
          </p:cNvPr>
          <p:cNvSpPr/>
          <p:nvPr/>
        </p:nvSpPr>
        <p:spPr>
          <a:xfrm>
            <a:off x="1741137" y="4856950"/>
            <a:ext cx="1399477" cy="73877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553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00"/>
                            </p:stCondLst>
                            <p:childTnLst>
                              <p:par>
                                <p:cTn id="30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00"/>
                            </p:stCondLst>
                            <p:childTnLst>
                              <p:par>
                                <p:cTn id="31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500"/>
                            </p:stCondLst>
                            <p:childTnLst>
                              <p:par>
                                <p:cTn id="3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00"/>
                            </p:stCondLst>
                            <p:childTnLst>
                              <p:par>
                                <p:cTn id="37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3" grpId="0" animBg="1"/>
      <p:bldP spid="33" grpId="1" animBg="1"/>
      <p:bldP spid="33" grpId="2" animBg="1"/>
      <p:bldP spid="33" grpId="3" animBg="1"/>
      <p:bldP spid="34" grpId="0" animBg="1"/>
      <p:bldP spid="34" grpId="1" animBg="1"/>
      <p:bldP spid="34" grpId="2" animBg="1"/>
      <p:bldP spid="34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2088</TotalTime>
  <Words>775</Words>
  <Application>Microsoft Office PowerPoint</Application>
  <PresentationFormat>Widescreen</PresentationFormat>
  <Paragraphs>96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nabeel buhaza</cp:lastModifiedBy>
  <cp:revision>206</cp:revision>
  <cp:lastPrinted>2021-01-17T11:49:49Z</cp:lastPrinted>
  <dcterms:created xsi:type="dcterms:W3CDTF">2020-03-04T10:47:58Z</dcterms:created>
  <dcterms:modified xsi:type="dcterms:W3CDTF">2021-03-01T11:00:38Z</dcterms:modified>
</cp:coreProperties>
</file>