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48" r:id="rId5"/>
    <p:sldId id="349" r:id="rId6"/>
    <p:sldId id="350" r:id="rId7"/>
    <p:sldId id="351" r:id="rId8"/>
    <p:sldId id="352" r:id="rId9"/>
    <p:sldId id="353" r:id="rId10"/>
    <p:sldId id="339" r:id="rId11"/>
    <p:sldId id="341" r:id="rId12"/>
    <p:sldId id="342" r:id="rId13"/>
    <p:sldId id="344" r:id="rId14"/>
    <p:sldId id="346" r:id="rId15"/>
    <p:sldId id="343" r:id="rId16"/>
    <p:sldId id="347" r:id="rId17"/>
    <p:sldId id="315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8C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86142" autoAdjust="0"/>
  </p:normalViewPr>
  <p:slideViewPr>
    <p:cSldViewPr snapToGrid="0">
      <p:cViewPr varScale="1">
        <p:scale>
          <a:sx n="72" d="100"/>
          <a:sy n="72" d="100"/>
        </p:scale>
        <p:origin x="10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E73C5-85B0-48E8-90FC-6A5472E8700E}"/>
              </a:ext>
            </a:extLst>
          </p:cNvPr>
          <p:cNvSpPr/>
          <p:nvPr/>
        </p:nvSpPr>
        <p:spPr>
          <a:xfrm>
            <a:off x="270641" y="1605252"/>
            <a:ext cx="11680721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الحَلْقَةُ الأُولى -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اللُّغَةُ العَرَبيّةُ 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                                  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الصَّفُّ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الأوّل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الابْتِدائيّ</a:t>
            </a:r>
            <a:r>
              <a:rPr lang="ar-BH" sz="32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/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الفَصْلُ الدِّراسيُّ الثّاني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234A91-4753-4EB9-B082-97A455650390}"/>
              </a:ext>
            </a:extLst>
          </p:cNvPr>
          <p:cNvSpPr/>
          <p:nvPr/>
        </p:nvSpPr>
        <p:spPr>
          <a:xfrm>
            <a:off x="245808" y="2393090"/>
            <a:ext cx="11481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وَح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ْ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د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َ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ة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: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أَلْعَابُنَا وَهِوَايَاتُنَا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                                                                                        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قِصَّةُ الوَحْدَةِ</a:t>
            </a:r>
            <a:endParaRPr kumimoji="0" lang="ar-BH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2766196-2C92-4ABC-92B8-9AB50C3A6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id="{461BDBEA-9B3F-45BA-8F7C-515E0A7672C4}"/>
              </a:ext>
            </a:extLst>
          </p:cNvPr>
          <p:cNvSpPr/>
          <p:nvPr/>
        </p:nvSpPr>
        <p:spPr>
          <a:xfrm>
            <a:off x="3326910" y="5161440"/>
            <a:ext cx="5102086" cy="991245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فاطِمَةُ تُحِبُّ القِراءَةَ</a:t>
            </a:r>
            <a:endParaRPr lang="en-GB" sz="6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5FB00D-58D7-4106-BBB1-703F27325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87" y="2262685"/>
            <a:ext cx="4860331" cy="3082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قصة ١">
            <a:hlinkClick r:id="" action="ppaction://media"/>
            <a:extLst>
              <a:ext uri="{FF2B5EF4-FFF2-40B4-BE49-F238E27FC236}">
                <a16:creationId xmlns:a16="http://schemas.microsoft.com/office/drawing/2014/main" id="{BACE150A-93B2-4BE4-AF81-BA74150EC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1322" y="3818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973922" y="654095"/>
            <a:ext cx="9333777" cy="16439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1- مَا عُنْوانُ الْقِصَّةِ الَّتِي قَرَأْتُهَا؟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أُلَوِّنُ الْإِجابَةَ الصَّحِيحَةَ.</a:t>
            </a:r>
            <a:endParaRPr lang="en-GB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8D6240F-57CC-47F8-8ACB-B170C8F2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27723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الوحدة/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F5168-ECAB-4E6D-B0D0-76FDD2ABA76C}"/>
              </a:ext>
            </a:extLst>
          </p:cNvPr>
          <p:cNvSpPr txBox="1"/>
          <p:nvPr/>
        </p:nvSpPr>
        <p:spPr>
          <a:xfrm>
            <a:off x="76487" y="4837189"/>
            <a:ext cx="3473502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حِصَصُ</a:t>
            </a:r>
            <a:r>
              <a:rPr lang="ar-BH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القِراءَةِ</a:t>
            </a:r>
            <a:r>
              <a:rPr lang="ar-BH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0F5BD-EF78-4ED1-8D79-7763358B3339}"/>
              </a:ext>
            </a:extLst>
          </p:cNvPr>
          <p:cNvSpPr txBox="1"/>
          <p:nvPr/>
        </p:nvSpPr>
        <p:spPr>
          <a:xfrm>
            <a:off x="1200501" y="3549000"/>
            <a:ext cx="448407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BH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فاطِمَةُ تُحِبُّ القِراءَةَ</a:t>
            </a:r>
            <a:endParaRPr lang="en-GB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2442193" y="2393726"/>
            <a:ext cx="5907290" cy="81682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تَحَدّي القِراءةِ.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4A341-D155-4023-92A4-8DC3EDE4741B}"/>
              </a:ext>
            </a:extLst>
          </p:cNvPr>
          <p:cNvSpPr txBox="1"/>
          <p:nvPr/>
        </p:nvSpPr>
        <p:spPr>
          <a:xfrm>
            <a:off x="1008755" y="3559018"/>
            <a:ext cx="4928219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BH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فاطِمَةُ تُحِبُّ القِراءَةَ</a:t>
            </a:r>
            <a:endParaRPr lang="en-GB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8B22B03-72F3-4ACA-988E-C39DE4061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46" y="2472745"/>
            <a:ext cx="4032921" cy="3616682"/>
          </a:xfrm>
          <a:prstGeom prst="rect">
            <a:avLst/>
          </a:prstGeom>
        </p:spPr>
      </p:pic>
      <p:pic>
        <p:nvPicPr>
          <p:cNvPr id="2" name="قصة ١٠">
            <a:hlinkClick r:id="" action="ppaction://media"/>
            <a:extLst>
              <a:ext uri="{FF2B5EF4-FFF2-40B4-BE49-F238E27FC236}">
                <a16:creationId xmlns:a16="http://schemas.microsoft.com/office/drawing/2014/main" id="{77B55DDD-4FBE-4AED-B5D7-4A631610A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728870" y="606527"/>
            <a:ext cx="9534794" cy="9814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2- 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أَضَعُ دَائِرَةً حَوْلَ الشَّخْصِيَّاتِ التي شارَكَتْ فِي الْقِصَّةِ.</a:t>
            </a:r>
            <a:endParaRPr lang="en-GB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489610" y="1948603"/>
            <a:ext cx="7429282" cy="358046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</a:t>
            </a:r>
          </a:p>
          <a:p>
            <a:pPr algn="r" rtl="1">
              <a:spcAft>
                <a:spcPts val="800"/>
              </a:spcAft>
            </a:pPr>
            <a:r>
              <a:rPr lang="ar-BH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الْـمُعَلّمةُ                                      الْـمُشرفَةُ        </a:t>
            </a:r>
          </a:p>
          <a:p>
            <a:pPr algn="r" rtl="1">
              <a:spcAft>
                <a:spcPts val="800"/>
              </a:spcAft>
            </a:pPr>
            <a:r>
              <a:rPr lang="ar-BH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رِحابُ    </a:t>
            </a:r>
          </a:p>
          <a:p>
            <a:pPr algn="r" rtl="1">
              <a:spcAft>
                <a:spcPts val="800"/>
              </a:spcAft>
            </a:pPr>
            <a:r>
              <a:rPr lang="ar-BH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فَاطِمَةُ            </a:t>
            </a:r>
          </a:p>
          <a:p>
            <a:pPr algn="r" rtl="1">
              <a:spcAft>
                <a:spcPts val="800"/>
              </a:spcAft>
            </a:pPr>
            <a:r>
              <a:rPr lang="ar-BH" sz="40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الْـمُديرَةُ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BB4E11-CF95-4623-954B-906511392130}"/>
              </a:ext>
            </a:extLst>
          </p:cNvPr>
          <p:cNvSpPr/>
          <p:nvPr/>
        </p:nvSpPr>
        <p:spPr>
          <a:xfrm>
            <a:off x="1123081" y="3672105"/>
            <a:ext cx="1735779" cy="136497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27A0C0-B18B-4611-9343-985755581E21}"/>
              </a:ext>
            </a:extLst>
          </p:cNvPr>
          <p:cNvSpPr/>
          <p:nvPr/>
        </p:nvSpPr>
        <p:spPr>
          <a:xfrm>
            <a:off x="2384312" y="2193565"/>
            <a:ext cx="1578087" cy="136497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09FA6A9-D8A4-4661-A703-030F7E1C3C52}"/>
              </a:ext>
            </a:extLst>
          </p:cNvPr>
          <p:cNvSpPr/>
          <p:nvPr/>
        </p:nvSpPr>
        <p:spPr>
          <a:xfrm>
            <a:off x="5228110" y="4442346"/>
            <a:ext cx="1735779" cy="132293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3C2492A-5805-4120-96B6-BAA2065C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0E86940E-EF85-498B-ADAE-D0AED341A2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1542934"/>
            <a:ext cx="3691759" cy="4388253"/>
          </a:xfrm>
          <a:prstGeom prst="rect">
            <a:avLst/>
          </a:prstGeom>
        </p:spPr>
      </p:pic>
      <p:pic>
        <p:nvPicPr>
          <p:cNvPr id="3" name="قصة ١١">
            <a:hlinkClick r:id="" action="ppaction://media"/>
            <a:extLst>
              <a:ext uri="{FF2B5EF4-FFF2-40B4-BE49-F238E27FC236}">
                <a16:creationId xmlns:a16="http://schemas.microsoft.com/office/drawing/2014/main" id="{56B6B57F-1239-43D7-9C1D-836FE8BB8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2" grpId="0" animBg="1"/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842840" y="551793"/>
            <a:ext cx="9153867" cy="2635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3- 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اسْمُ الْـمُسابَقَةِ </a:t>
            </a: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الّتي شارَكَتْ فيها فاطِمَةُ؟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أُلَوِّنُ الْإِجابَةَ الصَّحِيحَةَ.</a:t>
            </a:r>
            <a:endParaRPr lang="en-GB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endParaRPr lang="en-GB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8077199" y="3043363"/>
            <a:ext cx="315401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جَمالُ القِراءَةِ.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0D9F-7BA4-4DAB-BE9B-F65A6DBC1DEC}"/>
              </a:ext>
            </a:extLst>
          </p:cNvPr>
          <p:cNvSpPr txBox="1"/>
          <p:nvPr/>
        </p:nvSpPr>
        <p:spPr>
          <a:xfrm>
            <a:off x="8077199" y="4055030"/>
            <a:ext cx="315401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القِراءَةُ الْـمُمْتِعَةُ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B4F1B6-29B7-4DD0-ACC8-29CD8BE1D372}"/>
              </a:ext>
            </a:extLst>
          </p:cNvPr>
          <p:cNvSpPr txBox="1"/>
          <p:nvPr/>
        </p:nvSpPr>
        <p:spPr>
          <a:xfrm>
            <a:off x="3711607" y="3037623"/>
            <a:ext cx="315401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تَحَدّي القِراءةِ.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099334-7EA3-414B-8C65-CC4E0D57D29B}"/>
              </a:ext>
            </a:extLst>
          </p:cNvPr>
          <p:cNvSpPr txBox="1"/>
          <p:nvPr/>
        </p:nvSpPr>
        <p:spPr>
          <a:xfrm>
            <a:off x="3684100" y="4055030"/>
            <a:ext cx="3154016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حُبُّ الْقِراءَةِ</a:t>
            </a:r>
            <a:endParaRPr lang="ar-BH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C4C0880A-4C10-4B2A-9679-C0BC6429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DE251C-FC97-417C-B46C-00FD190733C0}"/>
              </a:ext>
            </a:extLst>
          </p:cNvPr>
          <p:cNvSpPr txBox="1"/>
          <p:nvPr/>
        </p:nvSpPr>
        <p:spPr>
          <a:xfrm>
            <a:off x="3696956" y="3015900"/>
            <a:ext cx="3154016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تَحَدّي القِراءَةِ.</a:t>
            </a:r>
          </a:p>
        </p:txBody>
      </p:sp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B00BFC9D-C0BA-43AE-8DA2-B443F85F9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2" y="1494912"/>
            <a:ext cx="3154015" cy="4388253"/>
          </a:xfrm>
          <a:prstGeom prst="rect">
            <a:avLst/>
          </a:prstGeom>
        </p:spPr>
      </p:pic>
      <p:pic>
        <p:nvPicPr>
          <p:cNvPr id="3" name="قصة ١٢">
            <a:hlinkClick r:id="" action="ppaction://media"/>
            <a:extLst>
              <a:ext uri="{FF2B5EF4-FFF2-40B4-BE49-F238E27FC236}">
                <a16:creationId xmlns:a16="http://schemas.microsoft.com/office/drawing/2014/main" id="{88BFD195-5960-4475-A0E6-9F47A5AB8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1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17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322570" y="1043382"/>
            <a:ext cx="11145078" cy="7839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2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4- أُرَتِّبُ الْـمَعْلوماتِ الَّتي كَتَبَتْـها فاطِمَةُ عَنْ كُلِّ كِتابٍ كَما وَرَدَتْ فِي الْقِصَّةِ.</a:t>
            </a:r>
            <a:endParaRPr lang="en-GB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3025074" y="1983142"/>
            <a:ext cx="83265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قَرَأَتْ فاطِمَةُ عَشَرَةَ كُتُبٍ، وَلَخَّصَتْ كُلَّ كِتَابٍ، وَكَتَبَتْ:</a:t>
            </a:r>
            <a:endParaRPr lang="ar-BH" sz="287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809B81-7445-4D7E-957C-624AE52F8B99}"/>
              </a:ext>
            </a:extLst>
          </p:cNvPr>
          <p:cNvSpPr txBox="1"/>
          <p:nvPr/>
        </p:nvSpPr>
        <p:spPr>
          <a:xfrm>
            <a:off x="8077199" y="3100038"/>
            <a:ext cx="2530703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دارَ نَشْرِهِ</a:t>
            </a:r>
            <a:endParaRPr lang="ar-BH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73004-6AE9-4917-8DBB-8DF723616F21}"/>
              </a:ext>
            </a:extLst>
          </p:cNvPr>
          <p:cNvSpPr txBox="1"/>
          <p:nvPr/>
        </p:nvSpPr>
        <p:spPr>
          <a:xfrm>
            <a:off x="1285923" y="4579133"/>
            <a:ext cx="2530703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عَدَدَ صَفَحاتِهِ</a:t>
            </a:r>
            <a:endParaRPr lang="ar-BH" sz="287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05B33-9896-4F65-B6AE-410E6CD13D65}"/>
              </a:ext>
            </a:extLst>
          </p:cNvPr>
          <p:cNvSpPr txBox="1"/>
          <p:nvPr/>
        </p:nvSpPr>
        <p:spPr>
          <a:xfrm>
            <a:off x="1285924" y="3175154"/>
            <a:ext cx="2530703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اسْمَ مُؤَلِّفِهِ</a:t>
            </a:r>
            <a:endParaRPr lang="ar-BH" sz="287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4BDDDD-597F-4F33-9DBF-E7D9E82B08F1}"/>
              </a:ext>
            </a:extLst>
          </p:cNvPr>
          <p:cNvSpPr txBox="1"/>
          <p:nvPr/>
        </p:nvSpPr>
        <p:spPr>
          <a:xfrm>
            <a:off x="8077199" y="4484682"/>
            <a:ext cx="2530703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عُنْوانَهُ</a:t>
            </a:r>
            <a:endParaRPr lang="ar-BH" sz="344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560363-6D1C-4F07-9D02-98907D4C0E7D}"/>
              </a:ext>
            </a:extLst>
          </p:cNvPr>
          <p:cNvSpPr/>
          <p:nvPr/>
        </p:nvSpPr>
        <p:spPr>
          <a:xfrm>
            <a:off x="9044376" y="5322180"/>
            <a:ext cx="596348" cy="662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</a:rPr>
              <a:t>1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580275-F771-46AA-AE65-5A6B11C1AB69}"/>
              </a:ext>
            </a:extLst>
          </p:cNvPr>
          <p:cNvSpPr/>
          <p:nvPr/>
        </p:nvSpPr>
        <p:spPr>
          <a:xfrm>
            <a:off x="2253101" y="3883040"/>
            <a:ext cx="596348" cy="662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</a:rPr>
              <a:t>2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771ECF-CAE6-4826-AB1F-53FC0EBBD427}"/>
              </a:ext>
            </a:extLst>
          </p:cNvPr>
          <p:cNvSpPr/>
          <p:nvPr/>
        </p:nvSpPr>
        <p:spPr>
          <a:xfrm>
            <a:off x="2253100" y="5444287"/>
            <a:ext cx="596348" cy="662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</a:rPr>
              <a:t>3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A34A35-144C-4DA4-B332-ADDBD44F3060}"/>
              </a:ext>
            </a:extLst>
          </p:cNvPr>
          <p:cNvSpPr/>
          <p:nvPr/>
        </p:nvSpPr>
        <p:spPr>
          <a:xfrm>
            <a:off x="9044376" y="3869457"/>
            <a:ext cx="596348" cy="662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</a:rPr>
              <a:t>4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9C8C691-2C75-4AF0-A32F-816225C2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pic>
        <p:nvPicPr>
          <p:cNvPr id="22" name="Picture 2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255488BB-FB13-4EF8-B9FF-B04B15D82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54" y="2847425"/>
            <a:ext cx="3273515" cy="3274513"/>
          </a:xfrm>
          <a:prstGeom prst="rect">
            <a:avLst/>
          </a:prstGeom>
        </p:spPr>
      </p:pic>
      <p:pic>
        <p:nvPicPr>
          <p:cNvPr id="3" name="قصة ١٣">
            <a:hlinkClick r:id="" action="ppaction://media"/>
            <a:extLst>
              <a:ext uri="{FF2B5EF4-FFF2-40B4-BE49-F238E27FC236}">
                <a16:creationId xmlns:a16="http://schemas.microsoft.com/office/drawing/2014/main" id="{CF255542-B254-46FF-BD0C-3A9DFBDA0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2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2" grpId="0" animBg="1"/>
      <p:bldP spid="15" grpId="0" animBg="1"/>
      <p:bldP spid="16" grpId="0" animBg="1"/>
      <p:bldP spid="2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13812" y="1237491"/>
            <a:ext cx="11251096" cy="7839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2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5- أُلَوِّنُ الجُمْلَةَ الَّتي قالَتْها الْـمُشرفةُ لِفاطِمَةَ لَـمّا سَلَّمَتْـها الْجَوازَ الْأَحْمَرَ.</a:t>
            </a:r>
            <a:endParaRPr lang="en-GB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3717232" y="2819874"/>
            <a:ext cx="73663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800" dirty="0">
                <a:latin typeface="Calibri" panose="020F0502020204030204" pitchFamily="34" charset="0"/>
                <a:cs typeface="Sakkal Majalla" panose="02000000000000000000" pitchFamily="2" charset="-78"/>
              </a:rPr>
              <a:t>شُكْرًا، يا فاطِمَةُ، لَقَدْ قَرَأْتِ كُتُبًا مُفيدَةً.</a:t>
            </a:r>
            <a:endParaRPr lang="ar-BH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0D9F-7BA4-4DAB-BE9B-F65A6DBC1DEC}"/>
              </a:ext>
            </a:extLst>
          </p:cNvPr>
          <p:cNvSpPr txBox="1"/>
          <p:nvPr/>
        </p:nvSpPr>
        <p:spPr>
          <a:xfrm>
            <a:off x="3631095" y="4769985"/>
            <a:ext cx="75386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4800" dirty="0">
                <a:latin typeface="Calibri" panose="020F0502020204030204" pitchFamily="34" charset="0"/>
                <a:cs typeface="Sakkal Majalla" panose="02000000000000000000" pitchFamily="2" charset="-78"/>
              </a:rPr>
              <a:t>أَحْسَنْتِ، يا فاطِمَةُ، لَقَدِ اخْتَرْتِ كُتُبًا مُفيدَةً.</a:t>
            </a:r>
            <a:endParaRPr lang="ar-BH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1B813-E05F-4F9F-8B00-76E42F2A3780}"/>
              </a:ext>
            </a:extLst>
          </p:cNvPr>
          <p:cNvSpPr txBox="1"/>
          <p:nvPr/>
        </p:nvSpPr>
        <p:spPr>
          <a:xfrm>
            <a:off x="3631094" y="4769985"/>
            <a:ext cx="7538605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800" dirty="0">
                <a:latin typeface="Calibri" panose="020F0502020204030204" pitchFamily="34" charset="0"/>
                <a:cs typeface="Sakkal Majalla" panose="02000000000000000000" pitchFamily="2" charset="-78"/>
              </a:rPr>
              <a:t>أَحْسَنْتِ، يا فاطِمَةُ، لَقَدِ اخْتَرْتِ كُتُبًا مُفيدَةً.</a:t>
            </a:r>
            <a:endParaRPr lang="ar-BH" sz="96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38A4EC2F-79A8-4A56-8770-4D4D58F11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08D99C0-71AC-4B51-924E-44C8154E70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3" b="14390"/>
          <a:stretch/>
        </p:blipFill>
        <p:spPr>
          <a:xfrm>
            <a:off x="113812" y="2307412"/>
            <a:ext cx="3490919" cy="3861741"/>
          </a:xfrm>
          <a:prstGeom prst="rect">
            <a:avLst/>
          </a:prstGeom>
        </p:spPr>
      </p:pic>
      <p:pic>
        <p:nvPicPr>
          <p:cNvPr id="2" name="قصة ١٤">
            <a:hlinkClick r:id="" action="ppaction://media"/>
            <a:extLst>
              <a:ext uri="{FF2B5EF4-FFF2-40B4-BE49-F238E27FC236}">
                <a16:creationId xmlns:a16="http://schemas.microsoft.com/office/drawing/2014/main" id="{B5F624E6-0D11-45E9-8A47-45C79C62F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17" y="23639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114824" y="593835"/>
            <a:ext cx="9665280" cy="9814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5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6-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400" b="1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أُلَوِّنُ الْإجابَةَ </a:t>
            </a:r>
            <a:r>
              <a:rPr lang="ar-BH" sz="4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الصَّحيحَةَ.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821635" y="1562140"/>
            <a:ext cx="100451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كانَتْ فاطِمَةُ تَعْرِضُ كُلَّ جَوازٍ تَنْتَهي مِنْ تَدْوينِ مَعْلوماتِهِ عَلى :</a:t>
            </a:r>
            <a:endParaRPr lang="ar-BH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A59F6-31EF-45F1-8573-607E1260534C}"/>
              </a:ext>
            </a:extLst>
          </p:cNvPr>
          <p:cNvSpPr txBox="1"/>
          <p:nvPr/>
        </p:nvSpPr>
        <p:spPr>
          <a:xfrm>
            <a:off x="9056871" y="4877638"/>
            <a:ext cx="18099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أُمِّها.</a:t>
            </a:r>
            <a:endParaRPr lang="ar-BH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03E949-9366-439B-92AB-69F848920A03}"/>
              </a:ext>
            </a:extLst>
          </p:cNvPr>
          <p:cNvSpPr txBox="1"/>
          <p:nvPr/>
        </p:nvSpPr>
        <p:spPr>
          <a:xfrm>
            <a:off x="8979188" y="3691057"/>
            <a:ext cx="1809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الْـمُديرَةِ.</a:t>
            </a:r>
            <a:endParaRPr lang="ar-BH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971C2DB-A152-4AFE-AC4E-5BA20E6A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565584-0FFC-46E8-996C-4F12E3E125C4}"/>
              </a:ext>
            </a:extLst>
          </p:cNvPr>
          <p:cNvSpPr txBox="1"/>
          <p:nvPr/>
        </p:nvSpPr>
        <p:spPr>
          <a:xfrm>
            <a:off x="9056873" y="2504477"/>
            <a:ext cx="16545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الـمُشْرِفَةِ</a:t>
            </a:r>
            <a:endParaRPr lang="ar-BH" sz="8000" dirty="0"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C87B-A851-4DFD-9BE2-2BB2D7D0D87B}"/>
              </a:ext>
            </a:extLst>
          </p:cNvPr>
          <p:cNvSpPr txBox="1"/>
          <p:nvPr/>
        </p:nvSpPr>
        <p:spPr>
          <a:xfrm>
            <a:off x="9056871" y="2494033"/>
            <a:ext cx="165454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4000" dirty="0">
                <a:latin typeface="Calibri" panose="020F0502020204030204" pitchFamily="34" charset="0"/>
                <a:cs typeface="Sakkal Majalla" panose="02000000000000000000" pitchFamily="2" charset="-78"/>
              </a:rPr>
              <a:t>الـمُشْرِفَةِ</a:t>
            </a:r>
            <a:endParaRPr lang="ar-BH" sz="8000" dirty="0"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8A0A79-BC31-464D-B6C0-BBE1A12560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13947" r="6399" b="17680"/>
          <a:stretch/>
        </p:blipFill>
        <p:spPr>
          <a:xfrm>
            <a:off x="609601" y="2365038"/>
            <a:ext cx="7467598" cy="3773625"/>
          </a:xfrm>
          <a:prstGeom prst="rect">
            <a:avLst/>
          </a:prstGeom>
        </p:spPr>
      </p:pic>
      <p:pic>
        <p:nvPicPr>
          <p:cNvPr id="2" name="قصة ١٥">
            <a:hlinkClick r:id="" action="ppaction://media"/>
            <a:extLst>
              <a:ext uri="{FF2B5EF4-FFF2-40B4-BE49-F238E27FC236}">
                <a16:creationId xmlns:a16="http://schemas.microsoft.com/office/drawing/2014/main" id="{C4829B4D-0555-44F6-81D3-AD11262C1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CA1E8F-E9A3-4551-960E-A7F09C6185CE}"/>
              </a:ext>
            </a:extLst>
          </p:cNvPr>
          <p:cNvSpPr txBox="1"/>
          <p:nvPr/>
        </p:nvSpPr>
        <p:spPr>
          <a:xfrm>
            <a:off x="-100343" y="802514"/>
            <a:ext cx="11155030" cy="1709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8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7- أُلَوِّنُ الْإِجَابَةَ الصَّحِيحَةَ: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أَحْرَزَتْ فاطِمَةُ:</a:t>
            </a:r>
            <a:endParaRPr lang="en-GB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B0452-9E34-4E49-B5B5-114AB1BDAF8D}"/>
              </a:ext>
            </a:extLst>
          </p:cNvPr>
          <p:cNvSpPr txBox="1"/>
          <p:nvPr/>
        </p:nvSpPr>
        <p:spPr>
          <a:xfrm>
            <a:off x="6243783" y="3941332"/>
            <a:ext cx="552517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الْجائِزَةَ الثانِيَةَ</a:t>
            </a:r>
            <a:endParaRPr lang="ar-BH" sz="239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B0D9F-7BA4-4DAB-BE9B-F65A6DBC1DEC}"/>
              </a:ext>
            </a:extLst>
          </p:cNvPr>
          <p:cNvSpPr txBox="1"/>
          <p:nvPr/>
        </p:nvSpPr>
        <p:spPr>
          <a:xfrm>
            <a:off x="6243783" y="2844370"/>
            <a:ext cx="552517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الْجائزةَ الأولى</a:t>
            </a:r>
            <a:endParaRPr lang="ar-BH" sz="23900" dirty="0"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AFA9D-ED80-4664-B042-D9802ECA8A7A}"/>
              </a:ext>
            </a:extLst>
          </p:cNvPr>
          <p:cNvSpPr txBox="1"/>
          <p:nvPr/>
        </p:nvSpPr>
        <p:spPr>
          <a:xfrm>
            <a:off x="6243783" y="2832498"/>
            <a:ext cx="552517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ea typeface="Calibri" panose="020F0502020204030204" pitchFamily="34" charset="0"/>
                <a:cs typeface="Sakkal Majalla" panose="02000000000000000000" pitchFamily="2" charset="-78"/>
              </a:rPr>
              <a:t>الْجائِزَةَ الأولى</a:t>
            </a:r>
            <a:endParaRPr lang="ar-BH" sz="23900" dirty="0"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C7F42-B8C8-4A70-9395-A1AE349F8EC2}"/>
              </a:ext>
            </a:extLst>
          </p:cNvPr>
          <p:cNvSpPr txBox="1"/>
          <p:nvPr/>
        </p:nvSpPr>
        <p:spPr>
          <a:xfrm>
            <a:off x="6291474" y="5042866"/>
            <a:ext cx="552517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ar-BH" sz="4400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الْجائِزَةَ الثالِثَةَ</a:t>
            </a:r>
            <a:endParaRPr lang="ar-BH" sz="23900" dirty="0">
              <a:effectLst/>
              <a:latin typeface="Calibri" panose="020F0502020204030204" pitchFamily="34" charset="0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FFC164B-7024-4DFD-8151-097FEEF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8D9DD645-5258-43DF-9E3F-B201021C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1257218"/>
            <a:ext cx="4561813" cy="4729764"/>
          </a:xfrm>
          <a:prstGeom prst="rect">
            <a:avLst/>
          </a:prstGeom>
        </p:spPr>
      </p:pic>
      <p:pic>
        <p:nvPicPr>
          <p:cNvPr id="2" name="قصة ١٦">
            <a:hlinkClick r:id="" action="ppaction://media"/>
            <a:extLst>
              <a:ext uri="{FF2B5EF4-FFF2-40B4-BE49-F238E27FC236}">
                <a16:creationId xmlns:a16="http://schemas.microsoft.com/office/drawing/2014/main" id="{FEFD1245-F3A8-4A1D-A28B-581A55AD1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D81C88-FE2B-451C-8F54-250B6053AE91}"/>
              </a:ext>
            </a:extLst>
          </p:cNvPr>
          <p:cNvSpPr/>
          <p:nvPr/>
        </p:nvSpPr>
        <p:spPr>
          <a:xfrm>
            <a:off x="3160771" y="2456575"/>
            <a:ext cx="6153174" cy="164088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انْتَهى الدَّرْسُ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6B0DC-5FF2-430A-918B-007BC980E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7E1B7E2-580F-4E52-AD51-D626BBDB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pic>
        <p:nvPicPr>
          <p:cNvPr id="2" name="قصة ١٧">
            <a:hlinkClick r:id="" action="ppaction://media"/>
            <a:extLst>
              <a:ext uri="{FF2B5EF4-FFF2-40B4-BE49-F238E27FC236}">
                <a16:creationId xmlns:a16="http://schemas.microsoft.com/office/drawing/2014/main" id="{CD3FD16A-5F50-4E62-A5F3-70100741A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-26633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مستطيل: زوايا مستديرة 201">
            <a:extLst>
              <a:ext uri="{FF2B5EF4-FFF2-40B4-BE49-F238E27FC236}">
                <a16:creationId xmlns:a16="http://schemas.microsoft.com/office/drawing/2014/main" id="{0C7393F9-9C2F-4E8A-946C-8FB0260637F4}"/>
              </a:ext>
            </a:extLst>
          </p:cNvPr>
          <p:cNvSpPr/>
          <p:nvPr/>
        </p:nvSpPr>
        <p:spPr>
          <a:xfrm>
            <a:off x="1789043" y="4394623"/>
            <a:ext cx="7779025" cy="1637767"/>
          </a:xfrm>
          <a:prstGeom prst="roundRect">
            <a:avLst/>
          </a:prstGeom>
          <a:solidFill>
            <a:srgbClr val="43B15D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8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فاطِمَةُ تُحِبُّ القِراءَةَ</a:t>
            </a:r>
            <a:endParaRPr lang="en-GB" sz="8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3F72892-C485-4C8E-B0B3-0F4FC4DE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80731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00130E1-FE88-4F40-ABD6-5AD50A187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32" y="195770"/>
            <a:ext cx="5826846" cy="4121427"/>
          </a:xfrm>
          <a:prstGeom prst="rect">
            <a:avLst/>
          </a:prstGeom>
        </p:spPr>
      </p:pic>
      <p:pic>
        <p:nvPicPr>
          <p:cNvPr id="3" name="قصة ٢">
            <a:hlinkClick r:id="" action="ppaction://media"/>
            <a:extLst>
              <a:ext uri="{FF2B5EF4-FFF2-40B4-BE49-F238E27FC236}">
                <a16:creationId xmlns:a16="http://schemas.microsoft.com/office/drawing/2014/main" id="{FA070874-4D13-42BF-95F6-D044AFC09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1322" y="1951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A1A2A455-44E5-44AC-9CE4-080F5A72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D362F-3DC1-4CA4-8EDA-A40A7771EE8A}"/>
              </a:ext>
            </a:extLst>
          </p:cNvPr>
          <p:cNvSpPr txBox="1"/>
          <p:nvPr/>
        </p:nvSpPr>
        <p:spPr>
          <a:xfrm>
            <a:off x="4593048" y="1901659"/>
            <a:ext cx="6771860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القِراءَةُ هِوايَةُ فاطِمَةَ؛ فَهِيَ تُحِبُّ قِراءَةَ القِصَصِ الجَميلَةِ وَالكُتُبِ الـمُفيدَةِ،  وتُحِبُّ تَلْخيصَها، وَرَسْمَ الشَّخْصِيَّاتِ الَّتي تُعْجِبُــها.</a:t>
            </a:r>
            <a:endParaRPr lang="en-GB" sz="4400" dirty="0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6C1045A-B662-4FDF-B448-BE2B605D8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1" y="1658245"/>
            <a:ext cx="3807946" cy="4331738"/>
          </a:xfrm>
          <a:prstGeom prst="rect">
            <a:avLst/>
          </a:prstGeom>
        </p:spPr>
      </p:pic>
      <p:pic>
        <p:nvPicPr>
          <p:cNvPr id="2" name="قصة ٣">
            <a:hlinkClick r:id="" action="ppaction://media"/>
            <a:extLst>
              <a:ext uri="{FF2B5EF4-FFF2-40B4-BE49-F238E27FC236}">
                <a16:creationId xmlns:a16="http://schemas.microsoft.com/office/drawing/2014/main" id="{132CC9B1-0E30-416C-A641-F38FA7AD5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3931" y="704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A1A2A455-44E5-44AC-9CE4-080F5A72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D362F-3DC1-4CA4-8EDA-A40A7771EE8A}"/>
              </a:ext>
            </a:extLst>
          </p:cNvPr>
          <p:cNvSpPr txBox="1"/>
          <p:nvPr/>
        </p:nvSpPr>
        <p:spPr>
          <a:xfrm>
            <a:off x="4195482" y="1262926"/>
            <a:ext cx="7169426" cy="407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en-GB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في الطّابورِ الصَّباحِـــيِّ أَعْلَنَتْ مُديرَةُ الـمَدْرَسَةِ عَنْ تَنْظيمِ مُسابَقَةِ " تَحَدّي القِراءَةِ". فَرِحَتْ فاطِمَةُ بِــــــهذا الإِعْلانِ، وَسارَعَتْ إِلى تَسْجيلِ اسْمِها عِنْدَ الـمُشْرِفَةِ عَلى تَنْظيمِ الـمُسابَقَةِ.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D72CF40-B436-4D6B-8964-C69A64945F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494912"/>
            <a:ext cx="4187687" cy="4388253"/>
          </a:xfrm>
          <a:prstGeom prst="rect">
            <a:avLst/>
          </a:prstGeom>
        </p:spPr>
      </p:pic>
      <p:pic>
        <p:nvPicPr>
          <p:cNvPr id="2" name="قصة ٤">
            <a:hlinkClick r:id="" action="ppaction://media"/>
            <a:extLst>
              <a:ext uri="{FF2B5EF4-FFF2-40B4-BE49-F238E27FC236}">
                <a16:creationId xmlns:a16="http://schemas.microsoft.com/office/drawing/2014/main" id="{A5611D92-305C-4007-A1F2-6530AF1DD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7654" y="2993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A1A2A455-44E5-44AC-9CE4-080F5A72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D362F-3DC1-4CA4-8EDA-A40A7771EE8A}"/>
              </a:ext>
            </a:extLst>
          </p:cNvPr>
          <p:cNvSpPr txBox="1"/>
          <p:nvPr/>
        </p:nvSpPr>
        <p:spPr>
          <a:xfrm>
            <a:off x="4744278" y="1520304"/>
            <a:ext cx="6620630" cy="381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en-GB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تَسَلَّمَتْ فاطِمَةُ الجَوازَ الأَحْمَرَ، وَبَدَأَتْ قِراءَةَ القِصَصِ وَالكُتُبِ. 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قَرَأَتْ فاطِمَةُ عَشَرَةَ كُتُبٍ، وَلَخَّصَتْ كُلَّ كِتَابٍ، وَكَتَبَتْ عُنْوانَهُ وَاسْمَ مُؤَلِّفِهِ وَعَدَدَ صَفَحاتِهِ وَدارَ نَشْرِهِ في الجَوازِ الأَحْمَرِ. 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Picture 5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1CF3F2C0-F2F3-406E-ACCE-F89420FFB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4" y="1285461"/>
            <a:ext cx="4245034" cy="4597704"/>
          </a:xfrm>
          <a:prstGeom prst="rect">
            <a:avLst/>
          </a:prstGeom>
        </p:spPr>
      </p:pic>
      <p:pic>
        <p:nvPicPr>
          <p:cNvPr id="2" name="قصة ٥">
            <a:hlinkClick r:id="" action="ppaction://media"/>
            <a:extLst>
              <a:ext uri="{FF2B5EF4-FFF2-40B4-BE49-F238E27FC236}">
                <a16:creationId xmlns:a16="http://schemas.microsoft.com/office/drawing/2014/main" id="{66292CDE-5014-4A10-B4B6-94B9D760A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A1A2A455-44E5-44AC-9CE4-080F5A72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D362F-3DC1-4CA4-8EDA-A40A7771EE8A}"/>
              </a:ext>
            </a:extLst>
          </p:cNvPr>
          <p:cNvSpPr txBox="1"/>
          <p:nvPr/>
        </p:nvSpPr>
        <p:spPr>
          <a:xfrm>
            <a:off x="4359965" y="1571600"/>
            <a:ext cx="6804705" cy="443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  عَرَضَتْ فاطِمَةُ الجَوازَ الأَحْمَرَ عَلى الـمُشْرِفَةِ. قَرَأَتِ الـمُشْرِفَةُ ما كَتَبَتْهُ فاطِمَةُ بِإِعْجابٍ، وَقالَتْ لَها: "أَحْسَنْتِ، يا فاطِمَةُ، لَقَدِ اخْتَرْتِ كُتُبًا مُفيدَةً، وَتَلْخيصُكِ رائِعٌ، عَلَيْكِ بِقِراءَةِ عَشَرَةِ كُتُبٍ أُخْرى، وَمَلْءِ الجَوازِ  الأَخْضَرِ بِالـمَعْلوماتِ".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764C21D-6DA7-455F-9A81-B10B80C0B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3" b="14390"/>
          <a:stretch/>
        </p:blipFill>
        <p:spPr>
          <a:xfrm>
            <a:off x="346954" y="1476588"/>
            <a:ext cx="4013011" cy="4439292"/>
          </a:xfrm>
          <a:prstGeom prst="rect">
            <a:avLst/>
          </a:prstGeom>
        </p:spPr>
      </p:pic>
      <p:pic>
        <p:nvPicPr>
          <p:cNvPr id="2" name="قصة ٦">
            <a:hlinkClick r:id="" action="ppaction://media"/>
            <a:extLst>
              <a:ext uri="{FF2B5EF4-FFF2-40B4-BE49-F238E27FC236}">
                <a16:creationId xmlns:a16="http://schemas.microsoft.com/office/drawing/2014/main" id="{7CCFE866-67BD-4B51-B0E8-8516C3CB6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8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A1A2A455-44E5-44AC-9CE4-080F5A72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D362F-3DC1-4CA4-8EDA-A40A7771EE8A}"/>
              </a:ext>
            </a:extLst>
          </p:cNvPr>
          <p:cNvSpPr txBox="1"/>
          <p:nvPr/>
        </p:nvSpPr>
        <p:spPr>
          <a:xfrm>
            <a:off x="4893508" y="1341281"/>
            <a:ext cx="6367382" cy="454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  أَقْبَلَتْ فاطِمَةُ عَلى قِراءَةِ القِصَصِ وَالكُتُبِ بِفَرَحٍ وَسُرورٍ، وَدَوَّنَتِ الـمَعْلوماتِ في الجَوازِ الأَخْضَرِ.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كانَتْ فاطِمَةُ تَعْرِضُ كُلَّ جَوازٍ تَنْتَهي مِنْ تَدْوينِ مَعْلوماتِهِ عَلى الـمُشْرِفَةِ، ثُمَّ تَنْتَقِلُ إِلى الجَوازِ الَّذي يَليهِ.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4661D86-66F3-49D2-8F40-0AE1AE293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2" y="689113"/>
            <a:ext cx="4440535" cy="5459203"/>
          </a:xfrm>
          <a:prstGeom prst="rect">
            <a:avLst/>
          </a:prstGeom>
        </p:spPr>
      </p:pic>
      <p:pic>
        <p:nvPicPr>
          <p:cNvPr id="2" name="قصة ٧">
            <a:hlinkClick r:id="" action="ppaction://media"/>
            <a:extLst>
              <a:ext uri="{FF2B5EF4-FFF2-40B4-BE49-F238E27FC236}">
                <a16:creationId xmlns:a16="http://schemas.microsoft.com/office/drawing/2014/main" id="{D38B577C-E33C-4156-8D54-5491E8C8C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2652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A1A2A455-44E5-44AC-9CE4-080F5A72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D362F-3DC1-4CA4-8EDA-A40A7771EE8A}"/>
              </a:ext>
            </a:extLst>
          </p:cNvPr>
          <p:cNvSpPr txBox="1"/>
          <p:nvPr/>
        </p:nvSpPr>
        <p:spPr>
          <a:xfrm>
            <a:off x="5141843" y="1603211"/>
            <a:ext cx="6102340" cy="3714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  ما أَجْمَلَ هَذا الشُّعورَ الَّذي غَمَرَ فاطِمَةَ! لَقَدْ دَوَّنَتْ مَعْلوماتِ الجَوازِ الذَّهَبِيِّ بِكُلِّ بَراعَةٍ، وَعَرَضَتْهُ عَلى الـمُشْرِفَةِ الَّتي شَكَرَتْها كَثيرًا، وَقالَتْ لَها:" سَتَكونينَ مِنَ الفائِزاتِ بِإِذْنِ اللهِ".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766DE4-FD7D-4240-BF44-3078CAF3B5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13947" r="6399" b="17680"/>
          <a:stretch/>
        </p:blipFill>
        <p:spPr>
          <a:xfrm>
            <a:off x="357807" y="982947"/>
            <a:ext cx="4797288" cy="4688984"/>
          </a:xfrm>
          <a:prstGeom prst="rect">
            <a:avLst/>
          </a:prstGeom>
        </p:spPr>
      </p:pic>
      <p:pic>
        <p:nvPicPr>
          <p:cNvPr id="2" name="قصة ٨">
            <a:hlinkClick r:id="" action="ppaction://media"/>
            <a:extLst>
              <a:ext uri="{FF2B5EF4-FFF2-40B4-BE49-F238E27FC236}">
                <a16:creationId xmlns:a16="http://schemas.microsoft.com/office/drawing/2014/main" id="{56686F57-6783-4826-9C2F-123323103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9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17" y="-100154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A1A2A455-44E5-44AC-9CE4-080F5A72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399" y="6401219"/>
            <a:ext cx="4114800" cy="365125"/>
          </a:xfrm>
        </p:spPr>
        <p:txBody>
          <a:bodyPr/>
          <a:lstStyle/>
          <a:p>
            <a:pPr rtl="1"/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اللُّغَةُ العَرَبيّةُ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الصَّفُّ </a:t>
            </a:r>
            <a:r>
              <a:rPr kumimoji="0" lang="ar-SA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الأوّل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 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</a:t>
            </a:r>
            <a:r>
              <a:rPr kumimoji="0" lang="ar-BH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itchFamily="2" charset="-78"/>
              </a:rPr>
              <a:t>قصّة الوحدة</a:t>
            </a:r>
            <a:r>
              <a:rPr lang="ar-BH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itchFamily="2" charset="-78"/>
              </a:rPr>
              <a:t>/ فاطِمَةُ تُحِبُّ القِراءَةَ</a:t>
            </a:r>
            <a:endParaRPr lang="en-GB" sz="1400" dirty="0">
              <a:solidFill>
                <a:schemeClr val="tx1"/>
              </a:solidFill>
              <a:latin typeface="Sakkal Majalla" panose="02000000000000000000" pitchFamily="2" charset="-78"/>
              <a:cs typeface="Sakkal Majalla" pitchFamily="2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D362F-3DC1-4CA4-8EDA-A40A7771EE8A}"/>
              </a:ext>
            </a:extLst>
          </p:cNvPr>
          <p:cNvSpPr txBox="1"/>
          <p:nvPr/>
        </p:nvSpPr>
        <p:spPr>
          <a:xfrm>
            <a:off x="5304325" y="1167914"/>
            <a:ext cx="5545748" cy="454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  حَلَّ يَوْمُ تَكْريمِ الفائِزاتِ، وَتَصَدَّرَتْ فاطِمَةُ القائِمَةَ.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4400" dirty="0">
                <a:latin typeface="Calibri" panose="020F0502020204030204" pitchFamily="34" charset="0"/>
                <a:cs typeface="Sakkal Majalla" panose="02000000000000000000" pitchFamily="2" charset="-78"/>
              </a:rPr>
              <a:t>نادَتِ الـمُديرَةُ فاطِمَةَ في الطّابورِ الصَّباحِيِّ، وَسَلَّمَتْها الجائِزَةَ الأولى، وَقالَتْ لَها:" أَحْسَنْتِ يا عَزيزَتي، نَحْنُ نَفْتَخِرُ بِكِ كَثيرًا".</a:t>
            </a:r>
            <a:endParaRPr lang="en-GB" sz="4400" dirty="0">
              <a:latin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DAFC288D-A5B3-47D7-9392-58979A8EE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1257218"/>
            <a:ext cx="4267200" cy="4729764"/>
          </a:xfrm>
          <a:prstGeom prst="rect">
            <a:avLst/>
          </a:prstGeom>
        </p:spPr>
      </p:pic>
      <p:pic>
        <p:nvPicPr>
          <p:cNvPr id="2" name="قصة ٩">
            <a:hlinkClick r:id="" action="ppaction://media"/>
            <a:extLst>
              <a:ext uri="{FF2B5EF4-FFF2-40B4-BE49-F238E27FC236}">
                <a16:creationId xmlns:a16="http://schemas.microsoft.com/office/drawing/2014/main" id="{DDAB2750-D7B7-4517-BFE7-B52A43608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2570</TotalTime>
  <Words>781</Words>
  <Application>Microsoft Office PowerPoint</Application>
  <PresentationFormat>Widescreen</PresentationFormat>
  <Paragraphs>94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Saleem Mustafa Boudabous</cp:lastModifiedBy>
  <cp:revision>239</cp:revision>
  <cp:lastPrinted>2021-01-17T11:49:49Z</cp:lastPrinted>
  <dcterms:created xsi:type="dcterms:W3CDTF">2020-03-04T10:47:58Z</dcterms:created>
  <dcterms:modified xsi:type="dcterms:W3CDTF">2021-04-01T09:32:04Z</dcterms:modified>
</cp:coreProperties>
</file>