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552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FF594-2721-4F3D-9B91-5C29CD92BBEE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CEA47-4AFF-4126-B534-50D483BA1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2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AE73C5-85B0-48E8-90FC-6A5472E8700E}"/>
              </a:ext>
            </a:extLst>
          </p:cNvPr>
          <p:cNvSpPr/>
          <p:nvPr/>
        </p:nvSpPr>
        <p:spPr>
          <a:xfrm>
            <a:off x="445478" y="1419870"/>
            <a:ext cx="11481051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cs typeface="Sakkal Majalla" pitchFamily="2" charset="-78"/>
              </a:rPr>
              <a:t>الحَلْقَةُ الأولى/ اللُّغَةُ العَرَبيّةُ</a:t>
            </a:r>
            <a:r>
              <a:rPr kumimoji="0" lang="ar-BH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cs typeface="Sakkal Majalla" pitchFamily="2" charset="-78"/>
              </a:rPr>
              <a:t>                              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cs typeface="Sakkal Majalla" pitchFamily="2" charset="-78"/>
              </a:rPr>
              <a:t> 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cs typeface="Sakkal Majalla" pitchFamily="2" charset="-78"/>
              </a:rPr>
              <a:t>الأوّل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الابْتِدائيّ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/</a:t>
            </a:r>
            <a:r>
              <a:rPr lang="ar-SA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الدِّراسيُّ الثّاني </a:t>
            </a:r>
            <a:endParaRPr lang="ar-SA" sz="32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234A91-4753-4EB9-B082-97A455650390}"/>
              </a:ext>
            </a:extLst>
          </p:cNvPr>
          <p:cNvSpPr/>
          <p:nvPr/>
        </p:nvSpPr>
        <p:spPr>
          <a:xfrm>
            <a:off x="265473" y="2236381"/>
            <a:ext cx="11481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وَح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ْ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د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َ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ة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: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(وَطَننا)                                                                                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الدّ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َ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ر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ْ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س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الأَوَّلُ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: ح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َ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ر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ْ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ف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 (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ص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)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  <a:p>
            <a:pPr algn="r" rtl="1"/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9" name="مستطيل: زوايا مستديرة 201">
            <a:extLst>
              <a:ext uri="{FF2B5EF4-FFF2-40B4-BE49-F238E27FC236}">
                <a16:creationId xmlns:a16="http://schemas.microsoft.com/office/drawing/2014/main" xmlns="" id="{9EC790F6-68D6-4360-8C40-BCD81E025602}"/>
              </a:ext>
            </a:extLst>
          </p:cNvPr>
          <p:cNvSpPr/>
          <p:nvPr/>
        </p:nvSpPr>
        <p:spPr>
          <a:xfrm>
            <a:off x="5017879" y="4943978"/>
            <a:ext cx="2864513" cy="1035153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1- 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الاسْتِماعُ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 dirty="0"/>
              <a:t>اللغة العربية / الصف الأول/ الدّرس الأول/ أولا الاستماع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8034" r="6864"/>
          <a:stretch/>
        </p:blipFill>
        <p:spPr>
          <a:xfrm>
            <a:off x="4481847" y="2221973"/>
            <a:ext cx="4209266" cy="2681988"/>
          </a:xfrm>
          <a:prstGeom prst="rect">
            <a:avLst/>
          </a:prstGeom>
        </p:spPr>
      </p:pic>
      <p:pic>
        <p:nvPicPr>
          <p:cNvPr id="2" name="استماع ص ١">
            <a:hlinkClick r:id="" action="ppaction://media"/>
            <a:extLst>
              <a:ext uri="{FF2B5EF4-FFF2-40B4-BE49-F238E27FC236}">
                <a16:creationId xmlns:a16="http://schemas.microsoft.com/office/drawing/2014/main" xmlns="" id="{FF2451E3-B242-4356-B74F-0EACCED13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704" y="3017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5B6280-D650-46E4-AD53-354C0C65B33D}"/>
              </a:ext>
            </a:extLst>
          </p:cNvPr>
          <p:cNvSpPr/>
          <p:nvPr/>
        </p:nvSpPr>
        <p:spPr>
          <a:xfrm>
            <a:off x="8812699" y="1310110"/>
            <a:ext cx="29562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أَوَّلًا</a:t>
            </a:r>
            <a:r>
              <a:rPr lang="en-US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r>
              <a:rPr 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أَتَهَيَّأُ لِلْاسْتِماعِ</a:t>
            </a:r>
            <a:endParaRPr lang="ar-SA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847" r="5980"/>
          <a:stretch/>
        </p:blipFill>
        <p:spPr>
          <a:xfrm>
            <a:off x="1742197" y="2039894"/>
            <a:ext cx="7379595" cy="4224271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 dirty="0"/>
              <a:t>اللغة العربية / الصف الأول/ الدّرس الأول/ أولا الاستماع</a:t>
            </a:r>
            <a:endParaRPr lang="en-US" dirty="0"/>
          </a:p>
        </p:txBody>
      </p:sp>
      <p:pic>
        <p:nvPicPr>
          <p:cNvPr id="2" name="استماع ص ٢">
            <a:hlinkClick r:id="" action="ppaction://media"/>
            <a:extLst>
              <a:ext uri="{FF2B5EF4-FFF2-40B4-BE49-F238E27FC236}">
                <a16:creationId xmlns:a16="http://schemas.microsoft.com/office/drawing/2014/main" xmlns="" id="{1DF885F9-CC04-4939-8BE3-7A0E0E894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574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9A31238-5D35-4F29-B39D-11C9B6AEC203}"/>
              </a:ext>
            </a:extLst>
          </p:cNvPr>
          <p:cNvSpPr/>
          <p:nvPr/>
        </p:nvSpPr>
        <p:spPr>
          <a:xfrm>
            <a:off x="7715847" y="1268066"/>
            <a:ext cx="4326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ar-SA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ثَانِيًا: أَسْتَمِعُ إِلَى النَّصِّ بِانْتِباهٍ.</a:t>
            </a:r>
            <a:endParaRPr lang="en-US" sz="32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2AC456-7929-4A70-B178-C63A94FC18CB}"/>
              </a:ext>
            </a:extLst>
          </p:cNvPr>
          <p:cNvSpPr/>
          <p:nvPr/>
        </p:nvSpPr>
        <p:spPr>
          <a:xfrm>
            <a:off x="7715846" y="1845166"/>
            <a:ext cx="4326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ar-SA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ثالِثًا: أَسْتَمِعُ، ثُمَّ أُجيبُ</a:t>
            </a:r>
            <a:r>
              <a:rPr lang="ar-SA" sz="3200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32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924" y="2606644"/>
            <a:ext cx="952803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 أَضَعُ           حَوْلَ العِبارَةِ الــــمُناسِبَةِ:</a:t>
            </a: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buFontTx/>
              <a:buChar char="-"/>
            </a:pPr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شاهَدَ باسِمٌ </a:t>
            </a:r>
            <a:r>
              <a:rPr lang="ar-BH" sz="3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وَبَدْرٌ وَرِحابُ </a:t>
            </a:r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 سِباقَ الدَّرّاجات/ مُباراةَ كُرَةِ القَدَمِ).</a:t>
            </a:r>
          </a:p>
          <a:p>
            <a:pPr marL="457200" indent="-457200" algn="r" rtl="1">
              <a:buFontTx/>
              <a:buChar char="-"/>
            </a:pPr>
            <a:endParaRPr lang="ar-BH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buFontTx/>
              <a:buChar char="-"/>
            </a:pPr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أَخَذَ اللّاعِبونَ كَأْسَ ( الخَليج/ آسِيا) .</a:t>
            </a:r>
          </a:p>
          <a:p>
            <a:pPr marL="457200" indent="-457200" algn="r" rtl="1">
              <a:buFontTx/>
              <a:buChar char="-"/>
            </a:pPr>
            <a:endParaRPr lang="en-US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Oval 2"/>
          <p:cNvSpPr/>
          <p:nvPr/>
        </p:nvSpPr>
        <p:spPr>
          <a:xfrm>
            <a:off x="9951076" y="2536134"/>
            <a:ext cx="732937" cy="6927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37314" y="3279165"/>
            <a:ext cx="1904241" cy="124691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03474" y="4415246"/>
            <a:ext cx="809897" cy="73152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 dirty="0"/>
              <a:t>اللغة العربية / الصف الأول/ الدّرس الأول/ أولا الاستماع</a:t>
            </a:r>
            <a:endParaRPr lang="en-US" dirty="0"/>
          </a:p>
        </p:txBody>
      </p:sp>
      <p:pic>
        <p:nvPicPr>
          <p:cNvPr id="5" name="استماع ص ٣">
            <a:hlinkClick r:id="" action="ppaction://media"/>
            <a:extLst>
              <a:ext uri="{FF2B5EF4-FFF2-40B4-BE49-F238E27FC236}">
                <a16:creationId xmlns:a16="http://schemas.microsoft.com/office/drawing/2014/main" xmlns="" id="{0F068A78-FBA3-470E-B690-9BF1EEA53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357" y="468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2AC456-7929-4A70-B178-C63A94FC18CB}"/>
              </a:ext>
            </a:extLst>
          </p:cNvPr>
          <p:cNvSpPr/>
          <p:nvPr/>
        </p:nvSpPr>
        <p:spPr>
          <a:xfrm>
            <a:off x="7715847" y="1396941"/>
            <a:ext cx="4326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ar-SA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ثالِثًا: أَسْتَمِعُ، ثُمَّ أُجيبُ</a:t>
            </a:r>
            <a:r>
              <a:rPr lang="ar-SA" sz="3200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32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2364" y="2102505"/>
            <a:ext cx="9528034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 أَضَعُ  (</a:t>
            </a:r>
            <a:r>
              <a:rPr lang="ar-BH" sz="3300" b="1" dirty="0">
                <a:solidFill>
                  <a:srgbClr val="FF0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Sakkal Majalla" panose="02000000000000000000" pitchFamily="2" charset="-78"/>
              </a:rPr>
              <a:t>✓)</a:t>
            </a:r>
            <a:r>
              <a:rPr lang="ar-BH" sz="33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أَمامَ الجُمْلَةِ الَّتي توافِقُ النَّصِّ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  <a:p>
            <a:pPr algn="r" rtl="1"/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buFontTx/>
              <a:buChar char="-"/>
            </a:pP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فازَ فَرقُ الكُوَيْتِ                   </a:t>
            </a:r>
            <a:r>
              <a:rPr lang="ar-BH" sz="28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 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(         ) </a:t>
            </a:r>
          </a:p>
          <a:p>
            <a:pPr marL="457200" indent="-457200" algn="r" rtl="1">
              <a:buFontTx/>
              <a:buChar char="-"/>
            </a:pP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فازَ فَريقُ مَمْلَكَةِ البَحْرَيْنِ          </a:t>
            </a:r>
            <a:r>
              <a:rPr lang="ar-BH" sz="28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(         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) </a:t>
            </a:r>
          </a:p>
          <a:p>
            <a:pPr marL="457200" indent="-457200" algn="r" rtl="1">
              <a:buFontTx/>
              <a:buChar char="-"/>
            </a:pP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فازَ فَريقُ السُّعودِيَّةِ               </a:t>
            </a:r>
            <a:r>
              <a:rPr lang="ar-BH" sz="28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   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(          )</a:t>
            </a:r>
          </a:p>
          <a:p>
            <a:pPr algn="r" rtl="1"/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buFontTx/>
              <a:buChar char="-"/>
            </a:pPr>
            <a:endParaRPr lang="en-US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2817" y="3871522"/>
            <a:ext cx="48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Yu Gothic Light" panose="020B0300000000000000" pitchFamily="34" charset="-128"/>
                <a:ea typeface="Yu Gothic Light" panose="020B0300000000000000" pitchFamily="34" charset="-128"/>
                <a:sym typeface="Webdings" panose="05030102010509060703" pitchFamily="18" charset="2"/>
              </a:rPr>
              <a:t>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715847" y="3501493"/>
            <a:ext cx="48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✓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889787" y="3021419"/>
            <a:ext cx="48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Yu Gothic Light" panose="020B0300000000000000" pitchFamily="34" charset="-128"/>
                <a:ea typeface="Yu Gothic Light" panose="020B0300000000000000" pitchFamily="34" charset="-128"/>
                <a:sym typeface="Webdings" panose="05030102010509060703" pitchFamily="18" charset="2"/>
              </a:rPr>
              <a:t></a:t>
            </a:r>
            <a:endParaRPr lang="en-US" sz="280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 dirty="0"/>
              <a:t>اللغة العربية / الصف الأول/ الدّرس الأول/ أولا الاستماع</a:t>
            </a:r>
            <a:endParaRPr lang="en-US" dirty="0"/>
          </a:p>
        </p:txBody>
      </p:sp>
      <p:pic>
        <p:nvPicPr>
          <p:cNvPr id="3" name="استماع ص ٤">
            <a:hlinkClick r:id="" action="ppaction://media"/>
            <a:extLst>
              <a:ext uri="{FF2B5EF4-FFF2-40B4-BE49-F238E27FC236}">
                <a16:creationId xmlns:a16="http://schemas.microsoft.com/office/drawing/2014/main" xmlns="" id="{54D42CF1-EF89-4F75-838E-653EA6C98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583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7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2AC456-7929-4A70-B178-C63A94FC18CB}"/>
              </a:ext>
            </a:extLst>
          </p:cNvPr>
          <p:cNvSpPr/>
          <p:nvPr/>
        </p:nvSpPr>
        <p:spPr>
          <a:xfrm>
            <a:off x="7715847" y="1492007"/>
            <a:ext cx="4326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ar-SA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ثالِثًا: أَسْتَمِعُ، ثُمَّ أُجيبُ</a:t>
            </a:r>
            <a:r>
              <a:rPr lang="ar-SA" sz="3200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32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924" y="2312520"/>
            <a:ext cx="95280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3- أَصِلُ القَوْلَ بِصاحِبِهِ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  <a:p>
            <a:pPr algn="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باسِمٌ                                   </a:t>
            </a:r>
            <a:r>
              <a:rPr lang="ar-BH" sz="2800" dirty="0"/>
              <a:t>"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 أَجْمَلَ عَلَمَ بِلادِنا !</a:t>
            </a:r>
            <a:r>
              <a:rPr lang="ar-BH" sz="2800" dirty="0"/>
              <a:t> "</a:t>
            </a:r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بَدْرٌ                                    </a:t>
            </a:r>
            <a:r>
              <a:rPr lang="ar-BH" sz="2800" dirty="0"/>
              <a:t>"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نَحْنُ نَفْتَخِرُ بِعَلَمِ مَمْلَكَتِنا الحَبيبَةِ.</a:t>
            </a:r>
            <a:r>
              <a:rPr lang="ar-BH" sz="2800" dirty="0"/>
              <a:t> "</a:t>
            </a:r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  <a:p>
            <a:pPr algn="r" rtl="1"/>
            <a:endParaRPr lang="ar-BH" sz="9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رِحابُ                                  </a:t>
            </a:r>
            <a:r>
              <a:rPr lang="ar-BH" sz="2800" dirty="0"/>
              <a:t>"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عَلَمُ مَمْلَكَتِنا جَميلٌ. </a:t>
            </a:r>
            <a:r>
              <a:rPr lang="ar-BH" sz="2800" dirty="0"/>
              <a:t>"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  <a:p>
            <a:pPr algn="r" rtl="1"/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9490229" y="3148149"/>
            <a:ext cx="1597030" cy="6071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H="1">
            <a:off x="9348186" y="3983778"/>
            <a:ext cx="1870763" cy="7571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H="1" flipV="1">
            <a:off x="8735627" y="3320249"/>
            <a:ext cx="2250237" cy="14206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 dirty="0"/>
              <a:t>اللغة العربية / الصف الأول/ الدّرس الأول/ أولا الاستماع</a:t>
            </a:r>
            <a:endParaRPr lang="en-US" dirty="0"/>
          </a:p>
        </p:txBody>
      </p:sp>
      <p:pic>
        <p:nvPicPr>
          <p:cNvPr id="3" name="استماع ص ٥">
            <a:hlinkClick r:id="" action="ppaction://media"/>
            <a:extLst>
              <a:ext uri="{FF2B5EF4-FFF2-40B4-BE49-F238E27FC236}">
                <a16:creationId xmlns:a16="http://schemas.microsoft.com/office/drawing/2014/main" xmlns="" id="{9ABB0FA9-E5C5-4959-A4AE-AA3DC7C80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087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106674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72AC456-7929-4A70-B178-C63A94FC18CB}"/>
              </a:ext>
            </a:extLst>
          </p:cNvPr>
          <p:cNvSpPr/>
          <p:nvPr/>
        </p:nvSpPr>
        <p:spPr>
          <a:xfrm>
            <a:off x="7698481" y="1328412"/>
            <a:ext cx="43261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ar-SA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ثالِثًا: أَسْتَمِعُ، ثُمَّ أُجيبُ</a:t>
            </a:r>
            <a:r>
              <a:rPr lang="ar-SA" sz="3200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3200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924" y="2041078"/>
            <a:ext cx="9528034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3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4- أَضَعُ  علامَةَ (</a:t>
            </a:r>
            <a:r>
              <a:rPr lang="ar-BH" sz="3300" b="1" dirty="0">
                <a:solidFill>
                  <a:srgbClr val="FF0000"/>
                </a:solidFill>
                <a:latin typeface="Yu Gothic Light" panose="020B0300000000000000" pitchFamily="34" charset="-128"/>
                <a:ea typeface="Yu Gothic Light" panose="020B0300000000000000" pitchFamily="34" charset="-128"/>
                <a:cs typeface="Sakkal Majalla" panose="02000000000000000000" pitchFamily="2" charset="-78"/>
              </a:rPr>
              <a:t>✓)</a:t>
            </a:r>
            <a:r>
              <a:rPr lang="ar-BH" sz="33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أَمامَ الجُمْلَةِ الَّتي وَرَدَتْ في النَّصِّ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</a:p>
          <a:p>
            <a:pPr algn="r" rtl="1"/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buFontTx/>
              <a:buChar char="-"/>
            </a:pP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أَخَذَ الطّالِبُ جائِزَةً.                 (         ) </a:t>
            </a:r>
          </a:p>
          <a:p>
            <a:pPr algn="r" rtl="1"/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r" rtl="1">
              <a:buFontTx/>
              <a:buChar char="-"/>
            </a:pP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ارْتَفَعَ عَلَمُ مَمْلَكَةِ البَحْرَيْنِ </a:t>
            </a:r>
            <a:r>
              <a:rPr lang="ar-BH" sz="28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عالِيًا.         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(          ) </a:t>
            </a:r>
          </a:p>
          <a:p>
            <a:pPr algn="r" rtl="1"/>
            <a:endParaRPr lang="en-US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4941" y="3848361"/>
            <a:ext cx="48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✓</a:t>
            </a:r>
            <a:endParaRPr lang="en-US" sz="2800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4F8F91CA-A530-41B4-AC09-D232A58A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339612"/>
            <a:ext cx="4114800" cy="365125"/>
          </a:xfrm>
        </p:spPr>
        <p:txBody>
          <a:bodyPr/>
          <a:lstStyle/>
          <a:p>
            <a:r>
              <a:rPr lang="ar-BH" dirty="0"/>
              <a:t>اللغة العربية / الصف الأول/ الدّرس الأول/ أولا الاستماع</a:t>
            </a:r>
            <a:endParaRPr lang="en-US" dirty="0"/>
          </a:p>
        </p:txBody>
      </p:sp>
      <p:pic>
        <p:nvPicPr>
          <p:cNvPr id="3" name="استماع ص ٦">
            <a:hlinkClick r:id="" action="ppaction://media"/>
            <a:extLst>
              <a:ext uri="{FF2B5EF4-FFF2-40B4-BE49-F238E27FC236}">
                <a16:creationId xmlns:a16="http://schemas.microsoft.com/office/drawing/2014/main" xmlns="" id="{6FE206A6-485F-44D5-9205-7AEDF2813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583" y="22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5175F-A4D9-4F61-9439-91FBB9F66024}"/>
              </a:ext>
            </a:extLst>
          </p:cNvPr>
          <p:cNvSpPr/>
          <p:nvPr/>
        </p:nvSpPr>
        <p:spPr>
          <a:xfrm>
            <a:off x="3754331" y="2716656"/>
            <a:ext cx="4915525" cy="150835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6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6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069" y="156753"/>
            <a:ext cx="1212931" cy="1296865"/>
          </a:xfrm>
          <a:prstGeom prst="rect">
            <a:avLst/>
          </a:prstGeom>
        </p:spPr>
      </p:pic>
      <p:pic>
        <p:nvPicPr>
          <p:cNvPr id="5" name="استماع ص ٧">
            <a:hlinkClick r:id="" action="ppaction://media"/>
            <a:extLst>
              <a:ext uri="{FF2B5EF4-FFF2-40B4-BE49-F238E27FC236}">
                <a16:creationId xmlns:a16="http://schemas.microsoft.com/office/drawing/2014/main" xmlns="" id="{8FB8E65D-F601-4918-B6DE-7445E994F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95" y="500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497</TotalTime>
  <Words>311</Words>
  <Application>Microsoft Office PowerPoint</Application>
  <PresentationFormat>Widescreen</PresentationFormat>
  <Paragraphs>48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Yu Gothic Light</vt:lpstr>
      <vt:lpstr>Arial</vt:lpstr>
      <vt:lpstr>Calibri</vt:lpstr>
      <vt:lpstr>Calibri Light</vt:lpstr>
      <vt:lpstr>Sakkal Majalla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Admin</cp:lastModifiedBy>
  <cp:revision>38</cp:revision>
  <cp:lastPrinted>2021-01-17T11:49:49Z</cp:lastPrinted>
  <dcterms:created xsi:type="dcterms:W3CDTF">2020-03-04T10:47:58Z</dcterms:created>
  <dcterms:modified xsi:type="dcterms:W3CDTF">2021-02-04T06:57:27Z</dcterms:modified>
</cp:coreProperties>
</file>