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08" r:id="rId1"/>
    <p:sldMasterId id="2147483720" r:id="rId2"/>
  </p:sldMasterIdLst>
  <p:sldIdLst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72" r:id="rId13"/>
    <p:sldId id="273" r:id="rId14"/>
    <p:sldId id="274" r:id="rId15"/>
    <p:sldId id="276" r:id="rId16"/>
    <p:sldId id="278" r:id="rId17"/>
    <p:sldId id="287" r:id="rId18"/>
    <p:sldId id="270" r:id="rId19"/>
    <p:sldId id="271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</p:sldIdLst>
  <p:sldSz cx="12192000" cy="6858000"/>
  <p:notesSz cx="6858000" cy="9144000"/>
  <p:custShowLst>
    <p:custShow name="yes" id="0">
      <p:sldLst>
        <p:sld r:id="rId19"/>
      </p:sldLst>
    </p:custShow>
    <p:custShow name="No" id="1">
      <p:sldLst>
        <p:sld r:id="rId20"/>
      </p:sldLst>
    </p:custShow>
  </p:custShowLst>
  <p:defaultTextStyle>
    <a:defPPr>
      <a:defRPr lang="ar-BH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E3FF"/>
    <a:srgbClr val="66CCFF"/>
    <a:srgbClr val="FFCCCC"/>
    <a:srgbClr val="FFFFCC"/>
    <a:srgbClr val="CCFFFF"/>
    <a:srgbClr val="FFE5FF"/>
    <a:srgbClr val="FFCCFF"/>
    <a:srgbClr val="FC84CB"/>
    <a:srgbClr val="FEA0D6"/>
    <a:srgbClr val="9EEA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29B29-6939-4986-A5F9-8A22FA78358F}" type="datetimeFigureOut">
              <a:rPr lang="ar-BH" smtClean="0"/>
              <a:t>22/08/1441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A5E52-47FB-4B28-B3FB-5E2639D4B7F9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263146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29B29-6939-4986-A5F9-8A22FA78358F}" type="datetimeFigureOut">
              <a:rPr lang="ar-BH" smtClean="0"/>
              <a:t>22/08/1441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A5E52-47FB-4B28-B3FB-5E2639D4B7F9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830528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29B29-6939-4986-A5F9-8A22FA78358F}" type="datetimeFigureOut">
              <a:rPr lang="ar-BH" smtClean="0"/>
              <a:t>22/08/1441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A5E52-47FB-4B28-B3FB-5E2639D4B7F9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974522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6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9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792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64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02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11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13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14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29B29-6939-4986-A5F9-8A22FA78358F}" type="datetimeFigureOut">
              <a:rPr lang="ar-BH" smtClean="0"/>
              <a:t>22/08/1441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A5E52-47FB-4B28-B3FB-5E2639D4B7F9}" type="slidenum">
              <a:rPr lang="ar-BH" smtClean="0"/>
              <a:t>‹#›</a:t>
            </a:fld>
            <a:endParaRPr lang="ar-B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800943-C6DA-43EF-B217-FAEEAAF9B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425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8863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685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303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29B29-6939-4986-A5F9-8A22FA78358F}" type="datetimeFigureOut">
              <a:rPr lang="ar-BH" smtClean="0"/>
              <a:t>22/08/1441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A5E52-47FB-4B28-B3FB-5E2639D4B7F9}" type="slidenum">
              <a:rPr lang="ar-BH" smtClean="0"/>
              <a:t>‹#›</a:t>
            </a:fld>
            <a:endParaRPr lang="ar-B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70429E-9FE6-42E4-87FA-DD4F52DE7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73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29B29-6939-4986-A5F9-8A22FA78358F}" type="datetimeFigureOut">
              <a:rPr lang="ar-BH" smtClean="0"/>
              <a:t>22/08/1441</a:t>
            </a:fld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A5E52-47FB-4B28-B3FB-5E2639D4B7F9}" type="slidenum">
              <a:rPr lang="ar-BH" smtClean="0"/>
              <a:t>‹#›</a:t>
            </a:fld>
            <a:endParaRPr lang="ar-BH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2AC53E-1468-45A7-9356-79A49AEDC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94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29B29-6939-4986-A5F9-8A22FA78358F}" type="datetimeFigureOut">
              <a:rPr lang="ar-BH" smtClean="0"/>
              <a:t>22/08/1441</a:t>
            </a:fld>
            <a:endParaRPr lang="ar-B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A5E52-47FB-4B28-B3FB-5E2639D4B7F9}" type="slidenum">
              <a:rPr lang="ar-BH" smtClean="0"/>
              <a:t>‹#›</a:t>
            </a:fld>
            <a:endParaRPr lang="ar-B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DC3BC1-DBF1-4731-9734-CCAA95354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80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29B29-6939-4986-A5F9-8A22FA78358F}" type="datetimeFigureOut">
              <a:rPr lang="ar-BH" smtClean="0"/>
              <a:t>22/08/1441</a:t>
            </a:fld>
            <a:endParaRPr lang="ar-B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A5E52-47FB-4B28-B3FB-5E2639D4B7F9}" type="slidenum">
              <a:rPr lang="ar-BH" smtClean="0"/>
              <a:t>‹#›</a:t>
            </a:fld>
            <a:endParaRPr lang="ar-BH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ED336A-FCE5-4F99-BA5F-820438639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86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29B29-6939-4986-A5F9-8A22FA78358F}" type="datetimeFigureOut">
              <a:rPr lang="ar-BH" smtClean="0"/>
              <a:t>22/08/1441</a:t>
            </a:fld>
            <a:endParaRPr lang="ar-B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A5E52-47FB-4B28-B3FB-5E2639D4B7F9}" type="slidenum">
              <a:rPr lang="ar-BH" smtClean="0"/>
              <a:t>‹#›</a:t>
            </a:fld>
            <a:endParaRPr lang="ar-B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57C3D0-1886-4BDF-99B2-C18239F56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7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29B29-6939-4986-A5F9-8A22FA78358F}" type="datetimeFigureOut">
              <a:rPr lang="ar-BH" smtClean="0"/>
              <a:t>22/08/1441</a:t>
            </a:fld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A5E52-47FB-4B28-B3FB-5E2639D4B7F9}" type="slidenum">
              <a:rPr lang="ar-BH" smtClean="0"/>
              <a:t>‹#›</a:t>
            </a:fld>
            <a:endParaRPr lang="ar-BH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B77CA6-F9A2-4B8F-BF47-7C07B84C4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98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29B29-6939-4986-A5F9-8A22FA78358F}" type="datetimeFigureOut">
              <a:rPr lang="ar-BH" smtClean="0"/>
              <a:t>22/08/1441</a:t>
            </a:fld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A5E52-47FB-4B28-B3FB-5E2639D4B7F9}" type="slidenum">
              <a:rPr lang="ar-BH" smtClean="0"/>
              <a:t>‹#›</a:t>
            </a:fld>
            <a:endParaRPr lang="ar-BH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735958-696A-4A20-9DA3-9FDFC79E9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82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29B29-6939-4986-A5F9-8A22FA78358F}" type="datetimeFigureOut">
              <a:rPr lang="ar-BH" smtClean="0"/>
              <a:t>22/08/1441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A5E52-47FB-4B28-B3FB-5E2639D4B7F9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838655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71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2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4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slide" Target="slide7.xml"/><Relationship Id="rId5" Type="http://schemas.openxmlformats.org/officeDocument/2006/relationships/image" Target="../media/image2.png"/><Relationship Id="rId4" Type="http://schemas.openxmlformats.org/officeDocument/2006/relationships/image" Target="../media/image29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30.gif"/><Relationship Id="rId4" Type="http://schemas.openxmlformats.org/officeDocument/2006/relationships/slide" Target="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slide" Target="slide8.xml"/><Relationship Id="rId5" Type="http://schemas.openxmlformats.org/officeDocument/2006/relationships/image" Target="../media/image2.png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8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30.gif"/><Relationship Id="rId4" Type="http://schemas.openxmlformats.org/officeDocument/2006/relationships/slide" Target="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slide" Target="slide9.xml"/><Relationship Id="rId5" Type="http://schemas.openxmlformats.org/officeDocument/2006/relationships/image" Target="../media/image2.png"/><Relationship Id="rId4" Type="http://schemas.openxmlformats.org/officeDocument/2006/relationships/image" Target="../media/image29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9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30.gif"/><Relationship Id="rId4" Type="http://schemas.openxmlformats.org/officeDocument/2006/relationships/slide" Target="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slide" Target="slide10.xml"/><Relationship Id="rId5" Type="http://schemas.openxmlformats.org/officeDocument/2006/relationships/image" Target="../media/image2.png"/><Relationship Id="rId4" Type="http://schemas.openxmlformats.org/officeDocument/2006/relationships/image" Target="../media/image2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30.gif"/><Relationship Id="rId4" Type="http://schemas.openxmlformats.org/officeDocument/2006/relationships/slide" Target="slid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slide" Target="slide11.xml"/><Relationship Id="rId5" Type="http://schemas.openxmlformats.org/officeDocument/2006/relationships/image" Target="../media/image2.png"/><Relationship Id="rId4" Type="http://schemas.openxmlformats.org/officeDocument/2006/relationships/image" Target="../media/image29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30.gif"/><Relationship Id="rId4" Type="http://schemas.openxmlformats.org/officeDocument/2006/relationships/slide" Target="slide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slide" Target="slide17.xml"/><Relationship Id="rId5" Type="http://schemas.openxmlformats.org/officeDocument/2006/relationships/slide" Target="slide18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8.m4a"/><Relationship Id="rId7" Type="http://schemas.openxmlformats.org/officeDocument/2006/relationships/slide" Target="slide20.xml"/><Relationship Id="rId2" Type="http://schemas.microsoft.com/office/2007/relationships/media" Target="../media/media8.m4a"/><Relationship Id="rId1" Type="http://schemas.openxmlformats.org/officeDocument/2006/relationships/tags" Target="../tags/tag1.xml"/><Relationship Id="rId6" Type="http://schemas.openxmlformats.org/officeDocument/2006/relationships/slide" Target="slide19.xml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12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slide" Target="slide21.xml"/><Relationship Id="rId11" Type="http://schemas.openxmlformats.org/officeDocument/2006/relationships/image" Target="../media/image21.png"/><Relationship Id="rId5" Type="http://schemas.openxmlformats.org/officeDocument/2006/relationships/slide" Target="slide22.xml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87355" y="2688610"/>
            <a:ext cx="9976513" cy="25794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مقررُ اللغةِ العربيةِ – الحلقةُ الأولى</a:t>
            </a:r>
          </a:p>
          <a:p>
            <a:pPr algn="ctr"/>
            <a:r>
              <a:rPr lang="ar-BH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الصفُ الأولُ الابتدائي</a:t>
            </a:r>
            <a:endParaRPr lang="ar-SA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الثَّعْلَبُ وَالطَّائِرُ</a:t>
            </a:r>
            <a:endParaRPr lang="ar-BH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BH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الدرسُ (31)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438400" y="381000"/>
            <a:ext cx="7162800" cy="1182210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56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9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57015" y="325875"/>
            <a:ext cx="4759594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pPr algn="ctr"/>
            <a:r>
              <a:rPr lang="ar-BH" sz="4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أَخْتَارُ الإِجابةَ الصَّحِيحَةَ:</a:t>
            </a:r>
          </a:p>
        </p:txBody>
      </p:sp>
      <p:sp>
        <p:nvSpPr>
          <p:cNvPr id="5" name="Rounded Rectangle 4">
            <a:hlinkClick r:id="" action="ppaction://customshow?id=1&amp;return=true">
              <a:snd r:embed="rId4" name="bomb.wav"/>
            </a:hlinkClick>
            <a:hlinkHover r:id="" action="ppaction://noaction">
              <a:snd r:embed="rId4" name="bomb.wav"/>
            </a:hlinkHover>
          </p:cNvPr>
          <p:cNvSpPr/>
          <p:nvPr/>
        </p:nvSpPr>
        <p:spPr>
          <a:xfrm>
            <a:off x="2078832" y="4699031"/>
            <a:ext cx="1603249" cy="74211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ar-BH" sz="48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ثَعْلَبٌ</a:t>
            </a:r>
            <a:endParaRPr lang="ar-BH" sz="4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Rounded Rectangle 5">
            <a:hlinkClick r:id="" action="ppaction://customshow?id=1&amp;return=true">
              <a:snd r:embed="rId4" name="bomb.wav"/>
            </a:hlinkClick>
          </p:cNvPr>
          <p:cNvSpPr/>
          <p:nvPr/>
        </p:nvSpPr>
        <p:spPr>
          <a:xfrm>
            <a:off x="8416609" y="4716996"/>
            <a:ext cx="1603249" cy="74211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ar-BH" sz="48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ثِمَارٌ</a:t>
            </a:r>
            <a:endParaRPr lang="ar-BH" sz="4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Rounded Rectangle 6">
            <a:hlinkClick r:id="" action="ppaction://customshow?id=0&amp;return=true">
              <a:snd r:embed="rId5" name="drumroll.wav"/>
            </a:hlinkClick>
          </p:cNvPr>
          <p:cNvSpPr/>
          <p:nvPr/>
        </p:nvSpPr>
        <p:spPr>
          <a:xfrm>
            <a:off x="10181693" y="4725507"/>
            <a:ext cx="1603249" cy="74211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ثَلْجٌ</a:t>
            </a:r>
            <a:endParaRPr lang="ar-BH" sz="4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ounded Rectangle 7">
            <a:hlinkClick r:id="" action="ppaction://customshow?id=1&amp;return=true">
              <a:snd r:embed="rId4" name="bomb.wav"/>
            </a:hlinkClick>
          </p:cNvPr>
          <p:cNvSpPr/>
          <p:nvPr/>
        </p:nvSpPr>
        <p:spPr>
          <a:xfrm>
            <a:off x="6720306" y="4725507"/>
            <a:ext cx="1548538" cy="74211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ar-BH" sz="48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مُثَلَّثٌ</a:t>
            </a:r>
            <a:endParaRPr lang="ar-BH" sz="4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Rounded Rectangle 8">
            <a:hlinkClick r:id="" action="ppaction://customshow?id=1&amp;return=true"/>
          </p:cNvPr>
          <p:cNvSpPr/>
          <p:nvPr/>
        </p:nvSpPr>
        <p:spPr>
          <a:xfrm>
            <a:off x="3888312" y="4701593"/>
            <a:ext cx="1500387" cy="7575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ar-BH" sz="48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ثَوْبٌ</a:t>
            </a:r>
            <a:endParaRPr lang="ar-BH" sz="4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Rounded Rectangle 9">
            <a:hlinkClick r:id="" action="ppaction://customshow?id=0&amp;return=true">
              <a:snd r:embed="rId5" name="drumroll.wav"/>
            </a:hlinkClick>
          </p:cNvPr>
          <p:cNvSpPr/>
          <p:nvPr/>
        </p:nvSpPr>
        <p:spPr>
          <a:xfrm>
            <a:off x="413120" y="4683628"/>
            <a:ext cx="1500387" cy="7575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ar-BH" sz="4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ثُعْبَانٌ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703" y="1547445"/>
            <a:ext cx="2951468" cy="21629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3" r="24124"/>
          <a:stretch/>
        </p:blipFill>
        <p:spPr>
          <a:xfrm>
            <a:off x="1786897" y="1448413"/>
            <a:ext cx="2050294" cy="2882118"/>
          </a:xfrm>
          <a:prstGeom prst="rect">
            <a:avLst/>
          </a:prstGeom>
        </p:spPr>
      </p:pic>
      <p:pic>
        <p:nvPicPr>
          <p:cNvPr id="2" name="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7700" y="4857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5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61815" y="343840"/>
            <a:ext cx="5929078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r>
              <a:rPr lang="ar-BH" sz="4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أَقْرَأُ، وَأَخْتَارُ الإِجابةَ الصَّحِيحَةَ:</a:t>
            </a:r>
          </a:p>
        </p:txBody>
      </p:sp>
      <p:sp>
        <p:nvSpPr>
          <p:cNvPr id="5" name="Rounded Rectangle 4">
            <a:hlinkClick r:id="" action="ppaction://customshow?id=1&amp;return=true">
              <a:snd r:embed="rId4" name="bomb.wav"/>
            </a:hlinkClick>
          </p:cNvPr>
          <p:cNvSpPr/>
          <p:nvPr/>
        </p:nvSpPr>
        <p:spPr>
          <a:xfrm>
            <a:off x="4015090" y="4666987"/>
            <a:ext cx="1603249" cy="742114"/>
          </a:xfrm>
          <a:prstGeom prst="roundRect">
            <a:avLst/>
          </a:prstGeom>
          <a:solidFill>
            <a:srgbClr val="FFE5FF"/>
          </a:solidFill>
          <a:ln w="28575">
            <a:solidFill>
              <a:srgbClr val="FC84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ar-BH" sz="48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ثَعْلَبٌ</a:t>
            </a:r>
            <a:endParaRPr lang="ar-BH" sz="4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Rounded Rectangle 5">
            <a:hlinkClick r:id="" action="ppaction://customshow?id=1&amp;return=true">
              <a:snd r:embed="rId4" name="bomb.wav"/>
            </a:hlinkClick>
          </p:cNvPr>
          <p:cNvSpPr/>
          <p:nvPr/>
        </p:nvSpPr>
        <p:spPr>
          <a:xfrm>
            <a:off x="8416609" y="4716996"/>
            <a:ext cx="1603249" cy="742114"/>
          </a:xfrm>
          <a:prstGeom prst="roundRect">
            <a:avLst/>
          </a:prstGeom>
          <a:solidFill>
            <a:srgbClr val="FFE5FF"/>
          </a:solidFill>
          <a:ln w="28575">
            <a:solidFill>
              <a:srgbClr val="FC84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ثِمَارٌ</a:t>
            </a:r>
            <a:endParaRPr lang="ar-BH" sz="4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Rounded Rectangle 6">
            <a:hlinkClick r:id="" action="ppaction://customshow?id=1&amp;return=true">
              <a:snd r:embed="rId4" name="bomb.wav"/>
            </a:hlinkClick>
          </p:cNvPr>
          <p:cNvSpPr/>
          <p:nvPr/>
        </p:nvSpPr>
        <p:spPr>
          <a:xfrm>
            <a:off x="10181693" y="4725507"/>
            <a:ext cx="1603249" cy="742114"/>
          </a:xfrm>
          <a:prstGeom prst="roundRect">
            <a:avLst/>
          </a:prstGeom>
          <a:solidFill>
            <a:srgbClr val="FFE5FF"/>
          </a:solidFill>
          <a:ln w="28575">
            <a:solidFill>
              <a:srgbClr val="FC84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ثَلْجٌ</a:t>
            </a:r>
            <a:endParaRPr lang="ar-BH" sz="4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ounded Rectangle 7">
            <a:hlinkClick r:id="" action="ppaction://customshow?id=0&amp;return=true">
              <a:snd r:embed="rId5" name="drumroll.wav"/>
            </a:hlinkClick>
          </p:cNvPr>
          <p:cNvSpPr/>
          <p:nvPr/>
        </p:nvSpPr>
        <p:spPr>
          <a:xfrm>
            <a:off x="6720306" y="4725507"/>
            <a:ext cx="1548538" cy="742114"/>
          </a:xfrm>
          <a:prstGeom prst="roundRect">
            <a:avLst/>
          </a:prstGeom>
          <a:solidFill>
            <a:srgbClr val="FFE5FF"/>
          </a:solidFill>
          <a:ln w="28575">
            <a:solidFill>
              <a:srgbClr val="FC84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ar-BH" sz="48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مُثَلَّثٌ</a:t>
            </a:r>
            <a:endParaRPr lang="ar-BH" sz="4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Rounded Rectangle 8">
            <a:hlinkClick r:id="" action="ppaction://customshow?id=0&amp;return=true"/>
          </p:cNvPr>
          <p:cNvSpPr/>
          <p:nvPr/>
        </p:nvSpPr>
        <p:spPr>
          <a:xfrm>
            <a:off x="2190341" y="4666987"/>
            <a:ext cx="1500387" cy="757517"/>
          </a:xfrm>
          <a:prstGeom prst="roundRect">
            <a:avLst/>
          </a:prstGeom>
          <a:solidFill>
            <a:srgbClr val="FFE5FF"/>
          </a:solidFill>
          <a:ln w="28575">
            <a:solidFill>
              <a:srgbClr val="FC84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ثَوْبٌ</a:t>
            </a:r>
            <a:endParaRPr lang="ar-BH" sz="4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Rounded Rectangle 9">
            <a:hlinkClick r:id="" action="ppaction://customshow?id=1&amp;return=true">
              <a:snd r:embed="rId4" name="bomb.wav"/>
            </a:hlinkClick>
          </p:cNvPr>
          <p:cNvSpPr/>
          <p:nvPr/>
        </p:nvSpPr>
        <p:spPr>
          <a:xfrm>
            <a:off x="413120" y="4683628"/>
            <a:ext cx="1500387" cy="757517"/>
          </a:xfrm>
          <a:prstGeom prst="roundRect">
            <a:avLst/>
          </a:prstGeom>
          <a:solidFill>
            <a:srgbClr val="FFE5FF"/>
          </a:solidFill>
          <a:ln w="28575">
            <a:solidFill>
              <a:srgbClr val="FC84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ar-BH" sz="48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ثُعْبَانٌ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122" y="1839045"/>
            <a:ext cx="2134222" cy="21342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5" t="821" r="19879" b="3179"/>
          <a:stretch/>
        </p:blipFill>
        <p:spPr>
          <a:xfrm>
            <a:off x="1717873" y="1216217"/>
            <a:ext cx="1972855" cy="3108743"/>
          </a:xfrm>
          <a:prstGeom prst="rect">
            <a:avLst/>
          </a:prstGeom>
        </p:spPr>
      </p:pic>
      <p:pic>
        <p:nvPicPr>
          <p:cNvPr id="11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312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6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54759" y="278396"/>
            <a:ext cx="3312368" cy="830997"/>
          </a:xfrm>
          <a:prstGeom prst="rect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ar-BH" sz="4800" b="1" dirty="0">
                <a:solidFill>
                  <a:srgbClr val="555555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لِنُجَرِّد حرف (ث):</a:t>
            </a:r>
            <a:endParaRPr lang="ar-BH" sz="4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457471"/>
              </p:ext>
            </p:extLst>
          </p:nvPr>
        </p:nvGraphicFramePr>
        <p:xfrm>
          <a:off x="1814731" y="1477107"/>
          <a:ext cx="8961120" cy="4574214"/>
        </p:xfrm>
        <a:graphic>
          <a:graphicData uri="http://schemas.openxmlformats.org/drawingml/2006/table">
            <a:tbl>
              <a:tblPr rtl="1" firstRow="1" bandRow="1">
                <a:tableStyleId>{21E4AEA4-8DFA-4A89-87EB-49C32662AFE0}</a:tableStyleId>
              </a:tblPr>
              <a:tblGrid>
                <a:gridCol w="2240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0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0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0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2369">
                <a:tc>
                  <a:txBody>
                    <a:bodyPr/>
                    <a:lstStyle/>
                    <a:p>
                      <a:pPr algn="ctr" rtl="1"/>
                      <a:r>
                        <a:rPr lang="ar-BH" sz="4400" dirty="0">
                          <a:solidFill>
                            <a:schemeClr val="bg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الْكَلِمَةُ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400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ثا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400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ثو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400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ثيــ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369">
                <a:tc>
                  <a:txBody>
                    <a:bodyPr/>
                    <a:lstStyle/>
                    <a:p>
                      <a:pPr algn="ctr" rtl="1"/>
                      <a:r>
                        <a:rPr lang="ar-BH" sz="4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تَمْثيلٌ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BH" sz="440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BH" sz="440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BH" sz="4400" b="1" dirty="0">
                        <a:solidFill>
                          <a:srgbClr val="FF0000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369">
                <a:tc>
                  <a:txBody>
                    <a:bodyPr/>
                    <a:lstStyle/>
                    <a:p>
                      <a:pPr algn="ctr" rtl="1"/>
                      <a:r>
                        <a:rPr lang="ar-BH" sz="4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ثَالِثٌ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BH" sz="4400" b="1" dirty="0">
                        <a:solidFill>
                          <a:srgbClr val="FF0000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BH" sz="440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BH" sz="440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369">
                <a:tc>
                  <a:txBody>
                    <a:bodyPr/>
                    <a:lstStyle/>
                    <a:p>
                      <a:pPr algn="ctr" rtl="1"/>
                      <a:r>
                        <a:rPr lang="ar-BH" sz="4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ثُومٌ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BH" sz="440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BH" sz="4400" b="1" dirty="0">
                        <a:solidFill>
                          <a:srgbClr val="FF0000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BH" sz="440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369">
                <a:tc>
                  <a:txBody>
                    <a:bodyPr/>
                    <a:lstStyle/>
                    <a:p>
                      <a:pPr algn="ctr" rtl="1"/>
                      <a:r>
                        <a:rPr lang="ar-BH" sz="4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ثَارَ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BH" sz="4400" b="1" dirty="0">
                        <a:solidFill>
                          <a:srgbClr val="FF0000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BH" sz="440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BH" sz="440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2369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4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ثِيرَانٌ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BH" sz="440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BH" sz="440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BH" sz="4400" b="1" dirty="0">
                        <a:solidFill>
                          <a:srgbClr val="FF0000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759C496-389F-408E-A4CF-982116D94E90}"/>
              </a:ext>
            </a:extLst>
          </p:cNvPr>
          <p:cNvSpPr txBox="1"/>
          <p:nvPr/>
        </p:nvSpPr>
        <p:spPr>
          <a:xfrm>
            <a:off x="2411896" y="2239617"/>
            <a:ext cx="10734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ar-BH" sz="4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ثيــ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81BABE-9C4D-4171-BCA2-56F2AB84AA0F}"/>
              </a:ext>
            </a:extLst>
          </p:cNvPr>
          <p:cNvSpPr txBox="1"/>
          <p:nvPr/>
        </p:nvSpPr>
        <p:spPr>
          <a:xfrm>
            <a:off x="6846684" y="2947503"/>
            <a:ext cx="10734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ar-BH" sz="4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ثا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9DFEBB-B512-4CC4-B9F2-01ED1F53605C}"/>
              </a:ext>
            </a:extLst>
          </p:cNvPr>
          <p:cNvSpPr txBox="1"/>
          <p:nvPr/>
        </p:nvSpPr>
        <p:spPr>
          <a:xfrm>
            <a:off x="4598095" y="3764214"/>
            <a:ext cx="10734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ar-BH" sz="4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ثو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C56CC3-FE8B-449F-A2EC-472941DABB55}"/>
              </a:ext>
            </a:extLst>
          </p:cNvPr>
          <p:cNvSpPr txBox="1"/>
          <p:nvPr/>
        </p:nvSpPr>
        <p:spPr>
          <a:xfrm>
            <a:off x="6847095" y="4585042"/>
            <a:ext cx="10734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ar-BH" sz="4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ثا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B4D8F4-DD5D-4BD3-8683-DFD8323492F3}"/>
              </a:ext>
            </a:extLst>
          </p:cNvPr>
          <p:cNvSpPr txBox="1"/>
          <p:nvPr/>
        </p:nvSpPr>
        <p:spPr>
          <a:xfrm>
            <a:off x="2411896" y="5343435"/>
            <a:ext cx="10734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ar-BH" sz="4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ثيــ</a:t>
            </a:r>
          </a:p>
        </p:txBody>
      </p:sp>
      <p:pic>
        <p:nvPicPr>
          <p:cNvPr id="9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60513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3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42B32B1D-3773-4475-9AD2-55F4C313480A}"/>
              </a:ext>
            </a:extLst>
          </p:cNvPr>
          <p:cNvSpPr/>
          <p:nvPr/>
        </p:nvSpPr>
        <p:spPr>
          <a:xfrm>
            <a:off x="2725097" y="4878142"/>
            <a:ext cx="2941643" cy="135758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BD905ED-074D-44AC-A0C4-7AEC22E31243}"/>
              </a:ext>
            </a:extLst>
          </p:cNvPr>
          <p:cNvSpPr/>
          <p:nvPr/>
        </p:nvSpPr>
        <p:spPr>
          <a:xfrm>
            <a:off x="6862290" y="3715787"/>
            <a:ext cx="2941643" cy="135758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0E81C8D-E4FD-46E7-B4D3-0FAD4B00F4E6}"/>
              </a:ext>
            </a:extLst>
          </p:cNvPr>
          <p:cNvSpPr/>
          <p:nvPr/>
        </p:nvSpPr>
        <p:spPr>
          <a:xfrm>
            <a:off x="2701129" y="2560136"/>
            <a:ext cx="2941643" cy="135758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EB8D2B0-4000-4CFF-B31E-10178CEF4C99}"/>
              </a:ext>
            </a:extLst>
          </p:cNvPr>
          <p:cNvSpPr/>
          <p:nvPr/>
        </p:nvSpPr>
        <p:spPr>
          <a:xfrm>
            <a:off x="6864966" y="1404730"/>
            <a:ext cx="2941643" cy="135758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3006917" y="388083"/>
            <a:ext cx="6503502" cy="923330"/>
            <a:chOff x="3665079" y="762757"/>
            <a:chExt cx="7374681" cy="923330"/>
          </a:xfrm>
        </p:grpSpPr>
        <p:sp>
          <p:nvSpPr>
            <p:cNvPr id="2" name="TextBox 1"/>
            <p:cNvSpPr txBox="1"/>
            <p:nvPr/>
          </p:nvSpPr>
          <p:spPr>
            <a:xfrm>
              <a:off x="3665079" y="762757"/>
              <a:ext cx="7374681" cy="923330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ar-BH" sz="54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أَضَعُ        حَوْلَ الْكلِمَةِ الْمَسْمُوعَةِ.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9056897" y="861519"/>
              <a:ext cx="734491" cy="621731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sz="2400">
                <a:noFill/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7217594" y="1637733"/>
            <a:ext cx="2292824" cy="873457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5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ثارَ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034212" y="1646551"/>
            <a:ext cx="2292824" cy="873457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54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فارَ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217594" y="2797793"/>
            <a:ext cx="2292824" cy="87345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5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فَريدُ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006916" y="2797793"/>
            <a:ext cx="2292824" cy="87345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ثَريدُ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217594" y="3957855"/>
            <a:ext cx="2292824" cy="87345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نَثَرَ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034212" y="3957853"/>
            <a:ext cx="2292824" cy="87345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5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نَفَرَ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217643" y="5117913"/>
            <a:ext cx="2292824" cy="87345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5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فَرْوَةٌ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034212" y="5117912"/>
            <a:ext cx="2292824" cy="87345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5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ثَرْوَةٌ</a:t>
            </a:r>
          </a:p>
        </p:txBody>
      </p:sp>
      <p:pic>
        <p:nvPicPr>
          <p:cNvPr id="17" name="Picture 4" descr="Image result for bird flying 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70" l="0" r="100000">
                        <a14:foregroundMark x1="30761" y1="58352" x2="30761" y2="58352"/>
                        <a14:foregroundMark x1="27174" y1="74725" x2="27174" y2="74725"/>
                        <a14:foregroundMark x1="66413" y1="20110" x2="66413" y2="20110"/>
                        <a14:foregroundMark x1="71413" y1="33626" x2="71413" y2="33626"/>
                        <a14:foregroundMark x1="57174" y1="10330" x2="57174" y2="10330"/>
                        <a14:foregroundMark x1="80217" y1="22747" x2="80217" y2="22747"/>
                        <a14:foregroundMark x1="78804" y1="20659" x2="78804" y2="20659"/>
                        <a14:foregroundMark x1="72826" y1="21099" x2="72826" y2="21099"/>
                        <a14:foregroundMark x1="65217" y1="30989" x2="65217" y2="30989"/>
                        <a14:foregroundMark x1="78478" y1="22418" x2="78478" y2="22418"/>
                        <a14:foregroundMark x1="77174" y1="19451" x2="77174" y2="19451"/>
                        <a14:foregroundMark x1="79891" y1="19011" x2="79891" y2="19011"/>
                        <a14:foregroundMark x1="79674" y1="26703" x2="79674" y2="26703"/>
                        <a14:foregroundMark x1="72283" y1="31099" x2="72283" y2="31099"/>
                        <a14:foregroundMark x1="39457" y1="60879" x2="39457" y2="60879"/>
                        <a14:foregroundMark x1="56667" y1="7366" x2="56667" y2="7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81" r="5184" b="57463"/>
          <a:stretch/>
        </p:blipFill>
        <p:spPr bwMode="auto">
          <a:xfrm rot="19771690">
            <a:off x="704396" y="1050223"/>
            <a:ext cx="1403160" cy="122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Image result for bird flying 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70" l="0" r="100000">
                        <a14:foregroundMark x1="30761" y1="58352" x2="30761" y2="58352"/>
                        <a14:foregroundMark x1="27174" y1="74725" x2="27174" y2="74725"/>
                        <a14:foregroundMark x1="66413" y1="20110" x2="66413" y2="20110"/>
                        <a14:foregroundMark x1="71413" y1="33626" x2="71413" y2="33626"/>
                        <a14:foregroundMark x1="57174" y1="10330" x2="57174" y2="10330"/>
                        <a14:foregroundMark x1="80217" y1="22747" x2="80217" y2="22747"/>
                        <a14:foregroundMark x1="78804" y1="20659" x2="78804" y2="20659"/>
                        <a14:foregroundMark x1="72826" y1="21099" x2="72826" y2="21099"/>
                        <a14:foregroundMark x1="65217" y1="30989" x2="65217" y2="30989"/>
                        <a14:foregroundMark x1="78478" y1="22418" x2="78478" y2="22418"/>
                        <a14:foregroundMark x1="77174" y1="19451" x2="77174" y2="19451"/>
                        <a14:foregroundMark x1="79891" y1="19011" x2="79891" y2="19011"/>
                        <a14:foregroundMark x1="79674" y1="26703" x2="79674" y2="26703"/>
                        <a14:foregroundMark x1="72283" y1="31099" x2="72283" y2="31099"/>
                        <a14:foregroundMark x1="39457" y1="60879" x2="39457" y2="60879"/>
                        <a14:foregroundMark x1="56667" y1="7366" x2="56667" y2="7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81" r="5184" b="57463"/>
          <a:stretch/>
        </p:blipFill>
        <p:spPr bwMode="auto">
          <a:xfrm rot="2238387" flipH="1">
            <a:off x="10154328" y="1266392"/>
            <a:ext cx="1379419" cy="120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11" r="32154"/>
          <a:stretch/>
        </p:blipFill>
        <p:spPr>
          <a:xfrm flipH="1">
            <a:off x="273200" y="4871438"/>
            <a:ext cx="2941645" cy="1925565"/>
          </a:xfrm>
          <a:prstGeom prst="rect">
            <a:avLst/>
          </a:prstGeom>
        </p:spPr>
      </p:pic>
      <p:pic>
        <p:nvPicPr>
          <p:cNvPr id="14" name="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9443" y="3616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8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0" grpId="0" animBg="1"/>
      <p:bldP spid="19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617288" y="1164411"/>
            <a:ext cx="2307101" cy="1026941"/>
          </a:xfrm>
          <a:prstGeom prst="roundRect">
            <a:avLst/>
          </a:prstGeom>
          <a:solidFill>
            <a:srgbClr val="CCFFFF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5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عَ</a:t>
            </a:r>
            <a:r>
              <a:rPr lang="ar-BH" sz="5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ـثَـ</a:t>
            </a:r>
            <a:r>
              <a:rPr lang="ar-BH" sz="5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رَ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8187397" y="1175417"/>
            <a:ext cx="2307101" cy="1026941"/>
          </a:xfrm>
          <a:prstGeom prst="roundRect">
            <a:avLst/>
          </a:prstGeom>
          <a:solidFill>
            <a:srgbClr val="CCFFFF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5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عَـبَـرَ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187397" y="2568119"/>
            <a:ext cx="2307101" cy="1026941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5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نابِتٌ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187396" y="3960821"/>
            <a:ext cx="2307101" cy="1026941"/>
          </a:xfrm>
          <a:prstGeom prst="roundRect">
            <a:avLst/>
          </a:prstGeom>
          <a:solidFill>
            <a:srgbClr val="FFCCCC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5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ثِي</a:t>
            </a:r>
            <a:r>
              <a:rPr lang="ar-BH" sz="5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رَانٌ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187396" y="5226913"/>
            <a:ext cx="2307101" cy="1026941"/>
          </a:xfrm>
          <a:prstGeom prst="roundRect">
            <a:avLst/>
          </a:prstGeom>
          <a:solidFill>
            <a:srgbClr val="ABE3FF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5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حَرْ</a:t>
            </a:r>
            <a:r>
              <a:rPr lang="ar-BH" sz="5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ثٌ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624732" y="2568119"/>
            <a:ext cx="2307101" cy="1026941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5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ثا</a:t>
            </a:r>
            <a:r>
              <a:rPr lang="ar-BH" sz="5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بِتٌ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624731" y="3960821"/>
            <a:ext cx="2307101" cy="1026941"/>
          </a:xfrm>
          <a:prstGeom prst="roundRect">
            <a:avLst/>
          </a:prstGeom>
          <a:solidFill>
            <a:srgbClr val="FFCCCC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5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نِيرَانٌ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624731" y="5226913"/>
            <a:ext cx="2307101" cy="1026941"/>
          </a:xfrm>
          <a:prstGeom prst="roundRect">
            <a:avLst/>
          </a:prstGeom>
          <a:solidFill>
            <a:srgbClr val="ABE3FF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5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حَرْبٌ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278966" y="1175417"/>
            <a:ext cx="2718038" cy="1026941"/>
          </a:xfrm>
          <a:prstGeom prst="roundRect">
            <a:avLst/>
          </a:prstGeom>
          <a:solidFill>
            <a:srgbClr val="CCFFFF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6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ــثـ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278966" y="2568119"/>
            <a:ext cx="2718038" cy="1026941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5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ثا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278965" y="3960821"/>
            <a:ext cx="2718038" cy="1026941"/>
          </a:xfrm>
          <a:prstGeom prst="roundRect">
            <a:avLst/>
          </a:prstGeom>
          <a:solidFill>
            <a:srgbClr val="FFCCCC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5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ثيـ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278965" y="5226913"/>
            <a:ext cx="2718038" cy="1026941"/>
          </a:xfrm>
          <a:prstGeom prst="roundRect">
            <a:avLst/>
          </a:prstGeom>
          <a:solidFill>
            <a:srgbClr val="ABE3FF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ar-BH" sz="5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ثٌ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39284" y="105269"/>
            <a:ext cx="3589607" cy="923330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ar-BH" sz="4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لِنُجَرِّد حَرْفَ (</a:t>
            </a:r>
            <a:r>
              <a:rPr lang="ar-BH" sz="5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ث</a:t>
            </a:r>
            <a:r>
              <a:rPr lang="ar-BH" sz="4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):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70"/>
          <a:stretch/>
        </p:blipFill>
        <p:spPr>
          <a:xfrm>
            <a:off x="522198" y="4336431"/>
            <a:ext cx="1436204" cy="178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7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3" grpId="0" animBg="1"/>
      <p:bldP spid="4" grpId="0" animBg="1"/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130801" y="1637738"/>
            <a:ext cx="2292824" cy="873457"/>
          </a:xfrm>
          <a:prstGeom prst="roundRect">
            <a:avLst/>
          </a:prstGeom>
          <a:solidFill>
            <a:srgbClr val="FC84CB"/>
          </a:solidFill>
          <a:ln>
            <a:solidFill>
              <a:srgbClr val="FC84C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حَرَثَ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9130801" y="2797798"/>
            <a:ext cx="2292824" cy="873457"/>
          </a:xfrm>
          <a:prstGeom prst="roundRect">
            <a:avLst/>
          </a:prstGeom>
          <a:solidFill>
            <a:srgbClr val="CCF44E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ثَمَرَة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130801" y="3957860"/>
            <a:ext cx="2292824" cy="873457"/>
          </a:xfrm>
          <a:prstGeom prst="roundRect">
            <a:avLst/>
          </a:prstGeom>
          <a:solidFill>
            <a:srgbClr val="9EEAEC"/>
          </a:solidFill>
          <a:ln>
            <a:solidFill>
              <a:srgbClr val="9EEAE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ثَوْر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130850" y="5117918"/>
            <a:ext cx="2292824" cy="87345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وَثَبَ</a:t>
            </a:r>
          </a:p>
        </p:txBody>
      </p:sp>
      <p:sp>
        <p:nvSpPr>
          <p:cNvPr id="6" name="Rectangle 5"/>
          <p:cNvSpPr/>
          <p:nvPr/>
        </p:nvSpPr>
        <p:spPr>
          <a:xfrm>
            <a:off x="4036851" y="377350"/>
            <a:ext cx="4331740" cy="830997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BH" sz="4800" b="1" dirty="0">
                <a:solidFill>
                  <a:srgbClr val="555555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أَضَعُ الْكَلِمَةَ فِي جُمْلَةٍ:</a:t>
            </a:r>
            <a:endParaRPr lang="ar-BH" sz="4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15926" y="1637738"/>
            <a:ext cx="7552665" cy="873457"/>
          </a:xfrm>
          <a:prstGeom prst="roundRect">
            <a:avLst/>
          </a:prstGeom>
          <a:solidFill>
            <a:srgbClr val="FC84CB"/>
          </a:solidFill>
          <a:ln>
            <a:solidFill>
              <a:srgbClr val="FC84C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حَرَثَ الْمُزارِعُ الْأَرْضَ.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15926" y="2797798"/>
            <a:ext cx="7552665" cy="873457"/>
          </a:xfrm>
          <a:prstGeom prst="roundRect">
            <a:avLst/>
          </a:prstGeom>
          <a:solidFill>
            <a:srgbClr val="CCF44E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أَكَلَتْ مَرْيَمُ ثَمَرَةَ الْبُرْتُقال.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15926" y="3957860"/>
            <a:ext cx="7552665" cy="873457"/>
          </a:xfrm>
          <a:prstGeom prst="roundRect">
            <a:avLst/>
          </a:prstGeom>
          <a:solidFill>
            <a:srgbClr val="9EEAEC"/>
          </a:solidFill>
          <a:ln>
            <a:solidFill>
              <a:srgbClr val="9EEAE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ثَوْرُ الْمَزْرَعَةِ نَشيطٌ.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15926" y="5117918"/>
            <a:ext cx="7552714" cy="87345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وَثَبَ اللّاعِبُ عالِيًا.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0" t="6661" r="32735" b="11454"/>
          <a:stretch/>
        </p:blipFill>
        <p:spPr>
          <a:xfrm flipH="1">
            <a:off x="546856" y="126919"/>
            <a:ext cx="1642829" cy="1298365"/>
          </a:xfrm>
          <a:prstGeom prst="rect">
            <a:avLst/>
          </a:prstGeom>
        </p:spPr>
      </p:pic>
      <p:pic>
        <p:nvPicPr>
          <p:cNvPr id="12" name="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056" y="6177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05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0970" y="2304489"/>
            <a:ext cx="9144000" cy="3658427"/>
          </a:xfrm>
        </p:spPr>
        <p:txBody>
          <a:bodyPr>
            <a:noAutofit/>
          </a:bodyPr>
          <a:lstStyle/>
          <a:p>
            <a:pPr algn="ctr"/>
            <a:r>
              <a:rPr lang="ar-BH" sz="16600" b="1" dirty="0">
                <a:solidFill>
                  <a:schemeClr val="tx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وفَّقَك الله</a:t>
            </a:r>
          </a:p>
        </p:txBody>
      </p:sp>
      <p:pic>
        <p:nvPicPr>
          <p:cNvPr id="2" name="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5600" y="610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8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08341" y="4572000"/>
            <a:ext cx="70807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BH" sz="7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أحْسَنْت! الإجابة صحيحة.</a:t>
            </a:r>
            <a:endParaRPr lang="en-US" sz="7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AutoShape 9" descr="Image result for 3d gif emoji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Image result for 3d gif emoji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733" y="289968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190005" y="5332369"/>
            <a:ext cx="2624447" cy="11994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dirty="0">
                <a:solidFill>
                  <a:sysClr val="windowText" lastClr="000000"/>
                </a:solidFill>
                <a:hlinkClick r:id="rId6" action="ppaction://hlinksldjump"/>
              </a:rPr>
              <a:t>أكمل حل بقية الأسئلة</a:t>
            </a:r>
            <a:endParaRPr lang="ar-BH" dirty="0">
              <a:solidFill>
                <a:sysClr val="windowText" lastClr="000000"/>
              </a:solidFill>
            </a:endParaRPr>
          </a:p>
        </p:txBody>
      </p:sp>
      <p:pic>
        <p:nvPicPr>
          <p:cNvPr id="4" name="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7975" y="3292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1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9979" y="5268036"/>
            <a:ext cx="44775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BH" sz="7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حاوِلْ مَرَّةً أخْرى.</a:t>
            </a:r>
            <a:endParaRPr lang="en-US" sz="7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050" name="Picture 2" descr="Image result for sad gif emoji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706" y="177728"/>
            <a:ext cx="5344054" cy="534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190005" y="5332369"/>
            <a:ext cx="2624447" cy="11994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dirty="0">
                <a:solidFill>
                  <a:sysClr val="windowText" lastClr="000000"/>
                </a:solidFill>
                <a:hlinkClick r:id="rId7" action="ppaction://hlinksldjump"/>
              </a:rPr>
              <a:t>الرجوع لحل بقية الأسئلة</a:t>
            </a:r>
            <a:endParaRPr lang="ar-BH" dirty="0">
              <a:solidFill>
                <a:sysClr val="windowText" lastClr="000000"/>
              </a:solidFill>
            </a:endParaRPr>
          </a:p>
        </p:txBody>
      </p:sp>
      <p:pic>
        <p:nvPicPr>
          <p:cNvPr id="3" name="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2900" y="177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87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08341" y="4572000"/>
            <a:ext cx="70807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BH" sz="7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أحْسَنْت! الإجابة صحيحة.</a:t>
            </a:r>
            <a:endParaRPr lang="en-US" sz="7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AutoShape 9" descr="Image result for 3d gif emoji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Image result for 3d gif emoji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733" y="289968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190005" y="5332369"/>
            <a:ext cx="2624447" cy="11994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dirty="0">
                <a:solidFill>
                  <a:sysClr val="windowText" lastClr="000000"/>
                </a:solidFill>
                <a:hlinkClick r:id="rId6" action="ppaction://hlinksldjump"/>
              </a:rPr>
              <a:t>أكمل حل بقية الأسئلة</a:t>
            </a:r>
            <a:endParaRPr lang="ar-BH" dirty="0">
              <a:solidFill>
                <a:sysClr val="windowText" lastClr="000000"/>
              </a:solidFill>
            </a:endParaRPr>
          </a:p>
        </p:txBody>
      </p:sp>
      <p:pic>
        <p:nvPicPr>
          <p:cNvPr id="4" name="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1500" y="469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1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6" r="3216" b="3633"/>
          <a:stretch/>
        </p:blipFill>
        <p:spPr>
          <a:xfrm>
            <a:off x="6921304" y="4220307"/>
            <a:ext cx="4234376" cy="164598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50165" y="4656405"/>
            <a:ext cx="5627077" cy="164598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b="1" dirty="0">
                <a:solidFill>
                  <a:sysClr val="windowText" lastClr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خَرَجَ الثَّعْلَبُ يَبْحَثُ عَنْ طَعَامٍ.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13163" y="216659"/>
            <a:ext cx="3193774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BH" sz="4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الثَّعْلَبُ وَالطَّائِرُ</a:t>
            </a:r>
          </a:p>
        </p:txBody>
      </p:sp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0165" y="681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5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9979" y="5268036"/>
            <a:ext cx="44775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BH" sz="7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حاوِلْ مَرَّةً أخْرى.</a:t>
            </a:r>
            <a:endParaRPr lang="en-US" sz="7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050" name="Picture 2" descr="Image result for sad gif emoji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706" y="177728"/>
            <a:ext cx="5344054" cy="534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190005" y="5332369"/>
            <a:ext cx="2624447" cy="11994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dirty="0">
                <a:solidFill>
                  <a:sysClr val="windowText" lastClr="000000"/>
                </a:solidFill>
                <a:hlinkClick r:id="rId7" action="ppaction://hlinksldjump"/>
              </a:rPr>
              <a:t>الرجوع لحل بقية الأسئلة</a:t>
            </a:r>
            <a:endParaRPr lang="ar-BH" dirty="0">
              <a:solidFill>
                <a:sysClr val="windowText" lastClr="000000"/>
              </a:solidFill>
            </a:endParaRPr>
          </a:p>
        </p:txBody>
      </p:sp>
      <p:pic>
        <p:nvPicPr>
          <p:cNvPr id="3" name="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5300" y="469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7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08341" y="4572000"/>
            <a:ext cx="70807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BH" sz="7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أحْسَنْتَ! الإجابة صحيحة.</a:t>
            </a:r>
            <a:endParaRPr lang="en-US" sz="7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AutoShape 9" descr="Image result for 3d gif emoji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Image result for 3d gif emoji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733" y="289968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190005" y="5332369"/>
            <a:ext cx="2624447" cy="11994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dirty="0">
                <a:solidFill>
                  <a:sysClr val="windowText" lastClr="000000"/>
                </a:solidFill>
                <a:hlinkClick r:id="rId6" action="ppaction://hlinksldjump"/>
              </a:rPr>
              <a:t>أكمل حل بقية الأسئلة</a:t>
            </a:r>
            <a:endParaRPr lang="ar-BH" dirty="0">
              <a:solidFill>
                <a:sysClr val="windowText" lastClr="000000"/>
              </a:solidFill>
            </a:endParaRPr>
          </a:p>
        </p:txBody>
      </p:sp>
      <p:pic>
        <p:nvPicPr>
          <p:cNvPr id="4" name="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7975" y="3292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49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9979" y="5268036"/>
            <a:ext cx="44775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BH" sz="7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حاوِلْ مَرَّةً أخْرى.</a:t>
            </a:r>
            <a:endParaRPr lang="en-US" sz="7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050" name="Picture 2" descr="Image result for sad gif emoji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706" y="177728"/>
            <a:ext cx="5344054" cy="534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190005" y="5332369"/>
            <a:ext cx="2624447" cy="11994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dirty="0">
                <a:solidFill>
                  <a:sysClr val="windowText" lastClr="000000"/>
                </a:solidFill>
                <a:hlinkClick r:id="rId7" action="ppaction://hlinksldjump"/>
              </a:rPr>
              <a:t>الرجوع لحل بقية الأسئلة</a:t>
            </a:r>
            <a:endParaRPr lang="ar-BH" dirty="0">
              <a:solidFill>
                <a:sysClr val="windowText" lastClr="000000"/>
              </a:solidFill>
            </a:endParaRPr>
          </a:p>
        </p:txBody>
      </p:sp>
      <p:pic>
        <p:nvPicPr>
          <p:cNvPr id="3" name="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4500" y="3292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4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08341" y="4572000"/>
            <a:ext cx="70807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BH" sz="7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أحْسَنْتَ! الإجابة صحيحة.</a:t>
            </a:r>
            <a:endParaRPr lang="en-US" sz="7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AutoShape 9" descr="Image result for 3d gif emoji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Image result for 3d gif emoji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733" y="289968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190005" y="5332369"/>
            <a:ext cx="2624447" cy="11994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dirty="0">
                <a:solidFill>
                  <a:sysClr val="windowText" lastClr="000000"/>
                </a:solidFill>
                <a:hlinkClick r:id="rId6" action="ppaction://hlinksldjump"/>
              </a:rPr>
              <a:t>أكمل حل بقية الأسئلة</a:t>
            </a:r>
            <a:endParaRPr lang="ar-BH" dirty="0">
              <a:solidFill>
                <a:sysClr val="windowText" lastClr="000000"/>
              </a:solidFill>
            </a:endParaRPr>
          </a:p>
        </p:txBody>
      </p:sp>
      <p:pic>
        <p:nvPicPr>
          <p:cNvPr id="4" name="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" y="45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8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9979" y="5268036"/>
            <a:ext cx="44775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BH" sz="7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حاوِلْ مَرَّةً أخْرى.</a:t>
            </a:r>
            <a:endParaRPr lang="en-US" sz="7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050" name="Picture 2" descr="Image result for sad gif emoji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706" y="177728"/>
            <a:ext cx="5344054" cy="534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190005" y="5332369"/>
            <a:ext cx="2624447" cy="11994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dirty="0">
                <a:solidFill>
                  <a:sysClr val="windowText" lastClr="000000"/>
                </a:solidFill>
                <a:hlinkClick r:id="rId4" action="ppaction://hlinksldjump"/>
              </a:rPr>
              <a:t>الرجوع لحل بقية الأسئلة</a:t>
            </a:r>
            <a:endParaRPr lang="ar-BH" dirty="0">
              <a:solidFill>
                <a:sysClr val="windowText" lastClr="000000"/>
              </a:solidFill>
            </a:endParaRPr>
          </a:p>
        </p:txBody>
      </p:sp>
      <p:pic>
        <p:nvPicPr>
          <p:cNvPr id="3" name="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0" y="469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5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08341" y="4572000"/>
            <a:ext cx="70807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BH" sz="7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أحْسَنْتَ! الإجابة صحيحة.</a:t>
            </a:r>
            <a:endParaRPr lang="en-US" sz="7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AutoShape 9" descr="Image result for 3d gif emoji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Image result for 3d gif emoji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733" y="289968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190005" y="5332369"/>
            <a:ext cx="2624447" cy="11994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dirty="0">
                <a:solidFill>
                  <a:sysClr val="windowText" lastClr="000000"/>
                </a:solidFill>
                <a:hlinkClick r:id="rId6" action="ppaction://hlinksldjump"/>
              </a:rPr>
              <a:t>أكمل حل بقية الأسئلة</a:t>
            </a:r>
            <a:endParaRPr lang="ar-BH" dirty="0">
              <a:solidFill>
                <a:sysClr val="windowText" lastClr="000000"/>
              </a:solidFill>
            </a:endParaRPr>
          </a:p>
        </p:txBody>
      </p:sp>
      <p:pic>
        <p:nvPicPr>
          <p:cNvPr id="4" name="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0375" y="3292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0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9979" y="5268036"/>
            <a:ext cx="44775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BH" sz="7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حاوِلْ مَرَّةً أخْرى.</a:t>
            </a:r>
            <a:endParaRPr lang="en-US" sz="7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050" name="Picture 2" descr="Image result for sad gif emoji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706" y="177728"/>
            <a:ext cx="5344054" cy="534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190005" y="5332369"/>
            <a:ext cx="2624447" cy="11994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dirty="0">
                <a:solidFill>
                  <a:sysClr val="windowText" lastClr="000000"/>
                </a:solidFill>
                <a:hlinkClick r:id="rId7" action="ppaction://hlinksldjump"/>
              </a:rPr>
              <a:t>الرجوع لحل بقية الأسئلة</a:t>
            </a:r>
            <a:endParaRPr lang="ar-BH" dirty="0">
              <a:solidFill>
                <a:sysClr val="windowText" lastClr="000000"/>
              </a:solidFill>
            </a:endParaRPr>
          </a:p>
        </p:txBody>
      </p:sp>
      <p:pic>
        <p:nvPicPr>
          <p:cNvPr id="3" name="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0100" y="3292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0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1"/>
          <a:stretch/>
        </p:blipFill>
        <p:spPr>
          <a:xfrm>
            <a:off x="8102991" y="1121302"/>
            <a:ext cx="4089009" cy="54302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7" t="52718" b="4615"/>
          <a:stretch/>
        </p:blipFill>
        <p:spPr>
          <a:xfrm flipH="1">
            <a:off x="0" y="1699869"/>
            <a:ext cx="5788856" cy="51581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0" t="6661" r="32735" b="11454"/>
          <a:stretch/>
        </p:blipFill>
        <p:spPr>
          <a:xfrm flipH="1">
            <a:off x="1899138" y="1699869"/>
            <a:ext cx="1642829" cy="129836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287554" y="1121302"/>
            <a:ext cx="5627077" cy="164598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وَجَدَ الثَّعْلَبُ طَائِرًا نَائِمًا.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89" r="49323"/>
          <a:stretch/>
        </p:blipFill>
        <p:spPr>
          <a:xfrm>
            <a:off x="8238979" y="4079378"/>
            <a:ext cx="3953021" cy="2414970"/>
          </a:xfrm>
          <a:prstGeom prst="rect">
            <a:avLst/>
          </a:prstGeom>
        </p:spPr>
      </p:pic>
      <p:pic>
        <p:nvPicPr>
          <p:cNvPr id="4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3951" y="10902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4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78300" y="326952"/>
            <a:ext cx="9888103" cy="30808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أَمْسَكَ الثَّعْلَبُ الطَّائِرَ.</a:t>
            </a:r>
            <a:br>
              <a:rPr lang="ar-BH" sz="4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BH" sz="4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قَالَ الطَّائِرُ: إِنَّ جِسْمِيَ صَغِيرٌ لَا يُشْبِعُكَ.</a:t>
            </a:r>
            <a:br>
              <a:rPr lang="ar-BH" sz="4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BH" sz="4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اتْرُكْني أَدُلَّكَ عَلَى حَظِيرَةٍ.</a:t>
            </a:r>
            <a:br>
              <a:rPr lang="ar-BH" sz="4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BH" sz="4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فِي الْحَظِيرَةِ دَجَاجٌ كَثِيرٌ.</a:t>
            </a:r>
          </a:p>
        </p:txBody>
      </p:sp>
      <p:pic>
        <p:nvPicPr>
          <p:cNvPr id="1026" name="Picture 2" descr="نتيجة بحث الصور عن cartoon BLUE BIR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4528">
            <a:off x="7109097" y="5293524"/>
            <a:ext cx="1956592" cy="166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89" r="49323"/>
          <a:stretch/>
        </p:blipFill>
        <p:spPr>
          <a:xfrm>
            <a:off x="7795846" y="3140352"/>
            <a:ext cx="4396154" cy="2892400"/>
          </a:xfrm>
          <a:prstGeom prst="rect">
            <a:avLst/>
          </a:prstGeom>
        </p:spPr>
      </p:pic>
      <p:pic>
        <p:nvPicPr>
          <p:cNvPr id="3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1200" y="6032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bird on the branch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3394" y="2768957"/>
            <a:ext cx="2587201" cy="159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" t="6127" r="10633" b="7150"/>
          <a:stretch/>
        </p:blipFill>
        <p:spPr>
          <a:xfrm>
            <a:off x="7610622" y="2658794"/>
            <a:ext cx="4238689" cy="35456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1"/>
          <a:stretch/>
        </p:blipFill>
        <p:spPr>
          <a:xfrm flipH="1">
            <a:off x="0" y="98474"/>
            <a:ext cx="4827534" cy="656815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946212" y="703385"/>
            <a:ext cx="6147581" cy="19554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b="1" i="0" dirty="0">
                <a:solidFill>
                  <a:srgbClr val="555555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فَرِحَ الثَّعْلَبُ وَتَرْكَ الطَّائِرَ.</a:t>
            </a:r>
            <a:br>
              <a:rPr lang="ar-BH" sz="4800" b="1" i="0" dirty="0">
                <a:solidFill>
                  <a:srgbClr val="555555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BH" sz="4800" b="1" i="0" dirty="0">
                <a:solidFill>
                  <a:srgbClr val="555555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فَمَاذَا حَدَثَ؟</a:t>
            </a:r>
            <a:endParaRPr lang="ar-BH" sz="4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45"/>
          <a:stretch/>
        </p:blipFill>
        <p:spPr>
          <a:xfrm>
            <a:off x="10396024" y="1159746"/>
            <a:ext cx="1453287" cy="1499048"/>
          </a:xfrm>
          <a:prstGeom prst="rect">
            <a:avLst/>
          </a:prstGeom>
        </p:spPr>
      </p:pic>
      <p:pic>
        <p:nvPicPr>
          <p:cNvPr id="2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5600" y="60570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1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707900" y="1175418"/>
            <a:ext cx="2307101" cy="10269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ar-BH" sz="6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ثَـ</a:t>
            </a:r>
            <a:r>
              <a:rPr lang="ar-BH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عْـلَبٌ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707902" y="2568120"/>
            <a:ext cx="2307101" cy="10269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ar-BH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يَبْحَـ</a:t>
            </a:r>
            <a:r>
              <a:rPr lang="ar-BH" sz="6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ثُ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707901" y="3960822"/>
            <a:ext cx="2307101" cy="10269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كَـ</a:t>
            </a:r>
            <a:r>
              <a:rPr lang="ar-BH" sz="6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ثِـي</a:t>
            </a:r>
            <a:r>
              <a:rPr lang="ar-BH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ـرٌ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707901" y="5226914"/>
            <a:ext cx="2307101" cy="10269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حَـدَ</a:t>
            </a:r>
            <a:r>
              <a:rPr lang="ar-BH" sz="6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</a:t>
            </a:r>
            <a:r>
              <a:rPr lang="ar-BH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53544" y="228381"/>
            <a:ext cx="5020826" cy="769441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r>
              <a:rPr lang="ar-BH" sz="4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أُجَرِّدُ حَرْفَ (ث) مِنَ الْكَلِمَاتِ: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868064" y="1175418"/>
            <a:ext cx="2307101" cy="10269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ar-BH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ثَـ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868064" y="2568120"/>
            <a:ext cx="2307101" cy="10269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ar-BH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ــثُ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868063" y="3960822"/>
            <a:ext cx="2307101" cy="10269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ــثـيــ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868063" y="5226914"/>
            <a:ext cx="2307101" cy="10269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ar-BH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ثَ</a:t>
            </a:r>
          </a:p>
        </p:txBody>
      </p:sp>
      <p:pic>
        <p:nvPicPr>
          <p:cNvPr id="6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2600" y="610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7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" action="ppaction://customshow?id=1&amp;return=true"/>
          </p:cNvPr>
          <p:cNvSpPr/>
          <p:nvPr/>
        </p:nvSpPr>
        <p:spPr>
          <a:xfrm>
            <a:off x="7301132" y="1463043"/>
            <a:ext cx="4487594" cy="11254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  <a:hlinkClick r:id="rId5" action="ppaction://hlinksldjump"/>
              </a:rPr>
              <a:t>يَبْحَثُ الأرْنَبُ عَنْ طَعَامٍ.</a:t>
            </a:r>
            <a:endParaRPr lang="ar-BH" sz="48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Rounded Rectangle 2">
            <a:hlinkClick r:id="" action="ppaction://customshow?id=0&amp;return=true"/>
          </p:cNvPr>
          <p:cNvSpPr/>
          <p:nvPr/>
        </p:nvSpPr>
        <p:spPr>
          <a:xfrm>
            <a:off x="7301132" y="3073794"/>
            <a:ext cx="4487594" cy="11254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  <a:hlinkClick r:id="rId6" action="ppaction://hlinksldjump"/>
              </a:rPr>
              <a:t>يَبْحَثُ الثَّعْلَبُ عَنْ طَعَامٍ.</a:t>
            </a:r>
            <a:endParaRPr lang="ar-BH" sz="48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Rounded Rectangle 3">
            <a:hlinkClick r:id="" action="ppaction://customshow?id=1&amp;return=true"/>
          </p:cNvPr>
          <p:cNvSpPr/>
          <p:nvPr/>
        </p:nvSpPr>
        <p:spPr>
          <a:xfrm>
            <a:off x="7301132" y="4768951"/>
            <a:ext cx="4487594" cy="11254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  <a:hlinkClick r:id="rId5" action="ppaction://hlinksldjump"/>
              </a:rPr>
              <a:t>يَبْحَثُ الْقِطُّ عَنْ طَعَامٍ.</a:t>
            </a:r>
            <a:endParaRPr lang="ar-BH" sz="48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3581">
            <a:off x="2033962" y="3083024"/>
            <a:ext cx="4421626" cy="2976651"/>
          </a:xfrm>
          <a:prstGeom prst="rect">
            <a:avLst/>
          </a:prstGeom>
        </p:spPr>
      </p:pic>
      <p:sp>
        <p:nvSpPr>
          <p:cNvPr id="7" name="Rounded Rectangle 1">
            <a:hlinkClick r:id="" action="ppaction://customshow?id=1&amp;return=true"/>
            <a:extLst>
              <a:ext uri="{FF2B5EF4-FFF2-40B4-BE49-F238E27FC236}">
                <a16:creationId xmlns:a16="http://schemas.microsoft.com/office/drawing/2014/main" id="{F14E5569-6D8E-413E-B7DF-B0B06A1E963C}"/>
              </a:ext>
            </a:extLst>
          </p:cNvPr>
          <p:cNvSpPr/>
          <p:nvPr/>
        </p:nvSpPr>
        <p:spPr>
          <a:xfrm>
            <a:off x="197457" y="337627"/>
            <a:ext cx="5218606" cy="112541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أَخْتارُ الْجُمْلَةَ الْمُناسِبَةَ لِلصورَةِ:</a:t>
            </a:r>
          </a:p>
        </p:txBody>
      </p:sp>
      <p:pic>
        <p:nvPicPr>
          <p:cNvPr id="5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5711" y="59756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8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" action="ppaction://customshow?id=0&amp;return=true"/>
          </p:cNvPr>
          <p:cNvSpPr/>
          <p:nvPr/>
        </p:nvSpPr>
        <p:spPr>
          <a:xfrm>
            <a:off x="7132318" y="1981738"/>
            <a:ext cx="4487594" cy="1125416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  <a:hlinkClick r:id="rId6" action="ppaction://hlinksldjump"/>
              </a:rPr>
              <a:t>أَمْسَكَ الثَّعْلَبُ الدَّجَاجَةَ.</a:t>
            </a:r>
            <a:endParaRPr lang="ar-BH" sz="48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Rounded Rectangle 2">
            <a:hlinkClick r:id="" action="ppaction://customshow?id=1&amp;return=true"/>
          </p:cNvPr>
          <p:cNvSpPr/>
          <p:nvPr/>
        </p:nvSpPr>
        <p:spPr>
          <a:xfrm>
            <a:off x="7132318" y="3571989"/>
            <a:ext cx="4487594" cy="1125416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  <a:hlinkClick r:id="rId7" action="ppaction://hlinksldjump"/>
              </a:rPr>
              <a:t>أَمْسَكَ الثَّعْلَبُ الطَّائِرَ.</a:t>
            </a:r>
            <a:endParaRPr lang="ar-BH" sz="48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Rounded Rectangle 3">
            <a:hlinkClick r:id="" action="ppaction://customshow?id=1&amp;return=true"/>
          </p:cNvPr>
          <p:cNvSpPr/>
          <p:nvPr/>
        </p:nvSpPr>
        <p:spPr>
          <a:xfrm>
            <a:off x="7150980" y="4986996"/>
            <a:ext cx="4487594" cy="1125416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  <a:hlinkClick r:id="rId7" action="ppaction://hlinksldjump"/>
              </a:rPr>
              <a:t>أَمْسَكَ الثَّعْلَبُ الْأَرْنَبَ.</a:t>
            </a:r>
            <a:endParaRPr lang="ar-BH" sz="48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78" b="10450"/>
          <a:stretch/>
        </p:blipFill>
        <p:spPr>
          <a:xfrm rot="6988406">
            <a:off x="3369246" y="5109472"/>
            <a:ext cx="1858330" cy="17936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89" r="49323"/>
          <a:stretch/>
        </p:blipFill>
        <p:spPr>
          <a:xfrm flipH="1">
            <a:off x="14068" y="2905094"/>
            <a:ext cx="4298411" cy="2828091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F79BCCA4-242E-446B-8415-7336FA16DB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1658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30"/>
    </mc:Choice>
    <mc:Fallback>
      <p:transition spd="slow" advTm="18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2" y="98475"/>
            <a:ext cx="11924714" cy="6268584"/>
          </a:xfrm>
          <a:prstGeom prst="rect">
            <a:avLst/>
          </a:prstGeom>
          <a:noFill/>
        </p:spPr>
      </p:pic>
      <p:sp>
        <p:nvSpPr>
          <p:cNvPr id="2" name="Rounded Rectangle 1">
            <a:hlinkClick r:id="" action="ppaction://customshow?id=1&amp;return=true"/>
          </p:cNvPr>
          <p:cNvSpPr/>
          <p:nvPr/>
        </p:nvSpPr>
        <p:spPr>
          <a:xfrm>
            <a:off x="7076049" y="1406769"/>
            <a:ext cx="4487594" cy="1125416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  <a:hlinkClick r:id="rId5" action="ppaction://hlinksldjump"/>
              </a:rPr>
              <a:t>فِي الْحَظِيرَةِ أَرَانِبٌ كَثِيرَةٌ.</a:t>
            </a:r>
            <a:endParaRPr lang="ar-BH" sz="48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Rounded Rectangle 2">
            <a:hlinkClick r:id="" action="ppaction://customshow?id=0&amp;return=true"/>
          </p:cNvPr>
          <p:cNvSpPr/>
          <p:nvPr/>
        </p:nvSpPr>
        <p:spPr>
          <a:xfrm>
            <a:off x="7076049" y="3017520"/>
            <a:ext cx="4487594" cy="1125416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  <a:hlinkClick r:id="rId6" action="ppaction://hlinksldjump"/>
              </a:rPr>
              <a:t>في الْحَظِيرَةِ دَجَاجٌ كَثِيرٌ.</a:t>
            </a:r>
            <a:endParaRPr lang="ar-BH" sz="48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Rounded Rectangle 3">
            <a:hlinkClick r:id="" action="ppaction://customshow?id=1&amp;return=true"/>
          </p:cNvPr>
          <p:cNvSpPr/>
          <p:nvPr/>
        </p:nvSpPr>
        <p:spPr>
          <a:xfrm>
            <a:off x="7048111" y="4692289"/>
            <a:ext cx="4487594" cy="1125416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  <a:hlinkClick r:id="rId5" action="ppaction://hlinksldjump"/>
              </a:rPr>
              <a:t>فِي الْحَظِيرَةِ خُيُولٌ كَثِيرَةٌ.</a:t>
            </a:r>
            <a:endParaRPr lang="ar-BH" sz="48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9" t="4493" r="3230" b="20670"/>
          <a:stretch/>
        </p:blipFill>
        <p:spPr>
          <a:xfrm>
            <a:off x="4592973" y="4094410"/>
            <a:ext cx="1841048" cy="20257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4" b="98659" l="1023" r="515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3" t="23202" r="52573" b="5703"/>
          <a:stretch/>
        </p:blipFill>
        <p:spPr>
          <a:xfrm>
            <a:off x="2915844" y="1615402"/>
            <a:ext cx="980907" cy="11911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70"/>
          <a:stretch/>
        </p:blipFill>
        <p:spPr>
          <a:xfrm>
            <a:off x="1253088" y="3718099"/>
            <a:ext cx="1306206" cy="16197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297" y="3030385"/>
            <a:ext cx="1320448" cy="1325526"/>
          </a:xfrm>
          <a:prstGeom prst="rect">
            <a:avLst/>
          </a:prstGeom>
        </p:spPr>
      </p:pic>
      <p:pic>
        <p:nvPicPr>
          <p:cNvPr id="5" name="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3400" y="495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3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6.1"/>
</p:tagLst>
</file>

<file path=ppt/theme/theme1.xml><?xml version="1.0" encoding="utf-8"?>
<a:theme xmlns:a="http://schemas.openxmlformats.org/drawingml/2006/main" name="PPT 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درس اللولو 30</Template>
  <TotalTime>643</TotalTime>
  <Words>216</Words>
  <Application>Microsoft Office PowerPoint</Application>
  <PresentationFormat>Widescreen</PresentationFormat>
  <Paragraphs>109</Paragraphs>
  <Slides>26</Slides>
  <Notes>0</Notes>
  <HiddenSlides>10</HiddenSlides>
  <MMClips>25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  <vt:variant>
        <vt:lpstr>Custom Shows</vt:lpstr>
      </vt:variant>
      <vt:variant>
        <vt:i4>2</vt:i4>
      </vt:variant>
    </vt:vector>
  </HeadingPairs>
  <TitlesOfParts>
    <vt:vector size="34" baseType="lpstr">
      <vt:lpstr>Arial</vt:lpstr>
      <vt:lpstr>Calibri</vt:lpstr>
      <vt:lpstr>Calibri Light</vt:lpstr>
      <vt:lpstr>Sakkal Majalla</vt:lpstr>
      <vt:lpstr>PPT TMPLT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yes</vt:lpstr>
      <vt:lpstr>No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Ferial Ishaq Mohamed</cp:lastModifiedBy>
  <cp:revision>91</cp:revision>
  <dcterms:created xsi:type="dcterms:W3CDTF">2020-03-18T11:38:42Z</dcterms:created>
  <dcterms:modified xsi:type="dcterms:W3CDTF">2020-04-15T09:26:25Z</dcterms:modified>
</cp:coreProperties>
</file>