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672" r:id="rId1"/>
  </p:sldMasterIdLst>
  <p:notesMasterIdLst>
    <p:notesMasterId r:id="rId23"/>
  </p:notesMasterIdLst>
  <p:sldIdLst>
    <p:sldId id="256" r:id="rId2"/>
    <p:sldId id="257" r:id="rId3"/>
    <p:sldId id="306" r:id="rId4"/>
    <p:sldId id="307" r:id="rId5"/>
    <p:sldId id="327" r:id="rId6"/>
    <p:sldId id="308" r:id="rId7"/>
    <p:sldId id="325" r:id="rId8"/>
    <p:sldId id="320" r:id="rId9"/>
    <p:sldId id="321" r:id="rId10"/>
    <p:sldId id="326" r:id="rId11"/>
    <p:sldId id="328" r:id="rId12"/>
    <p:sldId id="322" r:id="rId13"/>
    <p:sldId id="309" r:id="rId14"/>
    <p:sldId id="310" r:id="rId15"/>
    <p:sldId id="312" r:id="rId16"/>
    <p:sldId id="329" r:id="rId17"/>
    <p:sldId id="319" r:id="rId18"/>
    <p:sldId id="318" r:id="rId19"/>
    <p:sldId id="330" r:id="rId20"/>
    <p:sldId id="331" r:id="rId21"/>
    <p:sldId id="315" r:id="rId22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07ED43"/>
    <a:srgbClr val="FF0066"/>
    <a:srgbClr val="43B15D"/>
    <a:srgbClr val="FF3399"/>
    <a:srgbClr val="FFFFCC"/>
    <a:srgbClr val="CC3300"/>
    <a:srgbClr val="FF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74" autoAdjust="0"/>
    <p:restoredTop sz="94660"/>
  </p:normalViewPr>
  <p:slideViewPr>
    <p:cSldViewPr snapToGrid="0">
      <p:cViewPr varScale="1">
        <p:scale>
          <a:sx n="69" d="100"/>
          <a:sy n="69" d="100"/>
        </p:scale>
        <p:origin x="4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0DDB038-7EBD-46C1-BF37-17CE9684544A}" type="datetimeFigureOut">
              <a:rPr lang="ar-SA" smtClean="0"/>
              <a:t>23/08/1442</a:t>
            </a:fld>
            <a:endParaRPr lang="ar-S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0F35522-70BB-4E93-8A41-84CB8C736E6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31440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0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42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2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23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39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1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72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19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53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75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4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svg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sv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7427A-366C-43FC-8D2E-C305E78A8E0C}"/>
              </a:ext>
            </a:extLst>
          </p:cNvPr>
          <p:cNvSpPr/>
          <p:nvPr/>
        </p:nvSpPr>
        <p:spPr>
          <a:xfrm>
            <a:off x="445478" y="1419870"/>
            <a:ext cx="11481051" cy="74463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الحَلْقَةُ الأ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ولى/ اللُّغَةُ العَرَبيّةُ                          الصَّفُّ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الأوّل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الابْتِدائِــــــيُّ</a:t>
            </a:r>
            <a:r>
              <a:rPr lang="ar-SA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 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/</a:t>
            </a:r>
            <a:r>
              <a:rPr lang="ar-SA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الفَصْلُ الدِّراسِيُّ </a:t>
            </a:r>
            <a:r>
              <a:rPr lang="ar-SA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الثَّاني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endParaRPr lang="ar-SA" sz="3200" b="1" dirty="0">
              <a:solidFill>
                <a:prstClr val="black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DF8C77-DE8E-45D0-BE68-979B4DE4E1CF}"/>
              </a:ext>
            </a:extLst>
          </p:cNvPr>
          <p:cNvSpPr/>
          <p:nvPr/>
        </p:nvSpPr>
        <p:spPr>
          <a:xfrm>
            <a:off x="124287" y="2286554"/>
            <a:ext cx="11727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وَح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ْ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د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ة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: </a:t>
            </a:r>
            <a:r>
              <a:rPr lang="ar-BH" sz="32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بيئَتُنا وَصِحَّتُنا                                                                  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الدّ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ر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ْ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س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 ال</a:t>
            </a:r>
            <a:r>
              <a:rPr lang="ar-BH" sz="32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حادِيَ عَشَرَ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: ح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ر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ْ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ف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 (</a:t>
            </a:r>
            <a:r>
              <a:rPr lang="ar-BH" sz="32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ث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)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 وحَرْفُ (و)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53C46E5-4ED2-4159-BCB3-AD2DCCE8B87C}"/>
              </a:ext>
            </a:extLst>
          </p:cNvPr>
          <p:cNvSpPr txBox="1">
            <a:spLocks/>
          </p:cNvSpPr>
          <p:nvPr/>
        </p:nvSpPr>
        <p:spPr>
          <a:xfrm>
            <a:off x="2305451" y="6362015"/>
            <a:ext cx="6095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00" dirty="0"/>
              <a:t>اللّ</a:t>
            </a:r>
            <a:r>
              <a:rPr lang="ar-SA" sz="1400" dirty="0"/>
              <a:t>ُ</a:t>
            </a:r>
            <a:r>
              <a:rPr lang="ar-BH" sz="1400" dirty="0"/>
              <a:t>غ</a:t>
            </a:r>
            <a:r>
              <a:rPr lang="ar-SA" sz="1400" dirty="0"/>
              <a:t>َ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الع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َ</a:t>
            </a:r>
            <a:r>
              <a:rPr lang="ar-BH" sz="1400" dirty="0"/>
              <a:t>بي</a:t>
            </a:r>
            <a:r>
              <a:rPr lang="ar-SA" sz="1400" dirty="0"/>
              <a:t>ّ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/ الص</a:t>
            </a:r>
            <a:r>
              <a:rPr lang="ar-SA" sz="1400" dirty="0"/>
              <a:t>َّ</a:t>
            </a:r>
            <a:r>
              <a:rPr lang="ar-BH" sz="1400" dirty="0"/>
              <a:t>ف</a:t>
            </a:r>
            <a:r>
              <a:rPr lang="ar-SA" sz="1400" dirty="0"/>
              <a:t>ُّ</a:t>
            </a:r>
            <a:r>
              <a:rPr lang="ar-BH" sz="1400" dirty="0"/>
              <a:t> الأو</a:t>
            </a:r>
            <a:r>
              <a:rPr lang="ar-SA" sz="1400" dirty="0"/>
              <a:t>ّ</a:t>
            </a:r>
            <a:r>
              <a:rPr lang="ar-BH" sz="1400" dirty="0"/>
              <a:t>ل</a:t>
            </a:r>
            <a:r>
              <a:rPr lang="ar-SA" sz="1400" dirty="0"/>
              <a:t>ُ</a:t>
            </a:r>
            <a:r>
              <a:rPr lang="ar-BH" sz="1400" dirty="0"/>
              <a:t>/ الدّ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س</a:t>
            </a:r>
            <a:r>
              <a:rPr lang="ar-SA" sz="1400" dirty="0"/>
              <a:t>ُ</a:t>
            </a:r>
            <a:r>
              <a:rPr lang="ar-BH" sz="1400" dirty="0"/>
              <a:t> </a:t>
            </a:r>
            <a:r>
              <a:rPr lang="ar-SA" sz="1400" dirty="0"/>
              <a:t>ا</a:t>
            </a:r>
            <a:r>
              <a:rPr lang="ar-BH" sz="1400" dirty="0"/>
              <a:t>لحاديَ عشرَ (ث) (و)/ ثالثًا: أ</a:t>
            </a:r>
            <a:r>
              <a:rPr lang="ar-SA" sz="1400" dirty="0"/>
              <a:t>َ</a:t>
            </a:r>
            <a:r>
              <a:rPr lang="ar-BH" sz="1400" dirty="0"/>
              <a:t>ك</a:t>
            </a:r>
            <a:r>
              <a:rPr lang="ar-SA" sz="1400" dirty="0"/>
              <a:t>ْ</a:t>
            </a:r>
            <a:r>
              <a:rPr lang="ar-BH" sz="1400" dirty="0"/>
              <a:t>ت</a:t>
            </a:r>
            <a:r>
              <a:rPr lang="ar-SA" sz="1400" dirty="0"/>
              <a:t>َ</a:t>
            </a:r>
            <a:r>
              <a:rPr lang="ar-BH" sz="1400" dirty="0"/>
              <a:t>ش</a:t>
            </a:r>
            <a:r>
              <a:rPr lang="ar-SA" sz="1400" dirty="0"/>
              <a:t>ِ</a:t>
            </a:r>
            <a:r>
              <a:rPr lang="ar-BH" sz="1400" dirty="0"/>
              <a:t>فُ الح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ف</a:t>
            </a:r>
            <a:r>
              <a:rPr lang="ar-SA" sz="1400" dirty="0"/>
              <a:t>َ</a:t>
            </a:r>
            <a:endParaRPr lang="en-US" sz="1400" dirty="0"/>
          </a:p>
        </p:txBody>
      </p:sp>
      <p:pic>
        <p:nvPicPr>
          <p:cNvPr id="11" name="Picture 10" descr="A picture containing plant, tree&#10;&#10;Description automatically generated">
            <a:extLst>
              <a:ext uri="{FF2B5EF4-FFF2-40B4-BE49-F238E27FC236}">
                <a16:creationId xmlns:a16="http://schemas.microsoft.com/office/drawing/2014/main" id="{A12E588B-5643-49A5-A72D-BBAD62BE861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512" y="2363931"/>
            <a:ext cx="3722981" cy="3408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مستطيل: زوايا مستديرة 201">
            <a:extLst>
              <a:ext uri="{FF2B5EF4-FFF2-40B4-BE49-F238E27FC236}">
                <a16:creationId xmlns:a16="http://schemas.microsoft.com/office/drawing/2014/main" id="{E71B765D-8692-4531-BCBF-B9D9B5D92CE6}"/>
              </a:ext>
            </a:extLst>
          </p:cNvPr>
          <p:cNvSpPr/>
          <p:nvPr/>
        </p:nvSpPr>
        <p:spPr>
          <a:xfrm>
            <a:off x="4508634" y="5221073"/>
            <a:ext cx="3354736" cy="925964"/>
          </a:xfrm>
          <a:prstGeom prst="roundRect">
            <a:avLst/>
          </a:prstGeom>
          <a:solidFill>
            <a:srgbClr val="43B15D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3-أَكْتَشِفُ الحَرْفَ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اكتشف و 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381" y="459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00DF31-1734-41B7-8E9B-6D9810F12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pic>
        <p:nvPicPr>
          <p:cNvPr id="19" name="رسم 323" descr="أذن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88589" y="558217"/>
            <a:ext cx="596722" cy="70788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-570429" y="558217"/>
            <a:ext cx="10799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ar-BH" sz="36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7-أُسَمّي</a:t>
            </a:r>
            <a:r>
              <a:rPr lang="ar-BH" sz="36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الصُّوَرَ،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وَأَضَعُ               حَوْلَ كُلِّ صورَةٍ يَحْتَوي اسْمُها عَلى حَرْفِ(</a:t>
            </a:r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):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9" name="Picture 28" descr="A picture containing text, furniture, table&#10;&#10;Description automatically generated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9" t="16715" r="15507" b="-3235"/>
          <a:stretch/>
        </p:blipFill>
        <p:spPr bwMode="auto">
          <a:xfrm>
            <a:off x="9422296" y="1941810"/>
            <a:ext cx="1574252" cy="15170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A close up of a fruit&#10;&#10;Description automatically generated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7" y="1904422"/>
            <a:ext cx="1869641" cy="1554396"/>
          </a:xfrm>
          <a:prstGeom prst="rect">
            <a:avLst/>
          </a:prstGeom>
        </p:spPr>
      </p:pic>
      <p:pic>
        <p:nvPicPr>
          <p:cNvPr id="31" name="Picture 30" descr="A close up of a flower&#10;&#10;Description automatically generated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8"/>
          <a:stretch/>
        </p:blipFill>
        <p:spPr bwMode="auto">
          <a:xfrm>
            <a:off x="3644348" y="1870834"/>
            <a:ext cx="1408152" cy="15879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C:\Users\HP\Desktop\ملف صور الجزء الثاني\صور شفيق الوحدة2 الجزء2 قبل التعديل\الوحدة 5 الدرس 2\د 2\طاووس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535" y="1904421"/>
            <a:ext cx="1268715" cy="155439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Rectangle 36"/>
          <p:cNvSpPr/>
          <p:nvPr/>
        </p:nvSpPr>
        <p:spPr>
          <a:xfrm>
            <a:off x="941989" y="4196079"/>
            <a:ext cx="1598687" cy="8083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طاووسٌ</a:t>
            </a:r>
            <a:endParaRPr lang="en-US" sz="48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453813" y="4205549"/>
            <a:ext cx="1598687" cy="8083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وَرْدَةٌ</a:t>
            </a:r>
            <a:endParaRPr lang="en-US" sz="48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429567" y="4196079"/>
            <a:ext cx="1598687" cy="8083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طاوِلَةٌ</a:t>
            </a:r>
            <a:endParaRPr lang="en-US" sz="48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447725" y="4210159"/>
            <a:ext cx="1598687" cy="8083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بُرْتُقالٌ</a:t>
            </a:r>
            <a:endParaRPr lang="en-US" sz="48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204364" y="384076"/>
            <a:ext cx="972225" cy="971715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9190209" y="1662337"/>
            <a:ext cx="2077404" cy="1955506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453813" y="1620194"/>
            <a:ext cx="2077404" cy="1955506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859190" y="1662337"/>
            <a:ext cx="2077404" cy="1955506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153C46E5-4ED2-4159-BCB3-AD2DCCE8B87C}"/>
              </a:ext>
            </a:extLst>
          </p:cNvPr>
          <p:cNvSpPr txBox="1">
            <a:spLocks/>
          </p:cNvSpPr>
          <p:nvPr/>
        </p:nvSpPr>
        <p:spPr>
          <a:xfrm>
            <a:off x="2305451" y="6362015"/>
            <a:ext cx="6095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00" dirty="0"/>
              <a:t>اللّ</a:t>
            </a:r>
            <a:r>
              <a:rPr lang="ar-SA" sz="1400" dirty="0"/>
              <a:t>ُ</a:t>
            </a:r>
            <a:r>
              <a:rPr lang="ar-BH" sz="1400" dirty="0"/>
              <a:t>غ</a:t>
            </a:r>
            <a:r>
              <a:rPr lang="ar-SA" sz="1400" dirty="0"/>
              <a:t>َ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الع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َ</a:t>
            </a:r>
            <a:r>
              <a:rPr lang="ar-BH" sz="1400" dirty="0"/>
              <a:t>بي</a:t>
            </a:r>
            <a:r>
              <a:rPr lang="ar-SA" sz="1400" dirty="0"/>
              <a:t>ّ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/ الص</a:t>
            </a:r>
            <a:r>
              <a:rPr lang="ar-SA" sz="1400" dirty="0"/>
              <a:t>َّ</a:t>
            </a:r>
            <a:r>
              <a:rPr lang="ar-BH" sz="1400" dirty="0"/>
              <a:t>ف</a:t>
            </a:r>
            <a:r>
              <a:rPr lang="ar-SA" sz="1400" dirty="0"/>
              <a:t>ُّ</a:t>
            </a:r>
            <a:r>
              <a:rPr lang="ar-BH" sz="1400" dirty="0"/>
              <a:t> الأو</a:t>
            </a:r>
            <a:r>
              <a:rPr lang="ar-SA" sz="1400" dirty="0"/>
              <a:t>ّ</a:t>
            </a:r>
            <a:r>
              <a:rPr lang="ar-BH" sz="1400" dirty="0"/>
              <a:t>ل</a:t>
            </a:r>
            <a:r>
              <a:rPr lang="ar-SA" sz="1400" dirty="0"/>
              <a:t>ُ</a:t>
            </a:r>
            <a:r>
              <a:rPr lang="ar-BH" sz="1400" dirty="0"/>
              <a:t>/ الدّ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س</a:t>
            </a:r>
            <a:r>
              <a:rPr lang="ar-SA" sz="1400" dirty="0"/>
              <a:t>ُ</a:t>
            </a:r>
            <a:r>
              <a:rPr lang="ar-BH" sz="1400" dirty="0"/>
              <a:t> </a:t>
            </a:r>
            <a:r>
              <a:rPr lang="ar-SA" sz="1400" dirty="0"/>
              <a:t>ا</a:t>
            </a:r>
            <a:r>
              <a:rPr lang="ar-BH" sz="1400" dirty="0"/>
              <a:t>لحاديَ عشرَ (ث) (و)/ ثالثًا: أ</a:t>
            </a:r>
            <a:r>
              <a:rPr lang="ar-SA" sz="1400" dirty="0"/>
              <a:t>َ</a:t>
            </a:r>
            <a:r>
              <a:rPr lang="ar-BH" sz="1400" dirty="0"/>
              <a:t>ك</a:t>
            </a:r>
            <a:r>
              <a:rPr lang="ar-SA" sz="1400" dirty="0"/>
              <a:t>ْ</a:t>
            </a:r>
            <a:r>
              <a:rPr lang="ar-BH" sz="1400" dirty="0"/>
              <a:t>ت</a:t>
            </a:r>
            <a:r>
              <a:rPr lang="ar-SA" sz="1400" dirty="0"/>
              <a:t>َ</a:t>
            </a:r>
            <a:r>
              <a:rPr lang="ar-BH" sz="1400" dirty="0"/>
              <a:t>ش</a:t>
            </a:r>
            <a:r>
              <a:rPr lang="ar-SA" sz="1400" dirty="0"/>
              <a:t>ِ</a:t>
            </a:r>
            <a:r>
              <a:rPr lang="ar-BH" sz="1400" dirty="0"/>
              <a:t>فُ الح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ف</a:t>
            </a:r>
            <a:r>
              <a:rPr lang="ar-SA" sz="1400" dirty="0"/>
              <a:t>َ</a:t>
            </a:r>
            <a:endParaRPr lang="en-US" sz="1400" dirty="0"/>
          </a:p>
        </p:txBody>
      </p:sp>
      <p:pic>
        <p:nvPicPr>
          <p:cNvPr id="2" name="اكتشف و ١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9590" y="67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9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2" grpId="0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8F914BD-A7A6-4F0A-BF8F-53335E94B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1494253" y="2708596"/>
            <a:ext cx="7432964" cy="1110529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ar-BH" sz="40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طاوِلَةٌ                   وِسادَةٌ                   صُوَرٌ</a:t>
            </a:r>
            <a:endParaRPr lang="en-US" sz="40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402817" y="1491166"/>
            <a:ext cx="1986079" cy="984722"/>
          </a:xfrm>
          <a:prstGeom prst="roundRect">
            <a:avLst/>
          </a:prstGeom>
          <a:solidFill>
            <a:srgbClr val="A5A5A5">
              <a:lumMod val="20000"/>
              <a:lumOff val="80000"/>
            </a:srgbClr>
          </a:solidFill>
          <a:ln w="571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وُ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494253" y="1469008"/>
            <a:ext cx="7432964" cy="1115565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endParaRPr lang="en-US" sz="4000" dirty="0">
              <a:solidFill>
                <a:srgbClr val="0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ar-BH" sz="40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وُعولٌ</a:t>
            </a:r>
            <a:r>
              <a:rPr lang="ar-SA" sz="40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</a:t>
            </a:r>
            <a:r>
              <a:rPr lang="ar-BH" sz="40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</a:t>
            </a:r>
            <a:r>
              <a:rPr lang="ar-SA" sz="40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</a:t>
            </a:r>
            <a:r>
              <a:rPr lang="ar-BH" sz="40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وَقَفَ</a:t>
            </a:r>
            <a:r>
              <a:rPr lang="ar-SA" sz="40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</a:t>
            </a:r>
            <a:r>
              <a:rPr lang="ar-BH" sz="40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</a:t>
            </a:r>
            <a:r>
              <a:rPr lang="ar-SA" sz="40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</a:t>
            </a:r>
            <a:r>
              <a:rPr lang="ar-BH" sz="4000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وُرودٌ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 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419545" y="3904800"/>
            <a:ext cx="1986079" cy="1064725"/>
          </a:xfrm>
          <a:prstGeom prst="roundRect">
            <a:avLst/>
          </a:prstGeom>
          <a:solidFill>
            <a:srgbClr val="E7E6E6"/>
          </a:solidFill>
          <a:ln w="571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وا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494253" y="3907805"/>
            <a:ext cx="7432964" cy="1092434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ar-BH" sz="40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ar-BH" sz="40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واحِدٌ                    وَليدٌ                     واقِفٌ</a:t>
            </a:r>
            <a:endParaRPr lang="en-US" sz="40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 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371684" y="576115"/>
            <a:ext cx="80241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4000" b="1" dirty="0">
                <a:ea typeface="Calibri" panose="020F0502020204030204" pitchFamily="34" charset="0"/>
                <a:cs typeface="Sakkal Majalla" panose="02000000000000000000" pitchFamily="2" charset="-78"/>
              </a:rPr>
              <a:t>8- أَقْرَأُ، وأَضَعُ              </a:t>
            </a:r>
            <a:r>
              <a:rPr lang="ar-SA" sz="4000" b="1" dirty="0">
                <a:ea typeface="Calibri" panose="020F0502020204030204" pitchFamily="34" charset="0"/>
                <a:cs typeface="Sakkal Majalla" panose="02000000000000000000" pitchFamily="2" charset="-78"/>
              </a:rPr>
              <a:t>حَوْلَ الْكَلِمَةِ الَّتي تَحْتَوي عَلَى</a:t>
            </a:r>
            <a:r>
              <a:rPr lang="ar-BH" sz="4000" b="1" dirty="0"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lang="en-US" sz="4000" dirty="0"/>
          </a:p>
        </p:txBody>
      </p:sp>
      <p:sp>
        <p:nvSpPr>
          <p:cNvPr id="46" name="Oval 45"/>
          <p:cNvSpPr/>
          <p:nvPr/>
        </p:nvSpPr>
        <p:spPr>
          <a:xfrm>
            <a:off x="7284529" y="452896"/>
            <a:ext cx="972225" cy="971715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527236" y="1491166"/>
            <a:ext cx="1135384" cy="1056761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353291" y="2694771"/>
            <a:ext cx="1113182" cy="1079311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527236" y="3885680"/>
            <a:ext cx="1209260" cy="1095220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494253" y="5083160"/>
            <a:ext cx="7432964" cy="1092434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ar-BH" sz="40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ar-BH" sz="40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إِوَزَّةٌ                     طَويلٌ                    سَلْوى</a:t>
            </a:r>
            <a:endParaRPr lang="en-US" sz="40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 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19545" y="5125787"/>
            <a:ext cx="1986079" cy="1064725"/>
          </a:xfrm>
          <a:prstGeom prst="roundRect">
            <a:avLst/>
          </a:prstGeom>
          <a:solidFill>
            <a:srgbClr val="E7E6E6"/>
          </a:solidFill>
          <a:ln w="571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ــــويــــ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419545" y="2712913"/>
            <a:ext cx="1986079" cy="984722"/>
          </a:xfrm>
          <a:prstGeom prst="roundRect">
            <a:avLst/>
          </a:prstGeom>
          <a:solidFill>
            <a:srgbClr val="A5A5A5">
              <a:lumMod val="20000"/>
              <a:lumOff val="80000"/>
            </a:srgbClr>
          </a:solidFill>
          <a:ln w="571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وِ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460424" y="5101385"/>
            <a:ext cx="1118750" cy="1128646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143265" y="1539629"/>
            <a:ext cx="1135384" cy="1056761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557614" y="2689257"/>
            <a:ext cx="1135384" cy="1056761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054393" y="3971962"/>
            <a:ext cx="1135384" cy="1056761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153C46E5-4ED2-4159-BCB3-AD2DCCE8B87C}"/>
              </a:ext>
            </a:extLst>
          </p:cNvPr>
          <p:cNvSpPr txBox="1">
            <a:spLocks/>
          </p:cNvSpPr>
          <p:nvPr/>
        </p:nvSpPr>
        <p:spPr>
          <a:xfrm>
            <a:off x="2305451" y="6362015"/>
            <a:ext cx="6095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00" dirty="0"/>
              <a:t>اللّ</a:t>
            </a:r>
            <a:r>
              <a:rPr lang="ar-SA" sz="1400" dirty="0"/>
              <a:t>ُ</a:t>
            </a:r>
            <a:r>
              <a:rPr lang="ar-BH" sz="1400" dirty="0"/>
              <a:t>غ</a:t>
            </a:r>
            <a:r>
              <a:rPr lang="ar-SA" sz="1400" dirty="0"/>
              <a:t>َ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الع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َ</a:t>
            </a:r>
            <a:r>
              <a:rPr lang="ar-BH" sz="1400" dirty="0"/>
              <a:t>بي</a:t>
            </a:r>
            <a:r>
              <a:rPr lang="ar-SA" sz="1400" dirty="0"/>
              <a:t>ّ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/ الص</a:t>
            </a:r>
            <a:r>
              <a:rPr lang="ar-SA" sz="1400" dirty="0"/>
              <a:t>َّ</a:t>
            </a:r>
            <a:r>
              <a:rPr lang="ar-BH" sz="1400" dirty="0"/>
              <a:t>ف</a:t>
            </a:r>
            <a:r>
              <a:rPr lang="ar-SA" sz="1400" dirty="0"/>
              <a:t>ُّ</a:t>
            </a:r>
            <a:r>
              <a:rPr lang="ar-BH" sz="1400" dirty="0"/>
              <a:t> الأو</a:t>
            </a:r>
            <a:r>
              <a:rPr lang="ar-SA" sz="1400" dirty="0"/>
              <a:t>ّ</a:t>
            </a:r>
            <a:r>
              <a:rPr lang="ar-BH" sz="1400" dirty="0"/>
              <a:t>ل</a:t>
            </a:r>
            <a:r>
              <a:rPr lang="ar-SA" sz="1400" dirty="0"/>
              <a:t>ُ</a:t>
            </a:r>
            <a:r>
              <a:rPr lang="ar-BH" sz="1400" dirty="0"/>
              <a:t>/ الدّ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س</a:t>
            </a:r>
            <a:r>
              <a:rPr lang="ar-SA" sz="1400" dirty="0"/>
              <a:t>ُ</a:t>
            </a:r>
            <a:r>
              <a:rPr lang="ar-BH" sz="1400" dirty="0"/>
              <a:t> </a:t>
            </a:r>
            <a:r>
              <a:rPr lang="ar-SA" sz="1400" dirty="0"/>
              <a:t>ا</a:t>
            </a:r>
            <a:r>
              <a:rPr lang="ar-BH" sz="1400" dirty="0"/>
              <a:t>لحاديَ عشرَ (ث) (و)/ ثالثًا: أ</a:t>
            </a:r>
            <a:r>
              <a:rPr lang="ar-SA" sz="1400" dirty="0"/>
              <a:t>َ</a:t>
            </a:r>
            <a:r>
              <a:rPr lang="ar-BH" sz="1400" dirty="0"/>
              <a:t>ك</a:t>
            </a:r>
            <a:r>
              <a:rPr lang="ar-SA" sz="1400" dirty="0"/>
              <a:t>ْ</a:t>
            </a:r>
            <a:r>
              <a:rPr lang="ar-BH" sz="1400" dirty="0"/>
              <a:t>ت</a:t>
            </a:r>
            <a:r>
              <a:rPr lang="ar-SA" sz="1400" dirty="0"/>
              <a:t>َ</a:t>
            </a:r>
            <a:r>
              <a:rPr lang="ar-BH" sz="1400" dirty="0"/>
              <a:t>ش</a:t>
            </a:r>
            <a:r>
              <a:rPr lang="ar-SA" sz="1400" dirty="0"/>
              <a:t>ِ</a:t>
            </a:r>
            <a:r>
              <a:rPr lang="ar-BH" sz="1400" dirty="0"/>
              <a:t>فُ الح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ف</a:t>
            </a:r>
            <a:r>
              <a:rPr lang="ar-SA" sz="1400" dirty="0"/>
              <a:t>َ</a:t>
            </a:r>
            <a:endParaRPr lang="en-US" sz="1400" dirty="0"/>
          </a:p>
        </p:txBody>
      </p:sp>
      <p:pic>
        <p:nvPicPr>
          <p:cNvPr id="2" name="اكتشف و ١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602" y="414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0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3418316" y="3003668"/>
            <a:ext cx="1775792" cy="9276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44809" y="1280947"/>
            <a:ext cx="1673507" cy="927652"/>
          </a:xfrm>
          <a:prstGeom prst="rect">
            <a:avLst/>
          </a:prstGeom>
          <a:solidFill>
            <a:srgbClr val="07ED43"/>
          </a:solidFill>
          <a:ln>
            <a:solidFill>
              <a:srgbClr val="07ED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925009" y="1268068"/>
            <a:ext cx="1943217" cy="927652"/>
          </a:xfrm>
          <a:prstGeom prst="rect">
            <a:avLst/>
          </a:prstGeom>
          <a:solidFill>
            <a:srgbClr val="07ED43"/>
          </a:solidFill>
          <a:ln>
            <a:solidFill>
              <a:srgbClr val="07ED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00DF31-1734-41B7-8E9B-6D9810F12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6758" y="292405"/>
            <a:ext cx="94532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spcAft>
                <a:spcPts val="0"/>
              </a:spcAft>
              <a:buSzPts val="2600"/>
              <a:tabLst>
                <a:tab pos="-635" algn="l"/>
              </a:tabLst>
            </a:pPr>
            <a:r>
              <a:rPr lang="ar-BH" sz="4000" b="1" dirty="0">
                <a:ea typeface="Calibri" panose="020F0502020204030204" pitchFamily="34" charset="0"/>
                <a:cs typeface="Sakkal Majalla" panose="02000000000000000000" pitchFamily="2" charset="-78"/>
              </a:rPr>
              <a:t>9-أُلَوِّنُ الكَلِمَةَ الَّتي تَحْتَوي عَلى:</a:t>
            </a:r>
            <a:endParaRPr lang="en-US" sz="4000" dirty="0">
              <a:effectLst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577202"/>
              </p:ext>
            </p:extLst>
          </p:nvPr>
        </p:nvGraphicFramePr>
        <p:xfrm>
          <a:off x="1735903" y="1250213"/>
          <a:ext cx="8917449" cy="9633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3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1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9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11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41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63361">
                <a:tc>
                  <a:txBody>
                    <a:bodyPr/>
                    <a:lstStyle/>
                    <a:p>
                      <a:pPr algn="ctr"/>
                      <a:r>
                        <a:rPr lang="ar-BH" sz="54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أَكْوابٌ</a:t>
                      </a:r>
                      <a:endParaRPr lang="en-US" sz="5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54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مَوْعِدٌ</a:t>
                      </a:r>
                      <a:endParaRPr lang="en-US" sz="5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54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وَرْدَةٌ</a:t>
                      </a:r>
                      <a:endParaRPr lang="en-US" sz="5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54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أَمْواجٌ</a:t>
                      </a:r>
                      <a:endParaRPr lang="en-US" sz="5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5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54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ــوا</a:t>
                      </a:r>
                      <a:endParaRPr lang="en-US" sz="5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ED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7031865" y="3003668"/>
            <a:ext cx="1836361" cy="9276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862275"/>
              </p:ext>
            </p:extLst>
          </p:nvPr>
        </p:nvGraphicFramePr>
        <p:xfrm>
          <a:off x="1727337" y="2980887"/>
          <a:ext cx="8954053" cy="9633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8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0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62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5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63361">
                <a:tc>
                  <a:txBody>
                    <a:bodyPr/>
                    <a:lstStyle/>
                    <a:p>
                      <a:pPr algn="ctr"/>
                      <a:r>
                        <a:rPr lang="ar-BH" sz="54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رِواقٌ</a:t>
                      </a:r>
                      <a:endParaRPr lang="en-US" sz="5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54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يَـحْوي</a:t>
                      </a:r>
                      <a:endParaRPr lang="en-US" sz="5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54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فَرْوٌ</a:t>
                      </a:r>
                      <a:endParaRPr lang="en-US" sz="5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54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يَطْوي</a:t>
                      </a:r>
                      <a:endParaRPr lang="en-US" sz="5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5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54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ــــوي</a:t>
                      </a:r>
                      <a:endParaRPr lang="en-US" sz="5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53C46E5-4ED2-4159-BCB3-AD2DCCE8B87C}"/>
              </a:ext>
            </a:extLst>
          </p:cNvPr>
          <p:cNvSpPr txBox="1">
            <a:spLocks/>
          </p:cNvSpPr>
          <p:nvPr/>
        </p:nvSpPr>
        <p:spPr>
          <a:xfrm>
            <a:off x="2305451" y="6362015"/>
            <a:ext cx="6095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00" dirty="0"/>
              <a:t>اللّ</a:t>
            </a:r>
            <a:r>
              <a:rPr lang="ar-SA" sz="1400" dirty="0"/>
              <a:t>ُ</a:t>
            </a:r>
            <a:r>
              <a:rPr lang="ar-BH" sz="1400" dirty="0"/>
              <a:t>غ</a:t>
            </a:r>
            <a:r>
              <a:rPr lang="ar-SA" sz="1400" dirty="0"/>
              <a:t>َ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الع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َ</a:t>
            </a:r>
            <a:r>
              <a:rPr lang="ar-BH" sz="1400" dirty="0"/>
              <a:t>بي</a:t>
            </a:r>
            <a:r>
              <a:rPr lang="ar-SA" sz="1400" dirty="0"/>
              <a:t>ّ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/ الص</a:t>
            </a:r>
            <a:r>
              <a:rPr lang="ar-SA" sz="1400" dirty="0"/>
              <a:t>َّ</a:t>
            </a:r>
            <a:r>
              <a:rPr lang="ar-BH" sz="1400" dirty="0"/>
              <a:t>ف</a:t>
            </a:r>
            <a:r>
              <a:rPr lang="ar-SA" sz="1400" dirty="0"/>
              <a:t>ُّ</a:t>
            </a:r>
            <a:r>
              <a:rPr lang="ar-BH" sz="1400" dirty="0"/>
              <a:t> الأو</a:t>
            </a:r>
            <a:r>
              <a:rPr lang="ar-SA" sz="1400" dirty="0"/>
              <a:t>ّ</a:t>
            </a:r>
            <a:r>
              <a:rPr lang="ar-BH" sz="1400" dirty="0"/>
              <a:t>ل</a:t>
            </a:r>
            <a:r>
              <a:rPr lang="ar-SA" sz="1400" dirty="0"/>
              <a:t>ُ</a:t>
            </a:r>
            <a:r>
              <a:rPr lang="ar-BH" sz="1400" dirty="0"/>
              <a:t>/ الدّ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س</a:t>
            </a:r>
            <a:r>
              <a:rPr lang="ar-SA" sz="1400" dirty="0"/>
              <a:t>ُ</a:t>
            </a:r>
            <a:r>
              <a:rPr lang="ar-BH" sz="1400" dirty="0"/>
              <a:t> </a:t>
            </a:r>
            <a:r>
              <a:rPr lang="ar-SA" sz="1400" dirty="0"/>
              <a:t>ا</a:t>
            </a:r>
            <a:r>
              <a:rPr lang="ar-BH" sz="1400" dirty="0"/>
              <a:t>لحاديَ عشرَ (ث) (و)/ ثالثًا: أ</a:t>
            </a:r>
            <a:r>
              <a:rPr lang="ar-SA" sz="1400" dirty="0"/>
              <a:t>َ</a:t>
            </a:r>
            <a:r>
              <a:rPr lang="ar-BH" sz="1400" dirty="0"/>
              <a:t>ك</a:t>
            </a:r>
            <a:r>
              <a:rPr lang="ar-SA" sz="1400" dirty="0"/>
              <a:t>ْ</a:t>
            </a:r>
            <a:r>
              <a:rPr lang="ar-BH" sz="1400" dirty="0"/>
              <a:t>ت</a:t>
            </a:r>
            <a:r>
              <a:rPr lang="ar-SA" sz="1400" dirty="0"/>
              <a:t>َ</a:t>
            </a:r>
            <a:r>
              <a:rPr lang="ar-BH" sz="1400" dirty="0"/>
              <a:t>ش</a:t>
            </a:r>
            <a:r>
              <a:rPr lang="ar-SA" sz="1400" dirty="0"/>
              <a:t>ِ</a:t>
            </a:r>
            <a:r>
              <a:rPr lang="ar-BH" sz="1400" dirty="0"/>
              <a:t>فُ الح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ف</a:t>
            </a:r>
            <a:r>
              <a:rPr lang="ar-SA" sz="1400" dirty="0"/>
              <a:t>َ</a:t>
            </a:r>
            <a:endParaRPr lang="en-US" sz="1400" dirty="0"/>
          </a:p>
        </p:txBody>
      </p:sp>
      <p:pic>
        <p:nvPicPr>
          <p:cNvPr id="2" name="اكتشف و ١٢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076" y="390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5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8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814C23F-442F-4201-90FF-F28F39ED6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49" y="497099"/>
            <a:ext cx="90557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10- </a:t>
            </a: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أُجَرِّدُ حَرْفَ (</a:t>
            </a: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ث</a:t>
            </a: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)</a:t>
            </a: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وَحَرْفَ (</a:t>
            </a: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</a:t>
            </a: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)</a:t>
            </a: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مِنَ كَلِماتِ</a:t>
            </a: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الجُمْلَةِ الآتِيَةِ:</a:t>
            </a:r>
            <a:endParaRPr kumimoji="0" lang="ar-SA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7807A3-1051-4A2B-B234-C557E1471E5D}"/>
              </a:ext>
            </a:extLst>
          </p:cNvPr>
          <p:cNvSpPr txBox="1"/>
          <p:nvPr/>
        </p:nvSpPr>
        <p:spPr>
          <a:xfrm>
            <a:off x="4859772" y="3975486"/>
            <a:ext cx="527119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602BDD7-6326-421D-8D41-F1E0F56AF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B7807A3-1051-4A2B-B234-C557E1471E5D}"/>
              </a:ext>
            </a:extLst>
          </p:cNvPr>
          <p:cNvSpPr txBox="1"/>
          <p:nvPr/>
        </p:nvSpPr>
        <p:spPr>
          <a:xfrm>
            <a:off x="7514280" y="3944729"/>
            <a:ext cx="10339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7807A3-1051-4A2B-B234-C557E1471E5D}"/>
              </a:ext>
            </a:extLst>
          </p:cNvPr>
          <p:cNvSpPr txBox="1"/>
          <p:nvPr/>
        </p:nvSpPr>
        <p:spPr>
          <a:xfrm>
            <a:off x="8080859" y="3962694"/>
            <a:ext cx="10339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7807A3-1051-4A2B-B234-C557E1471E5D}"/>
              </a:ext>
            </a:extLst>
          </p:cNvPr>
          <p:cNvSpPr txBox="1"/>
          <p:nvPr/>
        </p:nvSpPr>
        <p:spPr>
          <a:xfrm>
            <a:off x="6079901" y="3975486"/>
            <a:ext cx="10339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83289" y="4211573"/>
            <a:ext cx="724064" cy="659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ــــــــــوْ</a:t>
            </a:r>
            <a:endParaRPr lang="en-US" sz="48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625419" y="4235459"/>
            <a:ext cx="724064" cy="659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وَ</a:t>
            </a:r>
            <a:endParaRPr lang="en-US" sz="48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64890" y="4230222"/>
            <a:ext cx="807460" cy="659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ـــوا</a:t>
            </a:r>
            <a:endParaRPr lang="en-US" sz="48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235814" y="4211573"/>
            <a:ext cx="724064" cy="659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ـــــوَ</a:t>
            </a:r>
            <a:endParaRPr lang="en-US" sz="48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78806" y="2000861"/>
            <a:ext cx="64360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tabLst>
                <a:tab pos="269240" algn="l"/>
              </a:tabLst>
            </a:pPr>
            <a:r>
              <a:rPr lang="ar-BH" sz="4000" dirty="0">
                <a:ea typeface="Calibri" panose="020F0502020204030204" pitchFamily="34" charset="0"/>
                <a:cs typeface="Sakkal Majalla" panose="02000000000000000000" pitchFamily="2" charset="-78"/>
              </a:rPr>
              <a:t>كَــــوَتْ وَفــــــاءُ ثَـــــــــــــــــــــــــــوْبًا بِالـمِكْــــــــواةِ.</a:t>
            </a:r>
            <a:endParaRPr lang="en-US" sz="4000" dirty="0">
              <a:effectLst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587490" y="2589550"/>
            <a:ext cx="0" cy="14302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584791" y="2589550"/>
            <a:ext cx="12097" cy="13551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23332" y="2602342"/>
            <a:ext cx="0" cy="1373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987451" y="2589550"/>
            <a:ext cx="0" cy="14302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271111" y="2552002"/>
            <a:ext cx="0" cy="14302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B7807A3-1051-4A2B-B234-C557E1471E5D}"/>
              </a:ext>
            </a:extLst>
          </p:cNvPr>
          <p:cNvSpPr txBox="1"/>
          <p:nvPr/>
        </p:nvSpPr>
        <p:spPr>
          <a:xfrm>
            <a:off x="7008770" y="3962694"/>
            <a:ext cx="5391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34434" y="4193608"/>
            <a:ext cx="724064" cy="659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ثَـــــ</a:t>
            </a:r>
            <a:endParaRPr lang="en-US" sz="48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153C46E5-4ED2-4159-BCB3-AD2DCCE8B87C}"/>
              </a:ext>
            </a:extLst>
          </p:cNvPr>
          <p:cNvSpPr txBox="1">
            <a:spLocks/>
          </p:cNvSpPr>
          <p:nvPr/>
        </p:nvSpPr>
        <p:spPr>
          <a:xfrm>
            <a:off x="2305451" y="6362015"/>
            <a:ext cx="6095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00" dirty="0"/>
              <a:t>اللّ</a:t>
            </a:r>
            <a:r>
              <a:rPr lang="ar-SA" sz="1400" dirty="0"/>
              <a:t>ُ</a:t>
            </a:r>
            <a:r>
              <a:rPr lang="ar-BH" sz="1400" dirty="0"/>
              <a:t>غ</a:t>
            </a:r>
            <a:r>
              <a:rPr lang="ar-SA" sz="1400" dirty="0"/>
              <a:t>َ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الع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َ</a:t>
            </a:r>
            <a:r>
              <a:rPr lang="ar-BH" sz="1400" dirty="0"/>
              <a:t>بي</a:t>
            </a:r>
            <a:r>
              <a:rPr lang="ar-SA" sz="1400" dirty="0"/>
              <a:t>ّ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/ الص</a:t>
            </a:r>
            <a:r>
              <a:rPr lang="ar-SA" sz="1400" dirty="0"/>
              <a:t>َّ</a:t>
            </a:r>
            <a:r>
              <a:rPr lang="ar-BH" sz="1400" dirty="0"/>
              <a:t>ف</a:t>
            </a:r>
            <a:r>
              <a:rPr lang="ar-SA" sz="1400" dirty="0"/>
              <a:t>ُّ</a:t>
            </a:r>
            <a:r>
              <a:rPr lang="ar-BH" sz="1400" dirty="0"/>
              <a:t> الأو</a:t>
            </a:r>
            <a:r>
              <a:rPr lang="ar-SA" sz="1400" dirty="0"/>
              <a:t>ّ</a:t>
            </a:r>
            <a:r>
              <a:rPr lang="ar-BH" sz="1400" dirty="0"/>
              <a:t>ل</a:t>
            </a:r>
            <a:r>
              <a:rPr lang="ar-SA" sz="1400" dirty="0"/>
              <a:t>ُ</a:t>
            </a:r>
            <a:r>
              <a:rPr lang="ar-BH" sz="1400" dirty="0"/>
              <a:t>/ الدّ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س</a:t>
            </a:r>
            <a:r>
              <a:rPr lang="ar-SA" sz="1400" dirty="0"/>
              <a:t>ُ</a:t>
            </a:r>
            <a:r>
              <a:rPr lang="ar-BH" sz="1400" dirty="0"/>
              <a:t> </a:t>
            </a:r>
            <a:r>
              <a:rPr lang="ar-SA" sz="1400" dirty="0"/>
              <a:t>ا</a:t>
            </a:r>
            <a:r>
              <a:rPr lang="ar-BH" sz="1400" dirty="0"/>
              <a:t>لحاديَ عشرَ (ث) (و)/ ثالثًا: أ</a:t>
            </a:r>
            <a:r>
              <a:rPr lang="ar-SA" sz="1400" dirty="0"/>
              <a:t>َ</a:t>
            </a:r>
            <a:r>
              <a:rPr lang="ar-BH" sz="1400" dirty="0"/>
              <a:t>ك</a:t>
            </a:r>
            <a:r>
              <a:rPr lang="ar-SA" sz="1400" dirty="0"/>
              <a:t>ْ</a:t>
            </a:r>
            <a:r>
              <a:rPr lang="ar-BH" sz="1400" dirty="0"/>
              <a:t>ت</a:t>
            </a:r>
            <a:r>
              <a:rPr lang="ar-SA" sz="1400" dirty="0"/>
              <a:t>َ</a:t>
            </a:r>
            <a:r>
              <a:rPr lang="ar-BH" sz="1400" dirty="0"/>
              <a:t>ش</a:t>
            </a:r>
            <a:r>
              <a:rPr lang="ar-SA" sz="1400" dirty="0"/>
              <a:t>ِ</a:t>
            </a:r>
            <a:r>
              <a:rPr lang="ar-BH" sz="1400" dirty="0"/>
              <a:t>فُ الح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ف</a:t>
            </a:r>
            <a:r>
              <a:rPr lang="ar-SA" sz="1400" dirty="0"/>
              <a:t>َ</a:t>
            </a:r>
            <a:endParaRPr lang="en-US" sz="1400" dirty="0"/>
          </a:p>
        </p:txBody>
      </p:sp>
      <p:pic>
        <p:nvPicPr>
          <p:cNvPr id="2" name="اكتشف و ١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813" y="241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7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22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315102-5371-420D-8D52-A00F34BFE36E}"/>
              </a:ext>
            </a:extLst>
          </p:cNvPr>
          <p:cNvSpPr txBox="1"/>
          <p:nvPr/>
        </p:nvSpPr>
        <p:spPr>
          <a:xfrm>
            <a:off x="3612954" y="463095"/>
            <a:ext cx="6432385" cy="75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2200"/>
              <a:buFontTx/>
              <a:buNone/>
              <a:tabLst/>
              <a:defRPr/>
            </a:pP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11-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أُحَلِّلُ الكَلِماتِ</a:t>
            </a: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إِلى مَقاطِعِها 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570EED3-47A6-47CA-B55C-4AE455251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10322111" y="4969527"/>
            <a:ext cx="767529" cy="77985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68024" y="1644571"/>
            <a:ext cx="1554631" cy="896499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40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مُـثيرٌ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68430" y="1557976"/>
            <a:ext cx="1554631" cy="92477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40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وَثَبَ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85591" y="1662420"/>
            <a:ext cx="1554631" cy="896499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40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ثَوابٌ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AutoShape 187"/>
          <p:cNvCxnSpPr>
            <a:cxnSpLocks noChangeShapeType="1"/>
          </p:cNvCxnSpPr>
          <p:nvPr/>
        </p:nvCxnSpPr>
        <p:spPr bwMode="auto">
          <a:xfrm>
            <a:off x="10103393" y="2554059"/>
            <a:ext cx="907709" cy="105861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Oval 2"/>
          <p:cNvSpPr/>
          <p:nvPr/>
        </p:nvSpPr>
        <p:spPr>
          <a:xfrm>
            <a:off x="8376667" y="3595132"/>
            <a:ext cx="1024429" cy="87781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ـــرٌ</a:t>
            </a:r>
            <a:endParaRPr lang="en-US" sz="48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699090" y="3462024"/>
            <a:ext cx="1054396" cy="99632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وَ</a:t>
            </a:r>
            <a:endParaRPr lang="en-US" sz="48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467711" y="3537559"/>
            <a:ext cx="1203644" cy="9769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ـــثيـــ</a:t>
            </a:r>
            <a:endParaRPr lang="en-US" sz="48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31" name="AutoShape 187"/>
          <p:cNvCxnSpPr>
            <a:cxnSpLocks noChangeShapeType="1"/>
          </p:cNvCxnSpPr>
          <p:nvPr/>
        </p:nvCxnSpPr>
        <p:spPr bwMode="auto">
          <a:xfrm flipH="1">
            <a:off x="9061349" y="2554136"/>
            <a:ext cx="1042044" cy="1040919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187"/>
          <p:cNvCxnSpPr>
            <a:cxnSpLocks noChangeShapeType="1"/>
          </p:cNvCxnSpPr>
          <p:nvPr/>
        </p:nvCxnSpPr>
        <p:spPr bwMode="auto">
          <a:xfrm flipH="1">
            <a:off x="10045340" y="2564063"/>
            <a:ext cx="43938" cy="987521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Oval 38"/>
          <p:cNvSpPr/>
          <p:nvPr/>
        </p:nvSpPr>
        <p:spPr>
          <a:xfrm>
            <a:off x="6788016" y="3454583"/>
            <a:ext cx="1054396" cy="99632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ثَـــ</a:t>
            </a:r>
            <a:endParaRPr lang="en-US" sz="48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569080" y="3451461"/>
            <a:ext cx="1136732" cy="9994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ـــوا</a:t>
            </a:r>
            <a:endParaRPr lang="en-US" sz="48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435585" y="3423997"/>
            <a:ext cx="1054396" cy="99632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بٌ</a:t>
            </a:r>
            <a:endParaRPr lang="en-US" sz="48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42" name="AutoShape 187"/>
          <p:cNvCxnSpPr>
            <a:cxnSpLocks noChangeShapeType="1"/>
            <a:endCxn id="39" idx="1"/>
          </p:cNvCxnSpPr>
          <p:nvPr/>
        </p:nvCxnSpPr>
        <p:spPr bwMode="auto">
          <a:xfrm>
            <a:off x="6141561" y="2570895"/>
            <a:ext cx="800868" cy="1029596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AutoShape 187"/>
          <p:cNvCxnSpPr>
            <a:cxnSpLocks noChangeShapeType="1"/>
          </p:cNvCxnSpPr>
          <p:nvPr/>
        </p:nvCxnSpPr>
        <p:spPr bwMode="auto">
          <a:xfrm flipH="1">
            <a:off x="6125663" y="2593106"/>
            <a:ext cx="14911" cy="85835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AutoShape 187"/>
          <p:cNvCxnSpPr>
            <a:cxnSpLocks noChangeShapeType="1"/>
          </p:cNvCxnSpPr>
          <p:nvPr/>
        </p:nvCxnSpPr>
        <p:spPr bwMode="auto">
          <a:xfrm flipH="1">
            <a:off x="5146675" y="2573149"/>
            <a:ext cx="993899" cy="924451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Oval 45"/>
          <p:cNvSpPr/>
          <p:nvPr/>
        </p:nvSpPr>
        <p:spPr>
          <a:xfrm>
            <a:off x="10724960" y="3556788"/>
            <a:ext cx="1054396" cy="99632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مُـــ</a:t>
            </a:r>
            <a:endParaRPr lang="en-US" sz="48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477380" y="3412414"/>
            <a:ext cx="1136732" cy="9994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ثَــــ</a:t>
            </a:r>
            <a:endParaRPr lang="en-US" sz="48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380495" y="3413974"/>
            <a:ext cx="1054396" cy="99632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ــــبَ</a:t>
            </a:r>
            <a:endParaRPr lang="en-US" sz="48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49" name="AutoShape 187"/>
          <p:cNvCxnSpPr>
            <a:cxnSpLocks noChangeShapeType="1"/>
          </p:cNvCxnSpPr>
          <p:nvPr/>
        </p:nvCxnSpPr>
        <p:spPr bwMode="auto">
          <a:xfrm>
            <a:off x="2026746" y="2492969"/>
            <a:ext cx="936744" cy="104459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AutoShape 187"/>
          <p:cNvCxnSpPr>
            <a:cxnSpLocks noChangeShapeType="1"/>
          </p:cNvCxnSpPr>
          <p:nvPr/>
        </p:nvCxnSpPr>
        <p:spPr bwMode="auto">
          <a:xfrm flipH="1">
            <a:off x="938357" y="2493427"/>
            <a:ext cx="1106896" cy="90055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AutoShape 187"/>
          <p:cNvCxnSpPr>
            <a:cxnSpLocks noChangeShapeType="1"/>
            <a:stCxn id="21" idx="2"/>
            <a:endCxn id="47" idx="0"/>
          </p:cNvCxnSpPr>
          <p:nvPr/>
        </p:nvCxnSpPr>
        <p:spPr bwMode="auto">
          <a:xfrm>
            <a:off x="2045746" y="2482746"/>
            <a:ext cx="0" cy="92966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153C46E5-4ED2-4159-BCB3-AD2DCCE8B87C}"/>
              </a:ext>
            </a:extLst>
          </p:cNvPr>
          <p:cNvSpPr txBox="1">
            <a:spLocks/>
          </p:cNvSpPr>
          <p:nvPr/>
        </p:nvSpPr>
        <p:spPr>
          <a:xfrm>
            <a:off x="2305451" y="6362015"/>
            <a:ext cx="6095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00" dirty="0"/>
              <a:t>اللّ</a:t>
            </a:r>
            <a:r>
              <a:rPr lang="ar-SA" sz="1400" dirty="0"/>
              <a:t>ُ</a:t>
            </a:r>
            <a:r>
              <a:rPr lang="ar-BH" sz="1400" dirty="0"/>
              <a:t>غ</a:t>
            </a:r>
            <a:r>
              <a:rPr lang="ar-SA" sz="1400" dirty="0"/>
              <a:t>َ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الع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َ</a:t>
            </a:r>
            <a:r>
              <a:rPr lang="ar-BH" sz="1400" dirty="0"/>
              <a:t>بي</a:t>
            </a:r>
            <a:r>
              <a:rPr lang="ar-SA" sz="1400" dirty="0"/>
              <a:t>ّ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/ الص</a:t>
            </a:r>
            <a:r>
              <a:rPr lang="ar-SA" sz="1400" dirty="0"/>
              <a:t>َّ</a:t>
            </a:r>
            <a:r>
              <a:rPr lang="ar-BH" sz="1400" dirty="0"/>
              <a:t>ف</a:t>
            </a:r>
            <a:r>
              <a:rPr lang="ar-SA" sz="1400" dirty="0"/>
              <a:t>ُّ</a:t>
            </a:r>
            <a:r>
              <a:rPr lang="ar-BH" sz="1400" dirty="0"/>
              <a:t> الأو</a:t>
            </a:r>
            <a:r>
              <a:rPr lang="ar-SA" sz="1400" dirty="0"/>
              <a:t>ّ</a:t>
            </a:r>
            <a:r>
              <a:rPr lang="ar-BH" sz="1400" dirty="0"/>
              <a:t>ل</a:t>
            </a:r>
            <a:r>
              <a:rPr lang="ar-SA" sz="1400" dirty="0"/>
              <a:t>ُ</a:t>
            </a:r>
            <a:r>
              <a:rPr lang="ar-BH" sz="1400" dirty="0"/>
              <a:t>/ الدّ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س</a:t>
            </a:r>
            <a:r>
              <a:rPr lang="ar-SA" sz="1400" dirty="0"/>
              <a:t>ُ</a:t>
            </a:r>
            <a:r>
              <a:rPr lang="ar-BH" sz="1400" dirty="0"/>
              <a:t> </a:t>
            </a:r>
            <a:r>
              <a:rPr lang="ar-SA" sz="1400" dirty="0"/>
              <a:t>ا</a:t>
            </a:r>
            <a:r>
              <a:rPr lang="ar-BH" sz="1400" dirty="0"/>
              <a:t>لحاديَ عشرَ (ث) (و)/ ثالثًا: أ</a:t>
            </a:r>
            <a:r>
              <a:rPr lang="ar-SA" sz="1400" dirty="0"/>
              <a:t>َ</a:t>
            </a:r>
            <a:r>
              <a:rPr lang="ar-BH" sz="1400" dirty="0"/>
              <a:t>ك</a:t>
            </a:r>
            <a:r>
              <a:rPr lang="ar-SA" sz="1400" dirty="0"/>
              <a:t>ْ</a:t>
            </a:r>
            <a:r>
              <a:rPr lang="ar-BH" sz="1400" dirty="0"/>
              <a:t>ت</a:t>
            </a:r>
            <a:r>
              <a:rPr lang="ar-SA" sz="1400" dirty="0"/>
              <a:t>َ</a:t>
            </a:r>
            <a:r>
              <a:rPr lang="ar-BH" sz="1400" dirty="0"/>
              <a:t>ش</a:t>
            </a:r>
            <a:r>
              <a:rPr lang="ar-SA" sz="1400" dirty="0"/>
              <a:t>ِ</a:t>
            </a:r>
            <a:r>
              <a:rPr lang="ar-BH" sz="1400" dirty="0"/>
              <a:t>فُ الح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ف</a:t>
            </a:r>
            <a:r>
              <a:rPr lang="ar-SA" sz="1400" dirty="0"/>
              <a:t>َ</a:t>
            </a:r>
            <a:endParaRPr lang="en-US" sz="1400" dirty="0"/>
          </a:p>
        </p:txBody>
      </p:sp>
      <p:pic>
        <p:nvPicPr>
          <p:cNvPr id="2" name="اكتشف و ١٤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630" y="5337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2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D12AB2E7-E976-4C94-B40D-B47EABFB4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9835" y="131114"/>
            <a:ext cx="5479385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  <a:spcAft>
                <a:spcPts val="0"/>
              </a:spcAft>
              <a:buSzPts val="2600"/>
            </a:pPr>
            <a:r>
              <a:rPr lang="ar-BH" sz="4000" b="1" dirty="0">
                <a:ea typeface="Calibri" panose="020F0502020204030204" pitchFamily="34" charset="0"/>
                <a:cs typeface="Sakkal Majalla" panose="02000000000000000000" pitchFamily="2" charset="-78"/>
              </a:rPr>
              <a:t>12- أُكْمِلُ الكَلِمَةَ بِالــــمَقْطَعِ الـمُناسِبِ:</a:t>
            </a:r>
            <a:endParaRPr lang="en-US" sz="4000" dirty="0">
              <a:effectLst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979375"/>
              </p:ext>
            </p:extLst>
          </p:nvPr>
        </p:nvGraphicFramePr>
        <p:xfrm>
          <a:off x="7500730" y="1268068"/>
          <a:ext cx="3176103" cy="38825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8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8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1138">
                <a:tc>
                  <a:txBody>
                    <a:bodyPr/>
                    <a:lstStyle/>
                    <a:p>
                      <a:pPr algn="ctr"/>
                      <a:r>
                        <a:rPr lang="ar-BH" sz="5400" dirty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وِ</a:t>
                      </a:r>
                      <a:endParaRPr lang="en-US" sz="5400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5400" dirty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وَ</a:t>
                      </a:r>
                      <a:endParaRPr lang="en-US" sz="5400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727">
                <a:tc gridSpan="3">
                  <a:txBody>
                    <a:bodyPr/>
                    <a:lstStyle/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727">
                <a:tc gridSpan="3">
                  <a:txBody>
                    <a:bodyPr/>
                    <a:lstStyle/>
                    <a:p>
                      <a:pPr algn="ctr"/>
                      <a:r>
                        <a:rPr lang="ar-BH" sz="4800" baseline="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  </a:t>
                      </a:r>
                      <a:r>
                        <a:rPr lang="ar-BH" sz="48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رودٌ</a:t>
                      </a:r>
                      <a:endParaRPr lang="en-US" sz="48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1" name="Picture 20" descr="C:\Users\HP\Desktop\أرشيف الرسمات\ملف صور الجزء الثاني\صور أمينة الوحدة3 الجزء2\الوحدة الثالثة - الدرس الأول\ورود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809" y="2470716"/>
            <a:ext cx="2081411" cy="166396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136586"/>
              </p:ext>
            </p:extLst>
          </p:nvPr>
        </p:nvGraphicFramePr>
        <p:xfrm>
          <a:off x="1504122" y="1310110"/>
          <a:ext cx="3176103" cy="38825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8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8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1138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5400" dirty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ـــوو</a:t>
                      </a:r>
                      <a:endParaRPr lang="en-US" sz="5400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5400" dirty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ـــوي</a:t>
                      </a:r>
                      <a:endParaRPr lang="en-US" sz="5400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727">
                <a:tc gridSpan="3">
                  <a:txBody>
                    <a:bodyPr/>
                    <a:lstStyle/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727">
                <a:tc gridSpan="3">
                  <a:txBody>
                    <a:bodyPr/>
                    <a:lstStyle/>
                    <a:p>
                      <a:pPr algn="ctr"/>
                      <a:r>
                        <a:rPr lang="ar-BH" sz="48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دَ</a:t>
                      </a:r>
                      <a:r>
                        <a:rPr lang="ar-BH" sz="4800" baseline="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    </a:t>
                      </a:r>
                      <a:r>
                        <a:rPr lang="ar-BH" sz="48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ءٌ</a:t>
                      </a:r>
                      <a:endParaRPr lang="en-US" sz="48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" name="Picture 22" descr="C:\Users\HP\Desktop\أرشيف الرسمات\ملف صور الجزء الثاني\صور أمينة الوحدة3 الجزء2\الوحدة الثالثة - الدرس الأول\دواء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71" y="2540474"/>
            <a:ext cx="1893610" cy="159420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1705844" y="1510117"/>
            <a:ext cx="715617" cy="649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</a:t>
            </a:r>
            <a:endParaRPr lang="en-US" sz="54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823173" y="1443041"/>
            <a:ext cx="715617" cy="649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وُ</a:t>
            </a:r>
            <a:endParaRPr lang="en-US" sz="54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07556" y="4454812"/>
            <a:ext cx="715617" cy="331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</a:t>
            </a:r>
            <a:endParaRPr lang="en-US" sz="5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09346" y="4514876"/>
            <a:ext cx="715617" cy="331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</a:t>
            </a:r>
            <a:endParaRPr lang="en-US" sz="5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53C46E5-4ED2-4159-BCB3-AD2DCCE8B87C}"/>
              </a:ext>
            </a:extLst>
          </p:cNvPr>
          <p:cNvSpPr txBox="1">
            <a:spLocks/>
          </p:cNvSpPr>
          <p:nvPr/>
        </p:nvSpPr>
        <p:spPr>
          <a:xfrm>
            <a:off x="2305451" y="6362015"/>
            <a:ext cx="6095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00" dirty="0"/>
              <a:t>اللّ</a:t>
            </a:r>
            <a:r>
              <a:rPr lang="ar-SA" sz="1400" dirty="0"/>
              <a:t>ُ</a:t>
            </a:r>
            <a:r>
              <a:rPr lang="ar-BH" sz="1400" dirty="0"/>
              <a:t>غ</a:t>
            </a:r>
            <a:r>
              <a:rPr lang="ar-SA" sz="1400" dirty="0"/>
              <a:t>َ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الع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َ</a:t>
            </a:r>
            <a:r>
              <a:rPr lang="ar-BH" sz="1400" dirty="0"/>
              <a:t>بي</a:t>
            </a:r>
            <a:r>
              <a:rPr lang="ar-SA" sz="1400" dirty="0"/>
              <a:t>ّ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/ الص</a:t>
            </a:r>
            <a:r>
              <a:rPr lang="ar-SA" sz="1400" dirty="0"/>
              <a:t>َّ</a:t>
            </a:r>
            <a:r>
              <a:rPr lang="ar-BH" sz="1400" dirty="0"/>
              <a:t>ف</a:t>
            </a:r>
            <a:r>
              <a:rPr lang="ar-SA" sz="1400" dirty="0"/>
              <a:t>ُّ</a:t>
            </a:r>
            <a:r>
              <a:rPr lang="ar-BH" sz="1400" dirty="0"/>
              <a:t> الأو</a:t>
            </a:r>
            <a:r>
              <a:rPr lang="ar-SA" sz="1400" dirty="0"/>
              <a:t>ّ</a:t>
            </a:r>
            <a:r>
              <a:rPr lang="ar-BH" sz="1400" dirty="0"/>
              <a:t>ل</a:t>
            </a:r>
            <a:r>
              <a:rPr lang="ar-SA" sz="1400" dirty="0"/>
              <a:t>ُ</a:t>
            </a:r>
            <a:r>
              <a:rPr lang="ar-BH" sz="1400" dirty="0"/>
              <a:t>/ الدّ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س</a:t>
            </a:r>
            <a:r>
              <a:rPr lang="ar-SA" sz="1400" dirty="0"/>
              <a:t>ُ</a:t>
            </a:r>
            <a:r>
              <a:rPr lang="ar-BH" sz="1400" dirty="0"/>
              <a:t> </a:t>
            </a:r>
            <a:r>
              <a:rPr lang="ar-SA" sz="1400" dirty="0"/>
              <a:t>ا</a:t>
            </a:r>
            <a:r>
              <a:rPr lang="ar-BH" sz="1400" dirty="0"/>
              <a:t>لحاديَ عشرَ (ث) (و)/ ثالثًا: أ</a:t>
            </a:r>
            <a:r>
              <a:rPr lang="ar-SA" sz="1400" dirty="0"/>
              <a:t>َ</a:t>
            </a:r>
            <a:r>
              <a:rPr lang="ar-BH" sz="1400" dirty="0"/>
              <a:t>ك</a:t>
            </a:r>
            <a:r>
              <a:rPr lang="ar-SA" sz="1400" dirty="0"/>
              <a:t>ْ</a:t>
            </a:r>
            <a:r>
              <a:rPr lang="ar-BH" sz="1400" dirty="0"/>
              <a:t>ت</a:t>
            </a:r>
            <a:r>
              <a:rPr lang="ar-SA" sz="1400" dirty="0"/>
              <a:t>َ</a:t>
            </a:r>
            <a:r>
              <a:rPr lang="ar-BH" sz="1400" dirty="0"/>
              <a:t>ش</a:t>
            </a:r>
            <a:r>
              <a:rPr lang="ar-SA" sz="1400" dirty="0"/>
              <a:t>ِ</a:t>
            </a:r>
            <a:r>
              <a:rPr lang="ar-BH" sz="1400" dirty="0"/>
              <a:t>فُ الح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ف</a:t>
            </a:r>
            <a:r>
              <a:rPr lang="ar-SA" sz="1400" dirty="0"/>
              <a:t>َ</a:t>
            </a:r>
            <a:endParaRPr lang="en-US" sz="1400" dirty="0"/>
          </a:p>
        </p:txBody>
      </p:sp>
      <p:pic>
        <p:nvPicPr>
          <p:cNvPr id="4" name="اكتشف و ١٥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244" y="466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9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-0.06433 0.421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2104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0741 L 0.08177 0.4231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2152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D12AB2E7-E976-4C94-B40D-B47EABFB4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9835" y="131114"/>
            <a:ext cx="5479385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  <a:spcAft>
                <a:spcPts val="0"/>
              </a:spcAft>
              <a:buSzPts val="2600"/>
            </a:pPr>
            <a:r>
              <a:rPr lang="ar-BH" sz="4000" b="1" dirty="0">
                <a:ea typeface="Calibri" panose="020F0502020204030204" pitchFamily="34" charset="0"/>
                <a:cs typeface="Sakkal Majalla" panose="02000000000000000000" pitchFamily="2" charset="-78"/>
              </a:rPr>
              <a:t>12- أُكْمِلُ الكَلِمَةَ بِالــــمَقْطَعِ الـمُناسِبِ:</a:t>
            </a:r>
            <a:endParaRPr lang="en-US" sz="4000" dirty="0">
              <a:effectLst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836013"/>
              </p:ext>
            </p:extLst>
          </p:nvPr>
        </p:nvGraphicFramePr>
        <p:xfrm>
          <a:off x="7500730" y="1268068"/>
          <a:ext cx="3176103" cy="41568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8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8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1138">
                <a:tc>
                  <a:txBody>
                    <a:bodyPr/>
                    <a:lstStyle/>
                    <a:p>
                      <a:pPr algn="ctr"/>
                      <a:r>
                        <a:rPr lang="ar-BH" sz="5400" dirty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ثِ</a:t>
                      </a:r>
                      <a:endParaRPr lang="en-US" sz="5400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5400" dirty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ثُ</a:t>
                      </a:r>
                      <a:endParaRPr lang="en-US" sz="5400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727">
                <a:tc gridSpan="3">
                  <a:txBody>
                    <a:bodyPr/>
                    <a:lstStyle/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727">
                <a:tc gridSpan="3">
                  <a:txBody>
                    <a:bodyPr/>
                    <a:lstStyle/>
                    <a:p>
                      <a:pPr algn="ctr"/>
                      <a:r>
                        <a:rPr lang="ar-BH" sz="48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ثَـــلا</a:t>
                      </a:r>
                      <a:r>
                        <a:rPr lang="ar-BH" sz="4800" baseline="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    </a:t>
                      </a:r>
                      <a:r>
                        <a:rPr lang="ar-BH" sz="48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نَ</a:t>
                      </a:r>
                      <a:endParaRPr lang="en-US" sz="48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184670"/>
              </p:ext>
            </p:extLst>
          </p:nvPr>
        </p:nvGraphicFramePr>
        <p:xfrm>
          <a:off x="1504122" y="1310110"/>
          <a:ext cx="3176103" cy="38825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8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8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1138">
                <a:tc>
                  <a:txBody>
                    <a:bodyPr/>
                    <a:lstStyle/>
                    <a:p>
                      <a:pPr algn="ctr"/>
                      <a:r>
                        <a:rPr lang="ar-BH" sz="5400" dirty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ثِـــــ</a:t>
                      </a:r>
                      <a:endParaRPr lang="en-US" sz="5400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5400" dirty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ثَـــ</a:t>
                      </a:r>
                      <a:endParaRPr lang="en-US" sz="5400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727">
                <a:tc gridSpan="3">
                  <a:txBody>
                    <a:bodyPr/>
                    <a:lstStyle/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727">
                <a:tc gridSpan="3">
                  <a:txBody>
                    <a:bodyPr/>
                    <a:lstStyle/>
                    <a:p>
                      <a:pPr algn="ctr"/>
                      <a:r>
                        <a:rPr lang="ar-BH" sz="4800" baseline="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 </a:t>
                      </a:r>
                      <a:r>
                        <a:rPr lang="ar-BH" sz="48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ـــــرَيَّا</a:t>
                      </a:r>
                      <a:endParaRPr lang="en-US" sz="48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9658" y="2438116"/>
            <a:ext cx="1581923" cy="1497778"/>
          </a:xfrm>
          <a:prstGeom prst="rect">
            <a:avLst/>
          </a:prstGeom>
        </p:spPr>
      </p:pic>
      <p:pic>
        <p:nvPicPr>
          <p:cNvPr id="12" name="Picture 11" descr="C:\Users\HP\Desktop\ملف صور الجزء الثاني\صور الجزء الثاني براعم العربية شفيق\الوحدة الثالثة الجزء2\vec 1\New folder\set-fantasy-items-fairy-tale-game-design-objects-interior_1441-176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47" y="2602776"/>
            <a:ext cx="1706825" cy="13331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2727242" y="1416704"/>
            <a:ext cx="715617" cy="649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ثُـــــ</a:t>
            </a:r>
            <a:endParaRPr lang="en-US" sz="54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5051" y="4550063"/>
            <a:ext cx="715617" cy="331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</a:t>
            </a:r>
            <a:endParaRPr lang="en-US" sz="5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55002" y="4768724"/>
            <a:ext cx="715617" cy="331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</a:t>
            </a:r>
            <a:endParaRPr lang="en-US" sz="5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803772" y="1372102"/>
            <a:ext cx="715617" cy="649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ثو</a:t>
            </a:r>
            <a:endParaRPr lang="en-US" sz="54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153C46E5-4ED2-4159-BCB3-AD2DCCE8B87C}"/>
              </a:ext>
            </a:extLst>
          </p:cNvPr>
          <p:cNvSpPr txBox="1">
            <a:spLocks/>
          </p:cNvSpPr>
          <p:nvPr/>
        </p:nvSpPr>
        <p:spPr>
          <a:xfrm>
            <a:off x="2305451" y="6362015"/>
            <a:ext cx="6095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00" dirty="0"/>
              <a:t>اللّ</a:t>
            </a:r>
            <a:r>
              <a:rPr lang="ar-SA" sz="1400" dirty="0"/>
              <a:t>ُ</a:t>
            </a:r>
            <a:r>
              <a:rPr lang="ar-BH" sz="1400" dirty="0"/>
              <a:t>غ</a:t>
            </a:r>
            <a:r>
              <a:rPr lang="ar-SA" sz="1400" dirty="0"/>
              <a:t>َ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الع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َ</a:t>
            </a:r>
            <a:r>
              <a:rPr lang="ar-BH" sz="1400" dirty="0"/>
              <a:t>بي</a:t>
            </a:r>
            <a:r>
              <a:rPr lang="ar-SA" sz="1400" dirty="0"/>
              <a:t>ّ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/ الص</a:t>
            </a:r>
            <a:r>
              <a:rPr lang="ar-SA" sz="1400" dirty="0"/>
              <a:t>َّ</a:t>
            </a:r>
            <a:r>
              <a:rPr lang="ar-BH" sz="1400" dirty="0"/>
              <a:t>ف</a:t>
            </a:r>
            <a:r>
              <a:rPr lang="ar-SA" sz="1400" dirty="0"/>
              <a:t>ُّ</a:t>
            </a:r>
            <a:r>
              <a:rPr lang="ar-BH" sz="1400" dirty="0"/>
              <a:t> الأو</a:t>
            </a:r>
            <a:r>
              <a:rPr lang="ar-SA" sz="1400" dirty="0"/>
              <a:t>ّ</a:t>
            </a:r>
            <a:r>
              <a:rPr lang="ar-BH" sz="1400" dirty="0"/>
              <a:t>ل</a:t>
            </a:r>
            <a:r>
              <a:rPr lang="ar-SA" sz="1400" dirty="0"/>
              <a:t>ُ</a:t>
            </a:r>
            <a:r>
              <a:rPr lang="ar-BH" sz="1400" dirty="0"/>
              <a:t>/ الدّ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س</a:t>
            </a:r>
            <a:r>
              <a:rPr lang="ar-SA" sz="1400" dirty="0"/>
              <a:t>ُ</a:t>
            </a:r>
            <a:r>
              <a:rPr lang="ar-BH" sz="1400" dirty="0"/>
              <a:t> </a:t>
            </a:r>
            <a:r>
              <a:rPr lang="ar-SA" sz="1400" dirty="0"/>
              <a:t>ا</a:t>
            </a:r>
            <a:r>
              <a:rPr lang="ar-BH" sz="1400" dirty="0"/>
              <a:t>لحاديَ عشرَ (ث) (و)/ ثالثًا: أ</a:t>
            </a:r>
            <a:r>
              <a:rPr lang="ar-SA" sz="1400" dirty="0"/>
              <a:t>َ</a:t>
            </a:r>
            <a:r>
              <a:rPr lang="ar-BH" sz="1400" dirty="0"/>
              <a:t>ك</a:t>
            </a:r>
            <a:r>
              <a:rPr lang="ar-SA" sz="1400" dirty="0"/>
              <a:t>ْ</a:t>
            </a:r>
            <a:r>
              <a:rPr lang="ar-BH" sz="1400" dirty="0"/>
              <a:t>ت</a:t>
            </a:r>
            <a:r>
              <a:rPr lang="ar-SA" sz="1400" dirty="0"/>
              <a:t>َ</a:t>
            </a:r>
            <a:r>
              <a:rPr lang="ar-BH" sz="1400" dirty="0"/>
              <a:t>ش</a:t>
            </a:r>
            <a:r>
              <a:rPr lang="ar-SA" sz="1400" dirty="0"/>
              <a:t>ِ</a:t>
            </a:r>
            <a:r>
              <a:rPr lang="ar-BH" sz="1400" dirty="0"/>
              <a:t>فُ الح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ف</a:t>
            </a:r>
            <a:r>
              <a:rPr lang="ar-SA" sz="1400" dirty="0"/>
              <a:t>َ</a:t>
            </a:r>
            <a:endParaRPr lang="en-US" sz="1400" dirty="0"/>
          </a:p>
        </p:txBody>
      </p:sp>
      <p:pic>
        <p:nvPicPr>
          <p:cNvPr id="4" name="اكتشف و ١٦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2529" y="626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0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-0.09544 0.47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239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0741 L 0.02943 0.433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2131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DD6D456-8A2E-4A10-846E-F2E4F6075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46964" y="151283"/>
            <a:ext cx="6042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spcAft>
                <a:spcPts val="0"/>
              </a:spcAft>
              <a:buSzPts val="2600"/>
              <a:tabLst>
                <a:tab pos="359410" algn="l"/>
                <a:tab pos="609600" algn="r"/>
                <a:tab pos="629285" algn="l"/>
              </a:tabLst>
            </a:pPr>
            <a:r>
              <a:rPr lang="ar-BH" sz="4000" b="1" dirty="0">
                <a:ea typeface="Calibri" panose="020F0502020204030204" pitchFamily="34" charset="0"/>
                <a:cs typeface="Sakkal Majalla" panose="02000000000000000000" pitchFamily="2" charset="-78"/>
              </a:rPr>
              <a:t>13- أُكْمِلُ الكَلِماتِ بِالـمَقْطَعِ الـمُناسِبِ:</a:t>
            </a:r>
            <a:endParaRPr lang="en-US" sz="4000" dirty="0"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82535" y="1838327"/>
            <a:ext cx="71694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4400" dirty="0">
                <a:ea typeface="Calibri" panose="020F0502020204030204" pitchFamily="34" charset="0"/>
                <a:cs typeface="Sakkal Majalla" panose="02000000000000000000" pitchFamily="2" charset="-78"/>
              </a:rPr>
              <a:t>- في فَصْلِ الرَّ    ــــعِ تَنْمو أَوْراقُ شُجَيْرَةِ التّوتِ.  </a:t>
            </a:r>
            <a:endParaRPr lang="en-US" sz="4400" dirty="0"/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409055"/>
              </p:ext>
            </p:extLst>
          </p:nvPr>
        </p:nvGraphicFramePr>
        <p:xfrm>
          <a:off x="4375005" y="894732"/>
          <a:ext cx="434892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7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7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7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3535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" name="Rectangle 40"/>
          <p:cNvSpPr/>
          <p:nvPr/>
        </p:nvSpPr>
        <p:spPr>
          <a:xfrm>
            <a:off x="7849331" y="1010043"/>
            <a:ext cx="715617" cy="649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ــتا</a:t>
            </a:r>
            <a:endParaRPr lang="en-US" sz="54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32009" y="971735"/>
            <a:ext cx="715617" cy="649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</a:t>
            </a:r>
            <a:endParaRPr lang="en-US" sz="54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684148" y="971736"/>
            <a:ext cx="715617" cy="649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بيـ</a:t>
            </a:r>
            <a:endParaRPr lang="en-US" sz="54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712753" y="944707"/>
            <a:ext cx="715617" cy="649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ــثيـ</a:t>
            </a:r>
            <a:endParaRPr lang="en-US" sz="54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1" name="Picture 60" descr="A tree with green leaves&#10;&#10;Description automatically generated with low confidenc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8" y="1658036"/>
            <a:ext cx="1498510" cy="1044239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8246895" y="2063460"/>
            <a:ext cx="715617" cy="331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</a:t>
            </a:r>
            <a:endParaRPr lang="en-US" sz="5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211048" y="2944020"/>
            <a:ext cx="67409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4400" dirty="0">
                <a:ea typeface="Calibri" panose="020F0502020204030204" pitchFamily="34" charset="0"/>
                <a:cs typeface="Sakkal Majalla" panose="02000000000000000000" pitchFamily="2" charset="-78"/>
              </a:rPr>
              <a:t>- قَرَأَ بَدْرٌ كِــــ     بَ القِراءَةِ.</a:t>
            </a:r>
            <a:endParaRPr lang="en-US" sz="4400" dirty="0"/>
          </a:p>
        </p:txBody>
      </p:sp>
      <p:sp>
        <p:nvSpPr>
          <p:cNvPr id="64" name="Rectangle 63"/>
          <p:cNvSpPr/>
          <p:nvPr/>
        </p:nvSpPr>
        <p:spPr>
          <a:xfrm>
            <a:off x="8564947" y="3163087"/>
            <a:ext cx="715617" cy="331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</a:t>
            </a:r>
            <a:endParaRPr lang="en-US" sz="5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5" name="Picture 6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7" y="2783845"/>
            <a:ext cx="1498511" cy="1082235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3843657" y="4039923"/>
            <a:ext cx="71694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4400" dirty="0">
                <a:ea typeface="Calibri" panose="020F0502020204030204" pitchFamily="34" charset="0"/>
                <a:cs typeface="Sakkal Majalla" panose="02000000000000000000" pitchFamily="2" charset="-78"/>
              </a:rPr>
              <a:t>- لَعِبَتْ رِحابُ وَ      </a:t>
            </a:r>
            <a:r>
              <a:rPr lang="ar-BH" sz="4400" dirty="0" err="1">
                <a:ea typeface="Calibri" panose="020F0502020204030204" pitchFamily="34" charset="0"/>
                <a:cs typeface="Sakkal Majalla" panose="02000000000000000000" pitchFamily="2" charset="-78"/>
              </a:rPr>
              <a:t>رَةُ</a:t>
            </a:r>
            <a:r>
              <a:rPr lang="ar-BH" sz="4400" dirty="0">
                <a:ea typeface="Calibri" panose="020F0502020204030204" pitchFamily="34" charset="0"/>
                <a:cs typeface="Sakkal Majalla" panose="02000000000000000000" pitchFamily="2" charset="-78"/>
              </a:rPr>
              <a:t> لُعْبَةَ الـميزانِ.  </a:t>
            </a:r>
            <a:endParaRPr lang="en-US" sz="4400" dirty="0"/>
          </a:p>
        </p:txBody>
      </p:sp>
      <p:sp>
        <p:nvSpPr>
          <p:cNvPr id="71" name="Rectangle 70"/>
          <p:cNvSpPr/>
          <p:nvPr/>
        </p:nvSpPr>
        <p:spPr>
          <a:xfrm>
            <a:off x="8008308" y="4235373"/>
            <a:ext cx="715617" cy="3049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</a:t>
            </a:r>
            <a:endParaRPr lang="en-US" sz="5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2" name="Picture 71" descr="A picture containing table, grass, holding, woman&#10;&#10;Description automatically generated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22"/>
          <a:stretch/>
        </p:blipFill>
        <p:spPr bwMode="auto">
          <a:xfrm>
            <a:off x="918898" y="3923680"/>
            <a:ext cx="1498510" cy="1256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3869280" y="4949193"/>
            <a:ext cx="71694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4400" dirty="0">
                <a:ea typeface="Calibri" panose="020F0502020204030204" pitchFamily="34" charset="0"/>
                <a:cs typeface="Sakkal Majalla" panose="02000000000000000000" pitchFamily="2" charset="-78"/>
              </a:rPr>
              <a:t>- سَقَطَتْ مِنَ الشُّجَيْرَةِ أَوْراقٌ كَـــــــ      ــــ</a:t>
            </a:r>
            <a:r>
              <a:rPr lang="ar-BH" sz="4400" dirty="0" err="1">
                <a:ea typeface="Calibri" panose="020F0502020204030204" pitchFamily="34" charset="0"/>
                <a:cs typeface="Sakkal Majalla" panose="02000000000000000000" pitchFamily="2" charset="-78"/>
              </a:rPr>
              <a:t>رَةٌ</a:t>
            </a:r>
            <a:r>
              <a:rPr lang="ar-BH" sz="4400" dirty="0">
                <a:ea typeface="Calibri" panose="020F0502020204030204" pitchFamily="34" charset="0"/>
                <a:cs typeface="Sakkal Majalla" panose="02000000000000000000" pitchFamily="2" charset="-78"/>
              </a:rPr>
              <a:t>.  </a:t>
            </a:r>
            <a:endParaRPr lang="en-US" sz="4400" dirty="0"/>
          </a:p>
        </p:txBody>
      </p:sp>
      <p:sp>
        <p:nvSpPr>
          <p:cNvPr id="74" name="Rectangle 73"/>
          <p:cNvSpPr/>
          <p:nvPr/>
        </p:nvSpPr>
        <p:spPr>
          <a:xfrm>
            <a:off x="5661990" y="5185336"/>
            <a:ext cx="715617" cy="3049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</a:t>
            </a:r>
            <a:endParaRPr lang="en-US" sz="5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5" name="Picture 7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7" y="5205382"/>
            <a:ext cx="1474178" cy="1032062"/>
          </a:xfrm>
          <a:prstGeom prst="rect">
            <a:avLst/>
          </a:prstGeom>
        </p:spPr>
      </p:pic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153C46E5-4ED2-4159-BCB3-AD2DCCE8B87C}"/>
              </a:ext>
            </a:extLst>
          </p:cNvPr>
          <p:cNvSpPr txBox="1">
            <a:spLocks/>
          </p:cNvSpPr>
          <p:nvPr/>
        </p:nvSpPr>
        <p:spPr>
          <a:xfrm>
            <a:off x="2305451" y="6362015"/>
            <a:ext cx="6095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00" dirty="0"/>
              <a:t>اللّ</a:t>
            </a:r>
            <a:r>
              <a:rPr lang="ar-SA" sz="1400" dirty="0"/>
              <a:t>ُ</a:t>
            </a:r>
            <a:r>
              <a:rPr lang="ar-BH" sz="1400" dirty="0"/>
              <a:t>غ</a:t>
            </a:r>
            <a:r>
              <a:rPr lang="ar-SA" sz="1400" dirty="0"/>
              <a:t>َ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الع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َ</a:t>
            </a:r>
            <a:r>
              <a:rPr lang="ar-BH" sz="1400" dirty="0"/>
              <a:t>بي</a:t>
            </a:r>
            <a:r>
              <a:rPr lang="ar-SA" sz="1400" dirty="0"/>
              <a:t>ّ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/ الص</a:t>
            </a:r>
            <a:r>
              <a:rPr lang="ar-SA" sz="1400" dirty="0"/>
              <a:t>َّ</a:t>
            </a:r>
            <a:r>
              <a:rPr lang="ar-BH" sz="1400" dirty="0"/>
              <a:t>ف</a:t>
            </a:r>
            <a:r>
              <a:rPr lang="ar-SA" sz="1400" dirty="0"/>
              <a:t>ُّ</a:t>
            </a:r>
            <a:r>
              <a:rPr lang="ar-BH" sz="1400" dirty="0"/>
              <a:t> الأو</a:t>
            </a:r>
            <a:r>
              <a:rPr lang="ar-SA" sz="1400" dirty="0"/>
              <a:t>ّ</a:t>
            </a:r>
            <a:r>
              <a:rPr lang="ar-BH" sz="1400" dirty="0"/>
              <a:t>ل</a:t>
            </a:r>
            <a:r>
              <a:rPr lang="ar-SA" sz="1400" dirty="0"/>
              <a:t>ُ</a:t>
            </a:r>
            <a:r>
              <a:rPr lang="ar-BH" sz="1400" dirty="0"/>
              <a:t>/ الدّ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س</a:t>
            </a:r>
            <a:r>
              <a:rPr lang="ar-SA" sz="1400" dirty="0"/>
              <a:t>ُ</a:t>
            </a:r>
            <a:r>
              <a:rPr lang="ar-BH" sz="1400" dirty="0"/>
              <a:t> </a:t>
            </a:r>
            <a:r>
              <a:rPr lang="ar-SA" sz="1400" dirty="0"/>
              <a:t>ا</a:t>
            </a:r>
            <a:r>
              <a:rPr lang="ar-BH" sz="1400" dirty="0"/>
              <a:t>لحاديَ عشرَ (ث) (و)/ ثالثًا: أ</a:t>
            </a:r>
            <a:r>
              <a:rPr lang="ar-SA" sz="1400" dirty="0"/>
              <a:t>َ</a:t>
            </a:r>
            <a:r>
              <a:rPr lang="ar-BH" sz="1400" dirty="0"/>
              <a:t>ك</a:t>
            </a:r>
            <a:r>
              <a:rPr lang="ar-SA" sz="1400" dirty="0"/>
              <a:t>ْ</a:t>
            </a:r>
            <a:r>
              <a:rPr lang="ar-BH" sz="1400" dirty="0"/>
              <a:t>ت</a:t>
            </a:r>
            <a:r>
              <a:rPr lang="ar-SA" sz="1400" dirty="0"/>
              <a:t>َ</a:t>
            </a:r>
            <a:r>
              <a:rPr lang="ar-BH" sz="1400" dirty="0"/>
              <a:t>ش</a:t>
            </a:r>
            <a:r>
              <a:rPr lang="ar-SA" sz="1400" dirty="0"/>
              <a:t>ِ</a:t>
            </a:r>
            <a:r>
              <a:rPr lang="ar-BH" sz="1400" dirty="0"/>
              <a:t>فُ الح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ف</a:t>
            </a:r>
            <a:r>
              <a:rPr lang="ar-SA" sz="1400" dirty="0"/>
              <a:t>َ</a:t>
            </a:r>
            <a:endParaRPr lang="en-US" sz="1400" dirty="0"/>
          </a:p>
        </p:txBody>
      </p:sp>
      <p:pic>
        <p:nvPicPr>
          <p:cNvPr id="3" name="اكتشف و ١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893" y="525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6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1.11111E-6 L 0.21914 0.136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68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0186 L 0.06119 0.2939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1460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0.00278 L 0.26875 0.459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9" y="2284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1297 L -0.08529 0.593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2902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42" grpId="0"/>
      <p:bldP spid="59" grpId="0"/>
      <p:bldP spid="60" grpId="0"/>
      <p:bldP spid="62" grpId="0"/>
      <p:bldP spid="64" grpId="0"/>
      <p:bldP spid="71" grpId="0"/>
      <p:bldP spid="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FEBF32B-65A7-4C3E-B197-1C8830941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1987" y="280091"/>
            <a:ext cx="57162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14. </a:t>
            </a: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أُرَكِّبُ </a:t>
            </a:r>
            <a:r>
              <a:rPr lang="ar-SA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كَلِماتٍ بِال</a:t>
            </a:r>
            <a:r>
              <a:rPr lang="ar-BH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ــمَ</a:t>
            </a:r>
            <a:r>
              <a:rPr lang="ar-SA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قاطِع</a:t>
            </a:r>
            <a:r>
              <a:rPr lang="ar-BH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ِ </a:t>
            </a: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:</a:t>
            </a:r>
            <a:endParaRPr kumimoji="0" lang="ar-SA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DD6D456-8A2E-4A10-846E-F2E4F6075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2269" y="2711485"/>
            <a:ext cx="11849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..........................</a:t>
            </a:r>
            <a:endParaRPr lang="en-US" sz="1100" dirty="0"/>
          </a:p>
        </p:txBody>
      </p:sp>
      <p:sp>
        <p:nvSpPr>
          <p:cNvPr id="70" name="Rectangle 69"/>
          <p:cNvSpPr/>
          <p:nvPr/>
        </p:nvSpPr>
        <p:spPr>
          <a:xfrm>
            <a:off x="2330639" y="4482191"/>
            <a:ext cx="11849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..........................</a:t>
            </a:r>
            <a:endParaRPr lang="en-US" sz="1100" dirty="0"/>
          </a:p>
        </p:txBody>
      </p:sp>
      <p:sp>
        <p:nvSpPr>
          <p:cNvPr id="71" name="Rectangle 70"/>
          <p:cNvSpPr/>
          <p:nvPr/>
        </p:nvSpPr>
        <p:spPr>
          <a:xfrm>
            <a:off x="2044016" y="2297269"/>
            <a:ext cx="1747599" cy="962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ثَـــمينٌ</a:t>
            </a:r>
            <a:endParaRPr lang="en-US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42389" y="1827573"/>
            <a:ext cx="8853468" cy="3877087"/>
            <a:chOff x="0" y="0"/>
            <a:chExt cx="5224007" cy="1892411"/>
          </a:xfrm>
        </p:grpSpPr>
        <p:grpSp>
          <p:nvGrpSpPr>
            <p:cNvPr id="28" name="Group 27"/>
            <p:cNvGrpSpPr/>
            <p:nvPr/>
          </p:nvGrpSpPr>
          <p:grpSpPr>
            <a:xfrm>
              <a:off x="146256" y="186017"/>
              <a:ext cx="4975920" cy="1458184"/>
              <a:chOff x="-14" y="-11"/>
              <a:chExt cx="4975920" cy="1458184"/>
            </a:xfrm>
          </p:grpSpPr>
          <p:sp>
            <p:nvSpPr>
              <p:cNvPr id="30" name="Arrow: Pentagon 2165"/>
              <p:cNvSpPr/>
              <p:nvPr/>
            </p:nvSpPr>
            <p:spPr>
              <a:xfrm flipH="1">
                <a:off x="4272085" y="429334"/>
                <a:ext cx="703821" cy="572135"/>
              </a:xfrm>
              <a:prstGeom prst="homePlat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BH" sz="40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Sakkal Majalla" panose="02000000000000000000" pitchFamily="2" charset="-78"/>
                  </a:rPr>
                  <a:t>ثَــــــ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Arrow: Pentagon 2166"/>
              <p:cNvSpPr/>
              <p:nvPr/>
            </p:nvSpPr>
            <p:spPr>
              <a:xfrm flipH="1">
                <a:off x="3248569" y="27134"/>
                <a:ext cx="619539" cy="572135"/>
              </a:xfrm>
              <a:prstGeom prst="homePlat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BH" sz="40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Sakkal Majalla" panose="02000000000000000000" pitchFamily="2" charset="-78"/>
                  </a:rPr>
                  <a:t>ـــميـــ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H="1">
                <a:off x="3949136" y="857351"/>
                <a:ext cx="482088" cy="29707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4" name="Rectangle: Rounded Corners 2169"/>
              <p:cNvSpPr/>
              <p:nvPr/>
            </p:nvSpPr>
            <p:spPr>
              <a:xfrm>
                <a:off x="7936" y="-11"/>
                <a:ext cx="1284843" cy="583592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</a:pPr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2170"/>
              <p:cNvSpPr/>
              <p:nvPr/>
            </p:nvSpPr>
            <p:spPr>
              <a:xfrm>
                <a:off x="-14" y="874581"/>
                <a:ext cx="1316644" cy="583592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</a:pPr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898172" y="57043"/>
                <a:ext cx="657180" cy="489738"/>
              </a:xfrm>
              <a:prstGeom prst="rect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BH" sz="40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Sakkal Majalla" panose="02000000000000000000" pitchFamily="2" charset="-78"/>
                  </a:rPr>
                  <a:t>ــــنٌ</a:t>
                </a:r>
                <a:endPara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Rectangle: Rounded Corners 3029"/>
            <p:cNvSpPr/>
            <p:nvPr/>
          </p:nvSpPr>
          <p:spPr>
            <a:xfrm>
              <a:off x="0" y="0"/>
              <a:ext cx="5224007" cy="1892411"/>
            </a:xfrm>
            <a:prstGeom prst="roundRect">
              <a:avLst/>
            </a:prstGeom>
            <a:noFill/>
            <a:ln w="381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2093379" y="4093290"/>
            <a:ext cx="1747599" cy="962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ثَــقيــــلٌ</a:t>
            </a:r>
            <a:endParaRPr lang="en-US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066998" y="4111319"/>
            <a:ext cx="1113766" cy="1003353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ــــلٌ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 flipV="1">
            <a:off x="4157313" y="2842290"/>
            <a:ext cx="682327" cy="63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7" name="Straight Arrow Connector 46"/>
          <p:cNvCxnSpPr/>
          <p:nvPr/>
        </p:nvCxnSpPr>
        <p:spPr>
          <a:xfrm flipH="1" flipV="1">
            <a:off x="4189229" y="4573839"/>
            <a:ext cx="682327" cy="63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6" name="Arrow: Pentagon 2166"/>
          <p:cNvSpPr/>
          <p:nvPr/>
        </p:nvSpPr>
        <p:spPr>
          <a:xfrm flipH="1">
            <a:off x="7295847" y="3873172"/>
            <a:ext cx="1049974" cy="1172165"/>
          </a:xfrm>
          <a:prstGeom prst="homePlat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ــقيـــ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8452010" y="2759593"/>
            <a:ext cx="879294" cy="59138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 flipH="1">
            <a:off x="6365943" y="2855333"/>
            <a:ext cx="832021" cy="1326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0" name="Straight Arrow Connector 39"/>
          <p:cNvCxnSpPr/>
          <p:nvPr/>
        </p:nvCxnSpPr>
        <p:spPr>
          <a:xfrm flipH="1">
            <a:off x="6365943" y="4573362"/>
            <a:ext cx="792583" cy="47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1" name="Footer Placeholder 3">
            <a:extLst>
              <a:ext uri="{FF2B5EF4-FFF2-40B4-BE49-F238E27FC236}">
                <a16:creationId xmlns:a16="http://schemas.microsoft.com/office/drawing/2014/main" id="{153C46E5-4ED2-4159-BCB3-AD2DCCE8B87C}"/>
              </a:ext>
            </a:extLst>
          </p:cNvPr>
          <p:cNvSpPr txBox="1">
            <a:spLocks/>
          </p:cNvSpPr>
          <p:nvPr/>
        </p:nvSpPr>
        <p:spPr>
          <a:xfrm>
            <a:off x="2305451" y="6362015"/>
            <a:ext cx="6095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00" dirty="0"/>
              <a:t>اللّ</a:t>
            </a:r>
            <a:r>
              <a:rPr lang="ar-SA" sz="1400" dirty="0"/>
              <a:t>ُ</a:t>
            </a:r>
            <a:r>
              <a:rPr lang="ar-BH" sz="1400" dirty="0"/>
              <a:t>غ</a:t>
            </a:r>
            <a:r>
              <a:rPr lang="ar-SA" sz="1400" dirty="0"/>
              <a:t>َ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الع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َ</a:t>
            </a:r>
            <a:r>
              <a:rPr lang="ar-BH" sz="1400" dirty="0"/>
              <a:t>بي</a:t>
            </a:r>
            <a:r>
              <a:rPr lang="ar-SA" sz="1400" dirty="0"/>
              <a:t>ّ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/ الص</a:t>
            </a:r>
            <a:r>
              <a:rPr lang="ar-SA" sz="1400" dirty="0"/>
              <a:t>َّ</a:t>
            </a:r>
            <a:r>
              <a:rPr lang="ar-BH" sz="1400" dirty="0"/>
              <a:t>ف</a:t>
            </a:r>
            <a:r>
              <a:rPr lang="ar-SA" sz="1400" dirty="0"/>
              <a:t>ُّ</a:t>
            </a:r>
            <a:r>
              <a:rPr lang="ar-BH" sz="1400" dirty="0"/>
              <a:t> الأو</a:t>
            </a:r>
            <a:r>
              <a:rPr lang="ar-SA" sz="1400" dirty="0"/>
              <a:t>ّ</a:t>
            </a:r>
            <a:r>
              <a:rPr lang="ar-BH" sz="1400" dirty="0"/>
              <a:t>ل</a:t>
            </a:r>
            <a:r>
              <a:rPr lang="ar-SA" sz="1400" dirty="0"/>
              <a:t>ُ</a:t>
            </a:r>
            <a:r>
              <a:rPr lang="ar-BH" sz="1400" dirty="0"/>
              <a:t>/ الدّ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س</a:t>
            </a:r>
            <a:r>
              <a:rPr lang="ar-SA" sz="1400" dirty="0"/>
              <a:t>ُ</a:t>
            </a:r>
            <a:r>
              <a:rPr lang="ar-BH" sz="1400" dirty="0"/>
              <a:t> </a:t>
            </a:r>
            <a:r>
              <a:rPr lang="ar-SA" sz="1400" dirty="0"/>
              <a:t>ا</a:t>
            </a:r>
            <a:r>
              <a:rPr lang="ar-BH" sz="1400" dirty="0"/>
              <a:t>لحاديَ عشرَ (ث) (و)/ ثالثًا: أ</a:t>
            </a:r>
            <a:r>
              <a:rPr lang="ar-SA" sz="1400" dirty="0"/>
              <a:t>َ</a:t>
            </a:r>
            <a:r>
              <a:rPr lang="ar-BH" sz="1400" dirty="0"/>
              <a:t>ك</a:t>
            </a:r>
            <a:r>
              <a:rPr lang="ar-SA" sz="1400" dirty="0"/>
              <a:t>ْ</a:t>
            </a:r>
            <a:r>
              <a:rPr lang="ar-BH" sz="1400" dirty="0"/>
              <a:t>ت</a:t>
            </a:r>
            <a:r>
              <a:rPr lang="ar-SA" sz="1400" dirty="0"/>
              <a:t>َ</a:t>
            </a:r>
            <a:r>
              <a:rPr lang="ar-BH" sz="1400" dirty="0"/>
              <a:t>ش</a:t>
            </a:r>
            <a:r>
              <a:rPr lang="ar-SA" sz="1400" dirty="0"/>
              <a:t>ِ</a:t>
            </a:r>
            <a:r>
              <a:rPr lang="ar-BH" sz="1400" dirty="0"/>
              <a:t>فُ الح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ف</a:t>
            </a:r>
            <a:r>
              <a:rPr lang="ar-SA" sz="1400" dirty="0"/>
              <a:t>َ</a:t>
            </a:r>
            <a:endParaRPr lang="en-US" sz="1400" dirty="0"/>
          </a:p>
        </p:txBody>
      </p:sp>
      <p:pic>
        <p:nvPicPr>
          <p:cNvPr id="2" name="اكتشف و ١٨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1168" y="621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7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70" grpId="0"/>
      <p:bldP spid="71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FEBF32B-65A7-4C3E-B197-1C8830941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397" y="305409"/>
            <a:ext cx="57162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14. </a:t>
            </a: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أُرَكِّبُ </a:t>
            </a:r>
            <a:r>
              <a:rPr lang="ar-SA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كَلِماتٍ بِال</a:t>
            </a:r>
            <a:r>
              <a:rPr lang="ar-BH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ــمَ</a:t>
            </a:r>
            <a:r>
              <a:rPr lang="ar-SA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قاطِع</a:t>
            </a:r>
            <a:r>
              <a:rPr lang="ar-BH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ِ </a:t>
            </a: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:</a:t>
            </a:r>
            <a:endParaRPr kumimoji="0" lang="ar-SA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DD6D456-8A2E-4A10-846E-F2E4F6075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2269" y="2711485"/>
            <a:ext cx="11849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..........................</a:t>
            </a:r>
            <a:endParaRPr lang="en-US" sz="1100" dirty="0"/>
          </a:p>
        </p:txBody>
      </p:sp>
      <p:sp>
        <p:nvSpPr>
          <p:cNvPr id="70" name="Rectangle 69"/>
          <p:cNvSpPr/>
          <p:nvPr/>
        </p:nvSpPr>
        <p:spPr>
          <a:xfrm>
            <a:off x="2330639" y="4482191"/>
            <a:ext cx="11849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..........................</a:t>
            </a:r>
            <a:endParaRPr lang="en-US" sz="1100" dirty="0"/>
          </a:p>
        </p:txBody>
      </p:sp>
      <p:sp>
        <p:nvSpPr>
          <p:cNvPr id="71" name="Rectangle 70"/>
          <p:cNvSpPr/>
          <p:nvPr/>
        </p:nvSpPr>
        <p:spPr>
          <a:xfrm>
            <a:off x="2044016" y="2297269"/>
            <a:ext cx="1747599" cy="962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ثابِتٌ</a:t>
            </a:r>
            <a:endParaRPr lang="en-US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426432" y="1899942"/>
            <a:ext cx="8853468" cy="3877087"/>
            <a:chOff x="0" y="0"/>
            <a:chExt cx="5224007" cy="1892411"/>
          </a:xfrm>
        </p:grpSpPr>
        <p:grpSp>
          <p:nvGrpSpPr>
            <p:cNvPr id="28" name="Group 27"/>
            <p:cNvGrpSpPr/>
            <p:nvPr/>
          </p:nvGrpSpPr>
          <p:grpSpPr>
            <a:xfrm>
              <a:off x="146256" y="186017"/>
              <a:ext cx="4572841" cy="1458184"/>
              <a:chOff x="-14" y="-11"/>
              <a:chExt cx="4572841" cy="1458184"/>
            </a:xfrm>
          </p:grpSpPr>
          <p:sp>
            <p:nvSpPr>
              <p:cNvPr id="31" name="Arrow: Pentagon 2166"/>
              <p:cNvSpPr/>
              <p:nvPr/>
            </p:nvSpPr>
            <p:spPr>
              <a:xfrm flipH="1">
                <a:off x="3953288" y="14376"/>
                <a:ext cx="619539" cy="572135"/>
              </a:xfrm>
              <a:prstGeom prst="homePlat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BH" sz="40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Sakkal Majalla" panose="02000000000000000000" pitchFamily="2" charset="-78"/>
                  </a:rPr>
                  <a:t>ثا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Rectangle: Rounded Corners 2169"/>
              <p:cNvSpPr/>
              <p:nvPr/>
            </p:nvSpPr>
            <p:spPr>
              <a:xfrm>
                <a:off x="7936" y="-11"/>
                <a:ext cx="1284843" cy="583592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</a:pPr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2170"/>
              <p:cNvSpPr/>
              <p:nvPr/>
            </p:nvSpPr>
            <p:spPr>
              <a:xfrm>
                <a:off x="-14" y="874581"/>
                <a:ext cx="1316644" cy="583592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</a:pPr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819105" y="34748"/>
                <a:ext cx="657180" cy="489738"/>
              </a:xfrm>
              <a:prstGeom prst="rect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BH" sz="40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Sakkal Majalla" panose="02000000000000000000" pitchFamily="2" charset="-78"/>
                  </a:rPr>
                  <a:t>ــــتٌ</a:t>
                </a:r>
                <a:endPara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Rectangle: Rounded Corners 3029"/>
            <p:cNvSpPr/>
            <p:nvPr/>
          </p:nvSpPr>
          <p:spPr>
            <a:xfrm>
              <a:off x="0" y="0"/>
              <a:ext cx="5224007" cy="1892411"/>
            </a:xfrm>
            <a:prstGeom prst="roundRect">
              <a:avLst/>
            </a:prstGeom>
            <a:noFill/>
            <a:ln w="381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2093379" y="4093290"/>
            <a:ext cx="1747599" cy="962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ذابِـــــلٌ</a:t>
            </a:r>
            <a:endParaRPr lang="en-US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749281" y="4082870"/>
            <a:ext cx="1113766" cy="1003353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ــــلٌ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 flipV="1">
            <a:off x="4001647" y="2842290"/>
            <a:ext cx="682327" cy="63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7" name="Straight Arrow Connector 46"/>
          <p:cNvCxnSpPr/>
          <p:nvPr/>
        </p:nvCxnSpPr>
        <p:spPr>
          <a:xfrm flipH="1" flipV="1">
            <a:off x="3983618" y="4574473"/>
            <a:ext cx="682327" cy="63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6" name="Arrow: Pentagon 2166"/>
          <p:cNvSpPr/>
          <p:nvPr/>
        </p:nvSpPr>
        <p:spPr>
          <a:xfrm flipH="1">
            <a:off x="8540855" y="3810481"/>
            <a:ext cx="1049974" cy="1172165"/>
          </a:xfrm>
          <a:prstGeom prst="homePlat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ذا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7947515" y="3769178"/>
            <a:ext cx="593340" cy="44194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1" name="Rectangle 40"/>
          <p:cNvSpPr/>
          <p:nvPr/>
        </p:nvSpPr>
        <p:spPr>
          <a:xfrm>
            <a:off x="6804625" y="3305459"/>
            <a:ext cx="1113766" cy="1003353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بِــــ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7947516" y="3016098"/>
            <a:ext cx="593339" cy="66883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4" name="Straight Arrow Connector 43"/>
          <p:cNvCxnSpPr>
            <a:endCxn id="45" idx="3"/>
          </p:cNvCxnSpPr>
          <p:nvPr/>
        </p:nvCxnSpPr>
        <p:spPr>
          <a:xfrm flipH="1">
            <a:off x="5863047" y="3837704"/>
            <a:ext cx="869523" cy="74684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8" name="Straight Arrow Connector 47"/>
          <p:cNvCxnSpPr/>
          <p:nvPr/>
        </p:nvCxnSpPr>
        <p:spPr>
          <a:xfrm flipH="1" flipV="1">
            <a:off x="5913211" y="2819328"/>
            <a:ext cx="862290" cy="79772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Footer Placeholder 3">
            <a:extLst>
              <a:ext uri="{FF2B5EF4-FFF2-40B4-BE49-F238E27FC236}">
                <a16:creationId xmlns:a16="http://schemas.microsoft.com/office/drawing/2014/main" id="{153C46E5-4ED2-4159-BCB3-AD2DCCE8B87C}"/>
              </a:ext>
            </a:extLst>
          </p:cNvPr>
          <p:cNvSpPr txBox="1">
            <a:spLocks/>
          </p:cNvSpPr>
          <p:nvPr/>
        </p:nvSpPr>
        <p:spPr>
          <a:xfrm>
            <a:off x="2305451" y="6362015"/>
            <a:ext cx="6095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00" dirty="0"/>
              <a:t>اللّ</a:t>
            </a:r>
            <a:r>
              <a:rPr lang="ar-SA" sz="1400" dirty="0"/>
              <a:t>ُ</a:t>
            </a:r>
            <a:r>
              <a:rPr lang="ar-BH" sz="1400" dirty="0"/>
              <a:t>غ</a:t>
            </a:r>
            <a:r>
              <a:rPr lang="ar-SA" sz="1400" dirty="0"/>
              <a:t>َ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الع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َ</a:t>
            </a:r>
            <a:r>
              <a:rPr lang="ar-BH" sz="1400" dirty="0"/>
              <a:t>بي</a:t>
            </a:r>
            <a:r>
              <a:rPr lang="ar-SA" sz="1400" dirty="0"/>
              <a:t>ّ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/ الص</a:t>
            </a:r>
            <a:r>
              <a:rPr lang="ar-SA" sz="1400" dirty="0"/>
              <a:t>َّ</a:t>
            </a:r>
            <a:r>
              <a:rPr lang="ar-BH" sz="1400" dirty="0"/>
              <a:t>ف</a:t>
            </a:r>
            <a:r>
              <a:rPr lang="ar-SA" sz="1400" dirty="0"/>
              <a:t>ُّ</a:t>
            </a:r>
            <a:r>
              <a:rPr lang="ar-BH" sz="1400" dirty="0"/>
              <a:t> الأو</a:t>
            </a:r>
            <a:r>
              <a:rPr lang="ar-SA" sz="1400" dirty="0"/>
              <a:t>ّ</a:t>
            </a:r>
            <a:r>
              <a:rPr lang="ar-BH" sz="1400" dirty="0"/>
              <a:t>ل</a:t>
            </a:r>
            <a:r>
              <a:rPr lang="ar-SA" sz="1400" dirty="0"/>
              <a:t>ُ</a:t>
            </a:r>
            <a:r>
              <a:rPr lang="ar-BH" sz="1400" dirty="0"/>
              <a:t>/ الدّ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س</a:t>
            </a:r>
            <a:r>
              <a:rPr lang="ar-SA" sz="1400" dirty="0"/>
              <a:t>ُ</a:t>
            </a:r>
            <a:r>
              <a:rPr lang="ar-BH" sz="1400" dirty="0"/>
              <a:t> </a:t>
            </a:r>
            <a:r>
              <a:rPr lang="ar-SA" sz="1400" dirty="0"/>
              <a:t>ا</a:t>
            </a:r>
            <a:r>
              <a:rPr lang="ar-BH" sz="1400" dirty="0"/>
              <a:t>لحاديَ عشرَ (ث) (و)/ ثالثًا: أ</a:t>
            </a:r>
            <a:r>
              <a:rPr lang="ar-SA" sz="1400" dirty="0"/>
              <a:t>َ</a:t>
            </a:r>
            <a:r>
              <a:rPr lang="ar-BH" sz="1400" dirty="0"/>
              <a:t>ك</a:t>
            </a:r>
            <a:r>
              <a:rPr lang="ar-SA" sz="1400" dirty="0"/>
              <a:t>ْ</a:t>
            </a:r>
            <a:r>
              <a:rPr lang="ar-BH" sz="1400" dirty="0"/>
              <a:t>ت</a:t>
            </a:r>
            <a:r>
              <a:rPr lang="ar-SA" sz="1400" dirty="0"/>
              <a:t>َ</a:t>
            </a:r>
            <a:r>
              <a:rPr lang="ar-BH" sz="1400" dirty="0"/>
              <a:t>ش</a:t>
            </a:r>
            <a:r>
              <a:rPr lang="ar-SA" sz="1400" dirty="0"/>
              <a:t>ِ</a:t>
            </a:r>
            <a:r>
              <a:rPr lang="ar-BH" sz="1400" dirty="0"/>
              <a:t>فُ الح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ف</a:t>
            </a:r>
            <a:r>
              <a:rPr lang="ar-SA" sz="1400" dirty="0"/>
              <a:t>َ</a:t>
            </a:r>
            <a:endParaRPr lang="en-US" sz="1400" dirty="0"/>
          </a:p>
        </p:txBody>
      </p:sp>
      <p:pic>
        <p:nvPicPr>
          <p:cNvPr id="2" name="اكتشف و ١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9502" y="584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3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70" grpId="0"/>
      <p:bldP spid="71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EE1AD42-4838-476A-B7FE-1A7A70CB2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476180"/>
              </p:ext>
            </p:extLst>
          </p:nvPr>
        </p:nvGraphicFramePr>
        <p:xfrm>
          <a:off x="174812" y="1309704"/>
          <a:ext cx="11134164" cy="4912205"/>
        </p:xfrm>
        <a:graphic>
          <a:graphicData uri="http://schemas.openxmlformats.org/drawingml/2006/table">
            <a:tbl>
              <a:tblPr rtl="1" firstRow="1" firstCol="1" bandRow="1"/>
              <a:tblGrid>
                <a:gridCol w="3518675">
                  <a:extLst>
                    <a:ext uri="{9D8B030D-6E8A-4147-A177-3AD203B41FA5}">
                      <a16:colId xmlns:a16="http://schemas.microsoft.com/office/drawing/2014/main" val="4247452070"/>
                    </a:ext>
                  </a:extLst>
                </a:gridCol>
                <a:gridCol w="3691201">
                  <a:extLst>
                    <a:ext uri="{9D8B030D-6E8A-4147-A177-3AD203B41FA5}">
                      <a16:colId xmlns:a16="http://schemas.microsoft.com/office/drawing/2014/main" val="3189808377"/>
                    </a:ext>
                  </a:extLst>
                </a:gridCol>
                <a:gridCol w="3924288">
                  <a:extLst>
                    <a:ext uri="{9D8B030D-6E8A-4147-A177-3AD203B41FA5}">
                      <a16:colId xmlns:a16="http://schemas.microsoft.com/office/drawing/2014/main" val="3310220663"/>
                    </a:ext>
                  </a:extLst>
                </a:gridCol>
              </a:tblGrid>
              <a:tr h="600647"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015081"/>
                  </a:ext>
                </a:extLst>
              </a:tr>
              <a:tr h="188494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2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143"/>
                  </a:ext>
                </a:extLst>
              </a:tr>
              <a:tr h="2426610">
                <a:tc gridSpan="3"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endParaRPr lang="ar-BH" sz="2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BH" sz="2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                                                                               </a:t>
                      </a:r>
                      <a:r>
                        <a:rPr lang="ar-SA" sz="2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       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63342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0AA47F6E-D038-4D48-8B97-BF073366B66A}"/>
              </a:ext>
            </a:extLst>
          </p:cNvPr>
          <p:cNvSpPr/>
          <p:nvPr/>
        </p:nvSpPr>
        <p:spPr>
          <a:xfrm>
            <a:off x="8775916" y="2071852"/>
            <a:ext cx="1354443" cy="7116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ثَــــ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ــلاثَة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ٌ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545E9-7254-499B-9E41-2C25DAC07FEA}"/>
              </a:ext>
            </a:extLst>
          </p:cNvPr>
          <p:cNvSpPr/>
          <p:nvPr/>
        </p:nvSpPr>
        <p:spPr>
          <a:xfrm>
            <a:off x="5077967" y="2072369"/>
            <a:ext cx="1451622" cy="5748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ثُــ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ـــرَيَّا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54AF9F-C245-4064-B9C1-4ED4994EE254}"/>
              </a:ext>
            </a:extLst>
          </p:cNvPr>
          <p:cNvSpPr/>
          <p:nvPr/>
        </p:nvSpPr>
        <p:spPr>
          <a:xfrm>
            <a:off x="1450693" y="2070345"/>
            <a:ext cx="1354443" cy="7116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ثِــــ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مار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ٌ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98F4DD-5F7F-47C2-9D2D-8D377153CBD0}"/>
              </a:ext>
            </a:extLst>
          </p:cNvPr>
          <p:cNvSpPr/>
          <p:nvPr/>
        </p:nvSpPr>
        <p:spPr>
          <a:xfrm>
            <a:off x="1450693" y="2891032"/>
            <a:ext cx="1354443" cy="5710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ثِــ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F124A5-D13D-484E-87AF-855AA07D1926}"/>
              </a:ext>
            </a:extLst>
          </p:cNvPr>
          <p:cNvSpPr/>
          <p:nvPr/>
        </p:nvSpPr>
        <p:spPr>
          <a:xfrm>
            <a:off x="5260198" y="2928834"/>
            <a:ext cx="1079292" cy="574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ثُـــ</a:t>
            </a:r>
            <a:r>
              <a:rPr lang="ar-SA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2C36C4-1C99-4C00-8F8F-2A0F21E731F7}"/>
              </a:ext>
            </a:extLst>
          </p:cNvPr>
          <p:cNvSpPr/>
          <p:nvPr/>
        </p:nvSpPr>
        <p:spPr>
          <a:xfrm>
            <a:off x="8794552" y="2948873"/>
            <a:ext cx="1354443" cy="574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ثَـــ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E207A3-B975-4194-A3E6-5862D03B0820}"/>
              </a:ext>
            </a:extLst>
          </p:cNvPr>
          <p:cNvSpPr/>
          <p:nvPr/>
        </p:nvSpPr>
        <p:spPr>
          <a:xfrm>
            <a:off x="5307175" y="1370446"/>
            <a:ext cx="985337" cy="429180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3F4081-3C2F-4CEA-8258-EE1CA703B7D9}"/>
              </a:ext>
            </a:extLst>
          </p:cNvPr>
          <p:cNvSpPr/>
          <p:nvPr/>
        </p:nvSpPr>
        <p:spPr>
          <a:xfrm>
            <a:off x="10588979" y="4459779"/>
            <a:ext cx="629969" cy="5809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ثَــــ</a:t>
            </a:r>
            <a:endParaRPr lang="en-US" sz="3600" b="1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9C5E7A-749B-457A-8093-DED02B94C210}"/>
              </a:ext>
            </a:extLst>
          </p:cNvPr>
          <p:cNvSpPr/>
          <p:nvPr/>
        </p:nvSpPr>
        <p:spPr>
          <a:xfrm>
            <a:off x="10296908" y="1310110"/>
            <a:ext cx="1699042" cy="847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4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1. أَقْرَأُ:</a:t>
            </a:r>
            <a:endParaRPr lang="en-US" sz="4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8DE6ED-AC71-4C5E-BC25-0B1B2A4999E8}"/>
              </a:ext>
            </a:extLst>
          </p:cNvPr>
          <p:cNvSpPr/>
          <p:nvPr/>
        </p:nvSpPr>
        <p:spPr>
          <a:xfrm>
            <a:off x="9679866" y="4462822"/>
            <a:ext cx="629969" cy="5748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ثُــــ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1E0A85-80E9-40AF-9132-9B3000658CFA}"/>
              </a:ext>
            </a:extLst>
          </p:cNvPr>
          <p:cNvSpPr/>
          <p:nvPr/>
        </p:nvSpPr>
        <p:spPr>
          <a:xfrm>
            <a:off x="6940136" y="4449934"/>
            <a:ext cx="667745" cy="5790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ــثُـــ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6E7D60-4FB5-40B4-A72D-BD0890AC06C3}"/>
              </a:ext>
            </a:extLst>
          </p:cNvPr>
          <p:cNvSpPr/>
          <p:nvPr/>
        </p:nvSpPr>
        <p:spPr>
          <a:xfrm>
            <a:off x="5971159" y="4468719"/>
            <a:ext cx="667746" cy="5630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ـــثِـــ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585D5A-B26C-4D5B-8C1C-38338E7F63F9}"/>
              </a:ext>
            </a:extLst>
          </p:cNvPr>
          <p:cNvSpPr/>
          <p:nvPr/>
        </p:nvSpPr>
        <p:spPr>
          <a:xfrm>
            <a:off x="3054243" y="4468719"/>
            <a:ext cx="629969" cy="5630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ــــثِ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983C60-1960-4A83-84EF-2C9B2B7B2E54}"/>
              </a:ext>
            </a:extLst>
          </p:cNvPr>
          <p:cNvSpPr/>
          <p:nvPr/>
        </p:nvSpPr>
        <p:spPr>
          <a:xfrm>
            <a:off x="2044008" y="4468719"/>
            <a:ext cx="629969" cy="5710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D26FAA-C2E9-4619-9757-3F43A926078D}"/>
              </a:ext>
            </a:extLst>
          </p:cNvPr>
          <p:cNvSpPr/>
          <p:nvPr/>
        </p:nvSpPr>
        <p:spPr>
          <a:xfrm>
            <a:off x="8733705" y="4465039"/>
            <a:ext cx="719431" cy="5773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ثِــــ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907FB5-1890-4D49-BD83-ACFFD6C60724}"/>
              </a:ext>
            </a:extLst>
          </p:cNvPr>
          <p:cNvSpPr/>
          <p:nvPr/>
        </p:nvSpPr>
        <p:spPr>
          <a:xfrm>
            <a:off x="5025274" y="4468719"/>
            <a:ext cx="667746" cy="571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ـــــثَ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A3B236-76AF-4220-93E3-965068A66EC1}"/>
              </a:ext>
            </a:extLst>
          </p:cNvPr>
          <p:cNvSpPr/>
          <p:nvPr/>
        </p:nvSpPr>
        <p:spPr>
          <a:xfrm>
            <a:off x="1052139" y="4455704"/>
            <a:ext cx="667746" cy="5834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ثُ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5B4C79B-994F-4CD9-88D8-5AE59ADDC01A}"/>
              </a:ext>
            </a:extLst>
          </p:cNvPr>
          <p:cNvSpPr/>
          <p:nvPr/>
        </p:nvSpPr>
        <p:spPr>
          <a:xfrm>
            <a:off x="7893062" y="4476487"/>
            <a:ext cx="629969" cy="5611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ــثَـ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828029-DC79-40B8-8CA1-CD9BFCA8A05D}"/>
              </a:ext>
            </a:extLst>
          </p:cNvPr>
          <p:cNvSpPr/>
          <p:nvPr/>
        </p:nvSpPr>
        <p:spPr>
          <a:xfrm>
            <a:off x="4071182" y="4454673"/>
            <a:ext cx="629969" cy="5710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ـــــثُ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99448A-0D6F-4985-AB11-DD2B0A8AAA3A}"/>
              </a:ext>
            </a:extLst>
          </p:cNvPr>
          <p:cNvSpPr/>
          <p:nvPr/>
        </p:nvSpPr>
        <p:spPr>
          <a:xfrm>
            <a:off x="283202" y="4455704"/>
            <a:ext cx="629969" cy="5834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ثِ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153C46E5-4ED2-4159-BCB3-AD2DCCE8B87C}"/>
              </a:ext>
            </a:extLst>
          </p:cNvPr>
          <p:cNvSpPr txBox="1">
            <a:spLocks/>
          </p:cNvSpPr>
          <p:nvPr/>
        </p:nvSpPr>
        <p:spPr>
          <a:xfrm>
            <a:off x="2752003" y="6358789"/>
            <a:ext cx="6095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00" dirty="0"/>
              <a:t>اللّ</a:t>
            </a:r>
            <a:r>
              <a:rPr lang="ar-SA" sz="1400" dirty="0"/>
              <a:t>ُ</a:t>
            </a:r>
            <a:r>
              <a:rPr lang="ar-BH" sz="1400" dirty="0"/>
              <a:t>غ</a:t>
            </a:r>
            <a:r>
              <a:rPr lang="ar-SA" sz="1400" dirty="0"/>
              <a:t>َ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الع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َ</a:t>
            </a:r>
            <a:r>
              <a:rPr lang="ar-BH" sz="1400" dirty="0"/>
              <a:t>بي</a:t>
            </a:r>
            <a:r>
              <a:rPr lang="ar-SA" sz="1400" dirty="0"/>
              <a:t>ّ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/ الص</a:t>
            </a:r>
            <a:r>
              <a:rPr lang="ar-SA" sz="1400" dirty="0"/>
              <a:t>َّ</a:t>
            </a:r>
            <a:r>
              <a:rPr lang="ar-BH" sz="1400" dirty="0"/>
              <a:t>ف</a:t>
            </a:r>
            <a:r>
              <a:rPr lang="ar-SA" sz="1400" dirty="0"/>
              <a:t>ُّ</a:t>
            </a:r>
            <a:r>
              <a:rPr lang="ar-BH" sz="1400" dirty="0"/>
              <a:t> الأو</a:t>
            </a:r>
            <a:r>
              <a:rPr lang="ar-SA" sz="1400" dirty="0"/>
              <a:t>ّ</a:t>
            </a:r>
            <a:r>
              <a:rPr lang="ar-BH" sz="1400" dirty="0"/>
              <a:t>ل</a:t>
            </a:r>
            <a:r>
              <a:rPr lang="ar-SA" sz="1400" dirty="0"/>
              <a:t>ُ</a:t>
            </a:r>
            <a:r>
              <a:rPr lang="ar-BH" sz="1400" dirty="0"/>
              <a:t>/ الدّ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س</a:t>
            </a:r>
            <a:r>
              <a:rPr lang="ar-SA" sz="1400" dirty="0"/>
              <a:t>ُ</a:t>
            </a:r>
            <a:r>
              <a:rPr lang="ar-BH" sz="1400" dirty="0"/>
              <a:t> </a:t>
            </a:r>
            <a:r>
              <a:rPr lang="ar-SA" sz="1400" dirty="0"/>
              <a:t>ا</a:t>
            </a:r>
            <a:r>
              <a:rPr lang="ar-BH" sz="1400" dirty="0"/>
              <a:t>لحاديَ عشرَ (ث) (و)/ ثالثًا: أ</a:t>
            </a:r>
            <a:r>
              <a:rPr lang="ar-SA" sz="1400" dirty="0"/>
              <a:t>َ</a:t>
            </a:r>
            <a:r>
              <a:rPr lang="ar-BH" sz="1400" dirty="0"/>
              <a:t>ك</a:t>
            </a:r>
            <a:r>
              <a:rPr lang="ar-SA" sz="1400" dirty="0"/>
              <a:t>ْ</a:t>
            </a:r>
            <a:r>
              <a:rPr lang="ar-BH" sz="1400" dirty="0"/>
              <a:t>ت</a:t>
            </a:r>
            <a:r>
              <a:rPr lang="ar-SA" sz="1400" dirty="0"/>
              <a:t>َ</a:t>
            </a:r>
            <a:r>
              <a:rPr lang="ar-BH" sz="1400" dirty="0"/>
              <a:t>ش</a:t>
            </a:r>
            <a:r>
              <a:rPr lang="ar-SA" sz="1400" dirty="0"/>
              <a:t>ِ</a:t>
            </a:r>
            <a:r>
              <a:rPr lang="ar-BH" sz="1400" dirty="0"/>
              <a:t>فُ الح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ف</a:t>
            </a:r>
            <a:r>
              <a:rPr lang="ar-SA" sz="1400" dirty="0"/>
              <a:t>َ</a:t>
            </a:r>
            <a:endParaRPr lang="en-US" sz="1400" dirty="0"/>
          </a:p>
        </p:txBody>
      </p:sp>
      <p:pic>
        <p:nvPicPr>
          <p:cNvPr id="2" name="اكتشف و ٢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8495" y="467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1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FEBF32B-65A7-4C3E-B197-1C8830941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0084" y="386868"/>
            <a:ext cx="57162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15. أُكْمِلُ الجُمْلَةَ بِالبِطاقاتِ الآتِيَةِ:</a:t>
            </a:r>
            <a:endParaRPr kumimoji="0" lang="ar-SA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DD6D456-8A2E-4A10-846E-F2E4F6075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65373" y="3707680"/>
            <a:ext cx="11849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..........................</a:t>
            </a:r>
            <a:endParaRPr lang="en-US" sz="1100" dirty="0"/>
          </a:p>
        </p:txBody>
      </p:sp>
      <p:sp>
        <p:nvSpPr>
          <p:cNvPr id="71" name="Rectangle 70"/>
          <p:cNvSpPr/>
          <p:nvPr/>
        </p:nvSpPr>
        <p:spPr>
          <a:xfrm>
            <a:off x="8410802" y="1939391"/>
            <a:ext cx="1442174" cy="804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عَلى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97653" y="3420773"/>
            <a:ext cx="91992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4400" dirty="0">
                <a:ea typeface="Calibri" panose="020F0502020204030204" pitchFamily="34" charset="0"/>
                <a:cs typeface="Sakkal Majalla" panose="02000000000000000000" pitchFamily="2" charset="-78"/>
              </a:rPr>
              <a:t>-وَقَفَتْ                                                                                الـجَبَلِ. </a:t>
            </a:r>
            <a:endParaRPr lang="en-US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0214" y="3704664"/>
            <a:ext cx="11849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..........................</a:t>
            </a:r>
            <a:endParaRPr lang="en-US" sz="1100" dirty="0"/>
          </a:p>
        </p:txBody>
      </p:sp>
      <p:sp>
        <p:nvSpPr>
          <p:cNvPr id="38" name="Rectangle 37"/>
          <p:cNvSpPr/>
          <p:nvPr/>
        </p:nvSpPr>
        <p:spPr>
          <a:xfrm>
            <a:off x="5427329" y="3707680"/>
            <a:ext cx="11849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..........................</a:t>
            </a:r>
            <a:endParaRPr lang="en-US" sz="1100" dirty="0"/>
          </a:p>
        </p:txBody>
      </p:sp>
      <p:sp>
        <p:nvSpPr>
          <p:cNvPr id="39" name="Rectangle 38"/>
          <p:cNvSpPr/>
          <p:nvPr/>
        </p:nvSpPr>
        <p:spPr>
          <a:xfrm>
            <a:off x="8592950" y="3720845"/>
            <a:ext cx="11849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..........................</a:t>
            </a:r>
            <a:endParaRPr lang="en-US" sz="1100" dirty="0"/>
          </a:p>
        </p:txBody>
      </p:sp>
      <p:pic>
        <p:nvPicPr>
          <p:cNvPr id="49" name="Picture 48" descr="A flock of birds sitting on top of a bird&#10;&#10;Description automatically generated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8"/>
          <a:stretch/>
        </p:blipFill>
        <p:spPr bwMode="auto">
          <a:xfrm>
            <a:off x="0" y="2318327"/>
            <a:ext cx="2414109" cy="2645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6444286" y="1933152"/>
            <a:ext cx="1442174" cy="804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نُسورٍ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706242" y="1965398"/>
            <a:ext cx="1442174" cy="804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قِمَّةِ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917910" y="1965398"/>
            <a:ext cx="1442174" cy="804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ثَلاثَةُ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153C46E5-4ED2-4159-BCB3-AD2DCCE8B87C}"/>
              </a:ext>
            </a:extLst>
          </p:cNvPr>
          <p:cNvSpPr txBox="1">
            <a:spLocks/>
          </p:cNvSpPr>
          <p:nvPr/>
        </p:nvSpPr>
        <p:spPr>
          <a:xfrm>
            <a:off x="2305451" y="6362015"/>
            <a:ext cx="6095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00" dirty="0"/>
              <a:t>اللّ</a:t>
            </a:r>
            <a:r>
              <a:rPr lang="ar-SA" sz="1400" dirty="0"/>
              <a:t>ُ</a:t>
            </a:r>
            <a:r>
              <a:rPr lang="ar-BH" sz="1400" dirty="0"/>
              <a:t>غ</a:t>
            </a:r>
            <a:r>
              <a:rPr lang="ar-SA" sz="1400" dirty="0"/>
              <a:t>َ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الع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َ</a:t>
            </a:r>
            <a:r>
              <a:rPr lang="ar-BH" sz="1400" dirty="0"/>
              <a:t>بي</a:t>
            </a:r>
            <a:r>
              <a:rPr lang="ar-SA" sz="1400" dirty="0"/>
              <a:t>ّ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/ الص</a:t>
            </a:r>
            <a:r>
              <a:rPr lang="ar-SA" sz="1400" dirty="0"/>
              <a:t>َّ</a:t>
            </a:r>
            <a:r>
              <a:rPr lang="ar-BH" sz="1400" dirty="0"/>
              <a:t>ف</a:t>
            </a:r>
            <a:r>
              <a:rPr lang="ar-SA" sz="1400" dirty="0"/>
              <a:t>ُّ</a:t>
            </a:r>
            <a:r>
              <a:rPr lang="ar-BH" sz="1400" dirty="0"/>
              <a:t> الأو</a:t>
            </a:r>
            <a:r>
              <a:rPr lang="ar-SA" sz="1400" dirty="0"/>
              <a:t>ّ</a:t>
            </a:r>
            <a:r>
              <a:rPr lang="ar-BH" sz="1400" dirty="0"/>
              <a:t>ل</a:t>
            </a:r>
            <a:r>
              <a:rPr lang="ar-SA" sz="1400" dirty="0"/>
              <a:t>ُ</a:t>
            </a:r>
            <a:r>
              <a:rPr lang="ar-BH" sz="1400" dirty="0"/>
              <a:t>/ الدّ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س</a:t>
            </a:r>
            <a:r>
              <a:rPr lang="ar-SA" sz="1400" dirty="0"/>
              <a:t>ُ</a:t>
            </a:r>
            <a:r>
              <a:rPr lang="ar-BH" sz="1400" dirty="0"/>
              <a:t> </a:t>
            </a:r>
            <a:r>
              <a:rPr lang="ar-SA" sz="1400" dirty="0"/>
              <a:t>ا</a:t>
            </a:r>
            <a:r>
              <a:rPr lang="ar-BH" sz="1400" dirty="0"/>
              <a:t>لحاديَ عشرَ (ث) (و)/ ثالثًا: أ</a:t>
            </a:r>
            <a:r>
              <a:rPr lang="ar-SA" sz="1400" dirty="0"/>
              <a:t>َ</a:t>
            </a:r>
            <a:r>
              <a:rPr lang="ar-BH" sz="1400" dirty="0"/>
              <a:t>ك</a:t>
            </a:r>
            <a:r>
              <a:rPr lang="ar-SA" sz="1400" dirty="0"/>
              <a:t>ْ</a:t>
            </a:r>
            <a:r>
              <a:rPr lang="ar-BH" sz="1400" dirty="0"/>
              <a:t>ت</a:t>
            </a:r>
            <a:r>
              <a:rPr lang="ar-SA" sz="1400" dirty="0"/>
              <a:t>َ</a:t>
            </a:r>
            <a:r>
              <a:rPr lang="ar-BH" sz="1400" dirty="0"/>
              <a:t>ش</a:t>
            </a:r>
            <a:r>
              <a:rPr lang="ar-SA" sz="1400" dirty="0"/>
              <a:t>ِ</a:t>
            </a:r>
            <a:r>
              <a:rPr lang="ar-BH" sz="1400" dirty="0"/>
              <a:t>فُ الح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ف</a:t>
            </a:r>
            <a:r>
              <a:rPr lang="ar-SA" sz="1400" dirty="0"/>
              <a:t>َ</a:t>
            </a:r>
            <a:endParaRPr lang="en-US" sz="1400" dirty="0"/>
          </a:p>
        </p:txBody>
      </p:sp>
      <p:pic>
        <p:nvPicPr>
          <p:cNvPr id="2" name="اكتشف و ٢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9368" y="634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1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185 L 0.45807 0.211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4" y="1067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185 L 0.04258 0.216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10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926 L -0.25326 0.2136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1113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0741 L -0.09401 0.2076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100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71" grpId="0" animBg="1"/>
      <p:bldP spid="33" grpId="0"/>
      <p:bldP spid="38" grpId="0"/>
      <p:bldP spid="39" grpId="0"/>
      <p:bldP spid="54" grpId="0" animBg="1"/>
      <p:bldP spid="55" grpId="0" animBg="1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D81C88-FE2B-451C-8F54-250B6053AE91}"/>
              </a:ext>
            </a:extLst>
          </p:cNvPr>
          <p:cNvSpPr/>
          <p:nvPr/>
        </p:nvSpPr>
        <p:spPr>
          <a:xfrm>
            <a:off x="3160771" y="2456575"/>
            <a:ext cx="6153174" cy="1640880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6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انْتَهى الدَّرْسُ</a:t>
            </a:r>
            <a:endParaRPr lang="en-US" sz="6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اكتشف خ١٧">
            <a:hlinkClick r:id="" action="ppaction://media"/>
            <a:extLst>
              <a:ext uri="{FF2B5EF4-FFF2-40B4-BE49-F238E27FC236}">
                <a16:creationId xmlns:a16="http://schemas.microsoft.com/office/drawing/2014/main" id="{202E1231-2129-46A0-8F9D-28A5B89C8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8536" y="504143"/>
            <a:ext cx="609600" cy="609600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53C46E5-4ED2-4159-BCB3-AD2DCCE8B87C}"/>
              </a:ext>
            </a:extLst>
          </p:cNvPr>
          <p:cNvSpPr txBox="1">
            <a:spLocks/>
          </p:cNvSpPr>
          <p:nvPr/>
        </p:nvSpPr>
        <p:spPr>
          <a:xfrm>
            <a:off x="2305451" y="6362015"/>
            <a:ext cx="6095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00" dirty="0"/>
              <a:t>اللّ</a:t>
            </a:r>
            <a:r>
              <a:rPr lang="ar-SA" sz="1400" dirty="0"/>
              <a:t>ُ</a:t>
            </a:r>
            <a:r>
              <a:rPr lang="ar-BH" sz="1400" dirty="0"/>
              <a:t>غ</a:t>
            </a:r>
            <a:r>
              <a:rPr lang="ar-SA" sz="1400" dirty="0"/>
              <a:t>َ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الع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َ</a:t>
            </a:r>
            <a:r>
              <a:rPr lang="ar-BH" sz="1400" dirty="0"/>
              <a:t>بي</a:t>
            </a:r>
            <a:r>
              <a:rPr lang="ar-SA" sz="1400" dirty="0"/>
              <a:t>ّ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/ الص</a:t>
            </a:r>
            <a:r>
              <a:rPr lang="ar-SA" sz="1400" dirty="0"/>
              <a:t>َّ</a:t>
            </a:r>
            <a:r>
              <a:rPr lang="ar-BH" sz="1400" dirty="0"/>
              <a:t>ف</a:t>
            </a:r>
            <a:r>
              <a:rPr lang="ar-SA" sz="1400" dirty="0"/>
              <a:t>ُّ</a:t>
            </a:r>
            <a:r>
              <a:rPr lang="ar-BH" sz="1400" dirty="0"/>
              <a:t> الأو</a:t>
            </a:r>
            <a:r>
              <a:rPr lang="ar-SA" sz="1400" dirty="0"/>
              <a:t>ّ</a:t>
            </a:r>
            <a:r>
              <a:rPr lang="ar-BH" sz="1400" dirty="0"/>
              <a:t>ل</a:t>
            </a:r>
            <a:r>
              <a:rPr lang="ar-SA" sz="1400" dirty="0"/>
              <a:t>ُ</a:t>
            </a:r>
            <a:r>
              <a:rPr lang="ar-BH" sz="1400" dirty="0"/>
              <a:t>/ الدّ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س</a:t>
            </a:r>
            <a:r>
              <a:rPr lang="ar-SA" sz="1400" dirty="0"/>
              <a:t>ُ</a:t>
            </a:r>
            <a:r>
              <a:rPr lang="ar-BH" sz="1400" dirty="0"/>
              <a:t> </a:t>
            </a:r>
            <a:r>
              <a:rPr lang="ar-SA" sz="1400" dirty="0"/>
              <a:t>ا</a:t>
            </a:r>
            <a:r>
              <a:rPr lang="ar-BH" sz="1400" dirty="0"/>
              <a:t>لحاديَ عشرَ (ث) (و)/ ثالثًا: أ</a:t>
            </a:r>
            <a:r>
              <a:rPr lang="ar-SA" sz="1400" dirty="0"/>
              <a:t>َ</a:t>
            </a:r>
            <a:r>
              <a:rPr lang="ar-BH" sz="1400" dirty="0"/>
              <a:t>ك</a:t>
            </a:r>
            <a:r>
              <a:rPr lang="ar-SA" sz="1400" dirty="0"/>
              <a:t>ْ</a:t>
            </a:r>
            <a:r>
              <a:rPr lang="ar-BH" sz="1400" dirty="0"/>
              <a:t>ت</a:t>
            </a:r>
            <a:r>
              <a:rPr lang="ar-SA" sz="1400" dirty="0"/>
              <a:t>َ</a:t>
            </a:r>
            <a:r>
              <a:rPr lang="ar-BH" sz="1400" dirty="0"/>
              <a:t>ش</a:t>
            </a:r>
            <a:r>
              <a:rPr lang="ar-SA" sz="1400" dirty="0"/>
              <a:t>ِ</a:t>
            </a:r>
            <a:r>
              <a:rPr lang="ar-BH" sz="1400" dirty="0"/>
              <a:t>فُ الح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ف</a:t>
            </a:r>
            <a:r>
              <a:rPr lang="ar-SA" sz="1400" dirty="0"/>
              <a:t>َ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6674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0C7DC80-E6DB-4B97-9192-3D8D3847C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461176"/>
              </p:ext>
            </p:extLst>
          </p:nvPr>
        </p:nvGraphicFramePr>
        <p:xfrm>
          <a:off x="161069" y="468177"/>
          <a:ext cx="11165691" cy="5655727"/>
        </p:xfrm>
        <a:graphic>
          <a:graphicData uri="http://schemas.openxmlformats.org/drawingml/2006/table">
            <a:tbl>
              <a:tblPr rtl="1" firstRow="1" firstCol="1" bandRow="1"/>
              <a:tblGrid>
                <a:gridCol w="3690066">
                  <a:extLst>
                    <a:ext uri="{9D8B030D-6E8A-4147-A177-3AD203B41FA5}">
                      <a16:colId xmlns:a16="http://schemas.microsoft.com/office/drawing/2014/main" val="4247452070"/>
                    </a:ext>
                  </a:extLst>
                </a:gridCol>
                <a:gridCol w="3591870">
                  <a:extLst>
                    <a:ext uri="{9D8B030D-6E8A-4147-A177-3AD203B41FA5}">
                      <a16:colId xmlns:a16="http://schemas.microsoft.com/office/drawing/2014/main" val="3189808377"/>
                    </a:ext>
                  </a:extLst>
                </a:gridCol>
                <a:gridCol w="3883755">
                  <a:extLst>
                    <a:ext uri="{9D8B030D-6E8A-4147-A177-3AD203B41FA5}">
                      <a16:colId xmlns:a16="http://schemas.microsoft.com/office/drawing/2014/main" val="3310220663"/>
                    </a:ext>
                  </a:extLst>
                </a:gridCol>
              </a:tblGrid>
              <a:tr h="628063"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015081"/>
                  </a:ext>
                </a:extLst>
              </a:tr>
              <a:tr h="1389383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2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143"/>
                  </a:ext>
                </a:extLst>
              </a:tr>
              <a:tr h="1569635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endParaRPr lang="ar-BH" sz="2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633420"/>
                  </a:ext>
                </a:extLst>
              </a:tr>
              <a:tr h="697046"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BH" sz="2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                                                                               </a:t>
                      </a:r>
                      <a:r>
                        <a:rPr lang="ar-SA" sz="2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       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916210"/>
                  </a:ext>
                </a:extLst>
              </a:tr>
              <a:tr h="1050403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endParaRPr lang="ar-BH" dirty="0"/>
                    </a:p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045CB81-8761-4795-ABC1-D07EFFC0AAE7}"/>
              </a:ext>
            </a:extLst>
          </p:cNvPr>
          <p:cNvSpPr/>
          <p:nvPr/>
        </p:nvSpPr>
        <p:spPr>
          <a:xfrm>
            <a:off x="8775915" y="1128386"/>
            <a:ext cx="1354443" cy="6195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مُ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ثْ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مِرَةٌ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2ABE6A-CE2B-44A0-A4D9-5E8BB971A0F9}"/>
              </a:ext>
            </a:extLst>
          </p:cNvPr>
          <p:cNvSpPr/>
          <p:nvPr/>
        </p:nvSpPr>
        <p:spPr>
          <a:xfrm>
            <a:off x="4860630" y="1135786"/>
            <a:ext cx="1418403" cy="5748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ثْــ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وابٌ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1359D6-5FE9-4EFC-8376-451182106A88}"/>
              </a:ext>
            </a:extLst>
          </p:cNvPr>
          <p:cNvSpPr/>
          <p:nvPr/>
        </p:nvSpPr>
        <p:spPr>
          <a:xfrm>
            <a:off x="1450693" y="1140426"/>
            <a:ext cx="1354443" cy="645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ابْعَ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A11AFE-B376-4409-89B1-B8B8AEF64B38}"/>
              </a:ext>
            </a:extLst>
          </p:cNvPr>
          <p:cNvSpPr/>
          <p:nvPr/>
        </p:nvSpPr>
        <p:spPr>
          <a:xfrm>
            <a:off x="1611068" y="1847887"/>
            <a:ext cx="1108723" cy="5710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ــــعَ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CB4EFA-94C9-4E5C-AF78-913F01E2A7CB}"/>
              </a:ext>
            </a:extLst>
          </p:cNvPr>
          <p:cNvSpPr/>
          <p:nvPr/>
        </p:nvSpPr>
        <p:spPr>
          <a:xfrm>
            <a:off x="5069817" y="1770169"/>
            <a:ext cx="1079292" cy="6100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ثْــــ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7456A9-597C-4D91-9C63-A059FF706DD2}"/>
              </a:ext>
            </a:extLst>
          </p:cNvPr>
          <p:cNvSpPr/>
          <p:nvPr/>
        </p:nvSpPr>
        <p:spPr>
          <a:xfrm>
            <a:off x="8902383" y="1835754"/>
            <a:ext cx="1120144" cy="5111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مُ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ـــثْــ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64EBF8-EB73-4088-9740-0E112E5BE9C5}"/>
              </a:ext>
            </a:extLst>
          </p:cNvPr>
          <p:cNvSpPr/>
          <p:nvPr/>
        </p:nvSpPr>
        <p:spPr>
          <a:xfrm>
            <a:off x="5163772" y="519937"/>
            <a:ext cx="985337" cy="429180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926D79-82EF-478A-9C7D-B4BD581B5DC7}"/>
              </a:ext>
            </a:extLst>
          </p:cNvPr>
          <p:cNvSpPr/>
          <p:nvPr/>
        </p:nvSpPr>
        <p:spPr>
          <a:xfrm>
            <a:off x="8612934" y="188260"/>
            <a:ext cx="1699042" cy="847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4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1. أَقْرَأُ:</a:t>
            </a:r>
            <a:endParaRPr lang="en-US" sz="4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AE9EC1-1DD0-4E84-89EB-871690BE75A2}"/>
              </a:ext>
            </a:extLst>
          </p:cNvPr>
          <p:cNvSpPr/>
          <p:nvPr/>
        </p:nvSpPr>
        <p:spPr>
          <a:xfrm>
            <a:off x="10141591" y="4124451"/>
            <a:ext cx="742885" cy="4850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ثا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16604F-DDA3-4462-B4F9-8651ED696DDC}"/>
              </a:ext>
            </a:extLst>
          </p:cNvPr>
          <p:cNvSpPr/>
          <p:nvPr/>
        </p:nvSpPr>
        <p:spPr>
          <a:xfrm>
            <a:off x="7977730" y="4150532"/>
            <a:ext cx="756872" cy="4742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ثيـ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80259D-A8FE-4D07-9783-22053C1674B2}"/>
              </a:ext>
            </a:extLst>
          </p:cNvPr>
          <p:cNvSpPr/>
          <p:nvPr/>
        </p:nvSpPr>
        <p:spPr>
          <a:xfrm>
            <a:off x="9063056" y="4150532"/>
            <a:ext cx="742885" cy="4839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ثو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8438DC-CFB6-4708-9D7E-7F0837C50488}"/>
              </a:ext>
            </a:extLst>
          </p:cNvPr>
          <p:cNvSpPr/>
          <p:nvPr/>
        </p:nvSpPr>
        <p:spPr>
          <a:xfrm>
            <a:off x="5092151" y="4130867"/>
            <a:ext cx="827557" cy="4775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ــثا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704C8A-3AF6-4393-AC15-CF25ADF51783}"/>
              </a:ext>
            </a:extLst>
          </p:cNvPr>
          <p:cNvSpPr/>
          <p:nvPr/>
        </p:nvSpPr>
        <p:spPr>
          <a:xfrm>
            <a:off x="3864886" y="4121238"/>
            <a:ext cx="796179" cy="4871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ـــثو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3BDADB-F446-4C43-A621-650A8A05E6EA}"/>
              </a:ext>
            </a:extLst>
          </p:cNvPr>
          <p:cNvSpPr/>
          <p:nvPr/>
        </p:nvSpPr>
        <p:spPr>
          <a:xfrm>
            <a:off x="2805136" y="4121238"/>
            <a:ext cx="735917" cy="4772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ـــثيـــ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02B6D3-F31C-4F74-839A-636DEF8A0EA0}"/>
              </a:ext>
            </a:extLst>
          </p:cNvPr>
          <p:cNvSpPr/>
          <p:nvPr/>
        </p:nvSpPr>
        <p:spPr>
          <a:xfrm>
            <a:off x="6453539" y="4130867"/>
            <a:ext cx="808358" cy="4909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</a:t>
            </a:r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ــــثي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BD43DA-AEC3-4593-8304-E5A77B8E66AA}"/>
              </a:ext>
            </a:extLst>
          </p:cNvPr>
          <p:cNvSpPr/>
          <p:nvPr/>
        </p:nvSpPr>
        <p:spPr>
          <a:xfrm>
            <a:off x="8787148" y="2565694"/>
            <a:ext cx="1354443" cy="6427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ثا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بِت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ٌ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22ACF7-7910-43EC-AC5C-B9DA2244FFE5}"/>
              </a:ext>
            </a:extLst>
          </p:cNvPr>
          <p:cNvSpPr/>
          <p:nvPr/>
        </p:nvSpPr>
        <p:spPr>
          <a:xfrm>
            <a:off x="4924057" y="2569397"/>
            <a:ext cx="1343734" cy="5748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مَنْ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ثو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رٌ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159A32-5E5B-4835-9D14-5457A2F77A53}"/>
              </a:ext>
            </a:extLst>
          </p:cNvPr>
          <p:cNvSpPr/>
          <p:nvPr/>
        </p:nvSpPr>
        <p:spPr>
          <a:xfrm>
            <a:off x="1488207" y="2588997"/>
            <a:ext cx="1354443" cy="5552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ثي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ـرانٌ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97FA2B-9693-47C3-9A6B-BC6A98CAFAA3}"/>
              </a:ext>
            </a:extLst>
          </p:cNvPr>
          <p:cNvSpPr/>
          <p:nvPr/>
        </p:nvSpPr>
        <p:spPr>
          <a:xfrm>
            <a:off x="5069817" y="3208453"/>
            <a:ext cx="1079292" cy="574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ــــثو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D8303D-23CF-4ED6-8D33-552D32231A96}"/>
              </a:ext>
            </a:extLst>
          </p:cNvPr>
          <p:cNvSpPr/>
          <p:nvPr/>
        </p:nvSpPr>
        <p:spPr>
          <a:xfrm>
            <a:off x="8775915" y="3267392"/>
            <a:ext cx="1335806" cy="5284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ثا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70415E-944B-44DB-9A54-7A21D3C19D09}"/>
              </a:ext>
            </a:extLst>
          </p:cNvPr>
          <p:cNvSpPr/>
          <p:nvPr/>
        </p:nvSpPr>
        <p:spPr>
          <a:xfrm>
            <a:off x="1488207" y="3238453"/>
            <a:ext cx="1354443" cy="5710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ثيـــ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68C266-F18B-4469-8F6C-3A5432403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B704C8A-3AF6-4393-AC15-CF25ADF51783}"/>
              </a:ext>
            </a:extLst>
          </p:cNvPr>
          <p:cNvSpPr/>
          <p:nvPr/>
        </p:nvSpPr>
        <p:spPr>
          <a:xfrm>
            <a:off x="1810064" y="4121239"/>
            <a:ext cx="796179" cy="4772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ثي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45CB81-8761-4795-ABC1-D07EFFC0AAE7}"/>
              </a:ext>
            </a:extLst>
          </p:cNvPr>
          <p:cNvSpPr/>
          <p:nvPr/>
        </p:nvSpPr>
        <p:spPr>
          <a:xfrm>
            <a:off x="8766596" y="4801583"/>
            <a:ext cx="1354443" cy="6360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مُثَلَّــــ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ـث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ٌ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D8303D-23CF-4ED6-8D33-552D32231A96}"/>
              </a:ext>
            </a:extLst>
          </p:cNvPr>
          <p:cNvSpPr/>
          <p:nvPr/>
        </p:nvSpPr>
        <p:spPr>
          <a:xfrm>
            <a:off x="9011513" y="5503183"/>
            <a:ext cx="901883" cy="5284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ــــثٌ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045CB81-8761-4795-ABC1-D07EFFC0AAE7}"/>
              </a:ext>
            </a:extLst>
          </p:cNvPr>
          <p:cNvSpPr/>
          <p:nvPr/>
        </p:nvSpPr>
        <p:spPr>
          <a:xfrm>
            <a:off x="5163772" y="4783591"/>
            <a:ext cx="1354443" cy="618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مُثَلَّـــــــ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ثًا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3D8303D-23CF-4ED6-8D33-552D32231A96}"/>
              </a:ext>
            </a:extLst>
          </p:cNvPr>
          <p:cNvSpPr/>
          <p:nvPr/>
        </p:nvSpPr>
        <p:spPr>
          <a:xfrm>
            <a:off x="5365908" y="5474577"/>
            <a:ext cx="901883" cy="5284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ــــثًا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045CB81-8761-4795-ABC1-D07EFFC0AAE7}"/>
              </a:ext>
            </a:extLst>
          </p:cNvPr>
          <p:cNvSpPr/>
          <p:nvPr/>
        </p:nvSpPr>
        <p:spPr>
          <a:xfrm>
            <a:off x="1488206" y="4783592"/>
            <a:ext cx="1354443" cy="6532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مُثَلَّـــــ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ٍ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3D8303D-23CF-4ED6-8D33-552D32231A96}"/>
              </a:ext>
            </a:extLst>
          </p:cNvPr>
          <p:cNvSpPr/>
          <p:nvPr/>
        </p:nvSpPr>
        <p:spPr>
          <a:xfrm>
            <a:off x="1763718" y="5509230"/>
            <a:ext cx="901883" cy="5284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ــــثٍ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9" name="Footer Placeholder 3">
            <a:extLst>
              <a:ext uri="{FF2B5EF4-FFF2-40B4-BE49-F238E27FC236}">
                <a16:creationId xmlns:a16="http://schemas.microsoft.com/office/drawing/2014/main" id="{153C46E5-4ED2-4159-BCB3-AD2DCCE8B87C}"/>
              </a:ext>
            </a:extLst>
          </p:cNvPr>
          <p:cNvSpPr txBox="1">
            <a:spLocks/>
          </p:cNvSpPr>
          <p:nvPr/>
        </p:nvSpPr>
        <p:spPr>
          <a:xfrm>
            <a:off x="2305451" y="6362015"/>
            <a:ext cx="6095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00" dirty="0"/>
              <a:t>اللّ</a:t>
            </a:r>
            <a:r>
              <a:rPr lang="ar-SA" sz="1400" dirty="0"/>
              <a:t>ُ</a:t>
            </a:r>
            <a:r>
              <a:rPr lang="ar-BH" sz="1400" dirty="0"/>
              <a:t>غ</a:t>
            </a:r>
            <a:r>
              <a:rPr lang="ar-SA" sz="1400" dirty="0"/>
              <a:t>َ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الع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َ</a:t>
            </a:r>
            <a:r>
              <a:rPr lang="ar-BH" sz="1400" dirty="0"/>
              <a:t>بي</a:t>
            </a:r>
            <a:r>
              <a:rPr lang="ar-SA" sz="1400" dirty="0"/>
              <a:t>ّ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/ الص</a:t>
            </a:r>
            <a:r>
              <a:rPr lang="ar-SA" sz="1400" dirty="0"/>
              <a:t>َّ</a:t>
            </a:r>
            <a:r>
              <a:rPr lang="ar-BH" sz="1400" dirty="0"/>
              <a:t>ف</a:t>
            </a:r>
            <a:r>
              <a:rPr lang="ar-SA" sz="1400" dirty="0"/>
              <a:t>ُّ</a:t>
            </a:r>
            <a:r>
              <a:rPr lang="ar-BH" sz="1400" dirty="0"/>
              <a:t> الأو</a:t>
            </a:r>
            <a:r>
              <a:rPr lang="ar-SA" sz="1400" dirty="0"/>
              <a:t>ّ</a:t>
            </a:r>
            <a:r>
              <a:rPr lang="ar-BH" sz="1400" dirty="0"/>
              <a:t>ل</a:t>
            </a:r>
            <a:r>
              <a:rPr lang="ar-SA" sz="1400" dirty="0"/>
              <a:t>ُ</a:t>
            </a:r>
            <a:r>
              <a:rPr lang="ar-BH" sz="1400" dirty="0"/>
              <a:t>/ الدّ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س</a:t>
            </a:r>
            <a:r>
              <a:rPr lang="ar-SA" sz="1400" dirty="0"/>
              <a:t>ُ</a:t>
            </a:r>
            <a:r>
              <a:rPr lang="ar-BH" sz="1400" dirty="0"/>
              <a:t> </a:t>
            </a:r>
            <a:r>
              <a:rPr lang="ar-SA" sz="1400" dirty="0"/>
              <a:t>ا</a:t>
            </a:r>
            <a:r>
              <a:rPr lang="ar-BH" sz="1400" dirty="0"/>
              <a:t>لحاديَ عشرَ (ث) (و)/ ثالثًا: أ</a:t>
            </a:r>
            <a:r>
              <a:rPr lang="ar-SA" sz="1400" dirty="0"/>
              <a:t>َ</a:t>
            </a:r>
            <a:r>
              <a:rPr lang="ar-BH" sz="1400" dirty="0"/>
              <a:t>ك</a:t>
            </a:r>
            <a:r>
              <a:rPr lang="ar-SA" sz="1400" dirty="0"/>
              <a:t>ْ</a:t>
            </a:r>
            <a:r>
              <a:rPr lang="ar-BH" sz="1400" dirty="0"/>
              <a:t>ت</a:t>
            </a:r>
            <a:r>
              <a:rPr lang="ar-SA" sz="1400" dirty="0"/>
              <a:t>َ</a:t>
            </a:r>
            <a:r>
              <a:rPr lang="ar-BH" sz="1400" dirty="0"/>
              <a:t>ش</a:t>
            </a:r>
            <a:r>
              <a:rPr lang="ar-SA" sz="1400" dirty="0"/>
              <a:t>ِ</a:t>
            </a:r>
            <a:r>
              <a:rPr lang="ar-BH" sz="1400" dirty="0"/>
              <a:t>فُ الح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ف</a:t>
            </a:r>
            <a:r>
              <a:rPr lang="ar-SA" sz="1400" dirty="0"/>
              <a:t>َ</a:t>
            </a:r>
            <a:endParaRPr lang="en-US" sz="1400" dirty="0"/>
          </a:p>
        </p:txBody>
      </p:sp>
      <p:pic>
        <p:nvPicPr>
          <p:cNvPr id="2" name="اكتشف و 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022" y="219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3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6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7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00DF31-1734-41B7-8E9B-6D9810F12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pic>
        <p:nvPicPr>
          <p:cNvPr id="19" name="رسم 323" descr="أذن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29178" y="399992"/>
            <a:ext cx="596722" cy="70788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7957" y="399992"/>
            <a:ext cx="100412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ar-BH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2-أُسَمّي</a:t>
            </a:r>
            <a:r>
              <a:rPr lang="ar-BH" sz="40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الصُّوَرَ، 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وَأُلَوِّنُ الـمُرَبَّعَ تَحْتَ الصّورَةِ الّتي يَحْتَوي اسْمُها عَلى: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1657" y="1233427"/>
            <a:ext cx="9547048" cy="244993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395857" y="1815922"/>
            <a:ext cx="888642" cy="74697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ثَـــــــ</a:t>
            </a:r>
            <a:endParaRPr lang="en-US" sz="48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Picture 9" descr="A close up&#10;&#10;Description automatically generated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5" t="8503" r="19685" b="10732"/>
          <a:stretch/>
        </p:blipFill>
        <p:spPr bwMode="auto">
          <a:xfrm>
            <a:off x="8807425" y="1307917"/>
            <a:ext cx="1098004" cy="10442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:\Users\HP\Desktop\أرشيف الرسمات\ملف صور الجزء الثاني\صور أمينة الوحدة3 الجزء2\الوحدة الثالثة - الدرس الأول\ثلاجة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09" y="1208101"/>
            <a:ext cx="1177343" cy="1156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t="6936" r="6501" b="20927"/>
          <a:stretch/>
        </p:blipFill>
        <p:spPr bwMode="auto">
          <a:xfrm>
            <a:off x="949630" y="1311801"/>
            <a:ext cx="1258991" cy="8771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A picture containing clipart&#10;&#10;Description automatically generated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11" y="3753941"/>
            <a:ext cx="1044009" cy="967911"/>
          </a:xfrm>
          <a:prstGeom prst="rect">
            <a:avLst/>
          </a:prstGeom>
        </p:spPr>
      </p:pic>
      <p:pic>
        <p:nvPicPr>
          <p:cNvPr id="16" name="Picture 15" descr="A drawing of a cartoon character&#10;&#10;Description automatically generated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30" y="3741007"/>
            <a:ext cx="1266486" cy="90821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91657" y="3683359"/>
            <a:ext cx="9547048" cy="244993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653634" y="2390279"/>
            <a:ext cx="1405586" cy="68153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ثَعْلَبٌ</a:t>
            </a:r>
            <a:endParaRPr lang="en-US" sz="40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430316" y="4396728"/>
            <a:ext cx="888642" cy="74697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ثُـــــــ</a:t>
            </a:r>
            <a:endParaRPr lang="en-US" sz="48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118831" y="3150391"/>
            <a:ext cx="475191" cy="45099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598584" y="2396303"/>
            <a:ext cx="1569390" cy="68153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ثَلّاجَةٌ</a:t>
            </a:r>
            <a:endParaRPr lang="en-US" sz="40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93531" y="3150391"/>
            <a:ext cx="475191" cy="45099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60045" y="2368159"/>
            <a:ext cx="1405586" cy="68153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نَــــمِــرٌ</a:t>
            </a:r>
            <a:endParaRPr lang="en-US" sz="40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68231" y="3132138"/>
            <a:ext cx="475191" cy="45099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653634" y="4845197"/>
            <a:ext cx="1405586" cy="68153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فَراشَةٌ</a:t>
            </a:r>
            <a:endParaRPr lang="en-US" sz="40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18831" y="5616816"/>
            <a:ext cx="475191" cy="45099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27584" y="5567077"/>
            <a:ext cx="475191" cy="45099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268230" y="5579153"/>
            <a:ext cx="475191" cy="45099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876509" y="4823399"/>
            <a:ext cx="1405586" cy="68153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ثُعْبانٌ</a:t>
            </a:r>
            <a:endParaRPr lang="en-US" sz="40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03033" y="4845196"/>
            <a:ext cx="1405586" cy="68153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ديــــكٌ</a:t>
            </a:r>
            <a:endParaRPr lang="en-US" sz="40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076729" y="3136439"/>
            <a:ext cx="559393" cy="470759"/>
          </a:xfrm>
          <a:prstGeom prst="rect">
            <a:avLst/>
          </a:prstGeom>
          <a:solidFill>
            <a:srgbClr val="07ED43"/>
          </a:solidFill>
          <a:ln>
            <a:solidFill>
              <a:srgbClr val="07ED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174884" y="3139981"/>
            <a:ext cx="559393" cy="470759"/>
          </a:xfrm>
          <a:prstGeom prst="rect">
            <a:avLst/>
          </a:prstGeom>
          <a:solidFill>
            <a:srgbClr val="07ED43"/>
          </a:solidFill>
          <a:ln>
            <a:solidFill>
              <a:srgbClr val="07ED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201389" y="5556020"/>
            <a:ext cx="559393" cy="470759"/>
          </a:xfrm>
          <a:prstGeom prst="rect">
            <a:avLst/>
          </a:prstGeom>
          <a:solidFill>
            <a:srgbClr val="07ED43"/>
          </a:solidFill>
          <a:ln>
            <a:solidFill>
              <a:srgbClr val="07ED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C:\Users\HP\Desktop\حيوانات\ثعبان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09" y="3772767"/>
            <a:ext cx="1237755" cy="87645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153C46E5-4ED2-4159-BCB3-AD2DCCE8B87C}"/>
              </a:ext>
            </a:extLst>
          </p:cNvPr>
          <p:cNvSpPr txBox="1">
            <a:spLocks/>
          </p:cNvSpPr>
          <p:nvPr/>
        </p:nvSpPr>
        <p:spPr>
          <a:xfrm>
            <a:off x="2305451" y="6362015"/>
            <a:ext cx="6095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00" dirty="0"/>
              <a:t>اللّ</a:t>
            </a:r>
            <a:r>
              <a:rPr lang="ar-SA" sz="1400" dirty="0"/>
              <a:t>ُ</a:t>
            </a:r>
            <a:r>
              <a:rPr lang="ar-BH" sz="1400" dirty="0"/>
              <a:t>غ</a:t>
            </a:r>
            <a:r>
              <a:rPr lang="ar-SA" sz="1400" dirty="0"/>
              <a:t>َ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الع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َ</a:t>
            </a:r>
            <a:r>
              <a:rPr lang="ar-BH" sz="1400" dirty="0"/>
              <a:t>بي</a:t>
            </a:r>
            <a:r>
              <a:rPr lang="ar-SA" sz="1400" dirty="0"/>
              <a:t>ّ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/ الص</a:t>
            </a:r>
            <a:r>
              <a:rPr lang="ar-SA" sz="1400" dirty="0"/>
              <a:t>َّ</a:t>
            </a:r>
            <a:r>
              <a:rPr lang="ar-BH" sz="1400" dirty="0"/>
              <a:t>ف</a:t>
            </a:r>
            <a:r>
              <a:rPr lang="ar-SA" sz="1400" dirty="0"/>
              <a:t>ُّ</a:t>
            </a:r>
            <a:r>
              <a:rPr lang="ar-BH" sz="1400" dirty="0"/>
              <a:t> الأو</a:t>
            </a:r>
            <a:r>
              <a:rPr lang="ar-SA" sz="1400" dirty="0"/>
              <a:t>ّ</a:t>
            </a:r>
            <a:r>
              <a:rPr lang="ar-BH" sz="1400" dirty="0"/>
              <a:t>ل</a:t>
            </a:r>
            <a:r>
              <a:rPr lang="ar-SA" sz="1400" dirty="0"/>
              <a:t>ُ</a:t>
            </a:r>
            <a:r>
              <a:rPr lang="ar-BH" sz="1400" dirty="0"/>
              <a:t>/ الدّ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س</a:t>
            </a:r>
            <a:r>
              <a:rPr lang="ar-SA" sz="1400" dirty="0"/>
              <a:t>ُ</a:t>
            </a:r>
            <a:r>
              <a:rPr lang="ar-BH" sz="1400" dirty="0"/>
              <a:t> </a:t>
            </a:r>
            <a:r>
              <a:rPr lang="ar-SA" sz="1400" dirty="0"/>
              <a:t>ا</a:t>
            </a:r>
            <a:r>
              <a:rPr lang="ar-BH" sz="1400" dirty="0"/>
              <a:t>لحاديَ عشرَ (ث) (و)/ ثالثًا: أ</a:t>
            </a:r>
            <a:r>
              <a:rPr lang="ar-SA" sz="1400" dirty="0"/>
              <a:t>َ</a:t>
            </a:r>
            <a:r>
              <a:rPr lang="ar-BH" sz="1400" dirty="0"/>
              <a:t>ك</a:t>
            </a:r>
            <a:r>
              <a:rPr lang="ar-SA" sz="1400" dirty="0"/>
              <a:t>ْ</a:t>
            </a:r>
            <a:r>
              <a:rPr lang="ar-BH" sz="1400" dirty="0"/>
              <a:t>ت</a:t>
            </a:r>
            <a:r>
              <a:rPr lang="ar-SA" sz="1400" dirty="0"/>
              <a:t>َ</a:t>
            </a:r>
            <a:r>
              <a:rPr lang="ar-BH" sz="1400" dirty="0"/>
              <a:t>ش</a:t>
            </a:r>
            <a:r>
              <a:rPr lang="ar-SA" sz="1400" dirty="0"/>
              <a:t>ِ</a:t>
            </a:r>
            <a:r>
              <a:rPr lang="ar-BH" sz="1400" dirty="0"/>
              <a:t>فُ الح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ف</a:t>
            </a:r>
            <a:r>
              <a:rPr lang="ar-SA" sz="1400" dirty="0"/>
              <a:t>َ</a:t>
            </a:r>
            <a:endParaRPr lang="en-US" sz="1400" dirty="0"/>
          </a:p>
        </p:txBody>
      </p:sp>
      <p:pic>
        <p:nvPicPr>
          <p:cNvPr id="6" name="اكتشف و٤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9863" y="5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8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21" grpId="0" animBg="1"/>
      <p:bldP spid="23" grpId="0" animBg="1"/>
      <p:bldP spid="26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00DF31-1734-41B7-8E9B-6D9810F12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7913" y="667136"/>
            <a:ext cx="94532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spcAft>
                <a:spcPts val="0"/>
              </a:spcAft>
              <a:buSzPts val="2600"/>
              <a:tabLst>
                <a:tab pos="-635" algn="l"/>
              </a:tabLst>
            </a:pPr>
            <a:r>
              <a:rPr lang="ar-BH" sz="4000" b="1" dirty="0">
                <a:ea typeface="Calibri" panose="020F0502020204030204" pitchFamily="34" charset="0"/>
                <a:cs typeface="Sakkal Majalla" panose="02000000000000000000" pitchFamily="2" charset="-78"/>
              </a:rPr>
              <a:t>3-أُسَمّي الصُّوَرَ، وَأَصِلُها بِالـحَرْفِ الـمُناسِبِ لَها:</a:t>
            </a:r>
            <a:endParaRPr lang="en-US" sz="4000" dirty="0">
              <a:effectLst/>
            </a:endParaRPr>
          </a:p>
        </p:txBody>
      </p:sp>
      <p:pic>
        <p:nvPicPr>
          <p:cNvPr id="19" name="رسم 323" descr="أذن"/>
          <p:cNvPicPr/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223" y="700736"/>
            <a:ext cx="596722" cy="70788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10071651" y="1832835"/>
            <a:ext cx="1255195" cy="7164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حِذاءٌ</a:t>
            </a:r>
            <a:endParaRPr lang="en-US" sz="48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071651" y="4482876"/>
            <a:ext cx="1218030" cy="7750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مُثَلَّثٌ</a:t>
            </a:r>
            <a:endParaRPr lang="en-US" sz="48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89995" y="1775713"/>
            <a:ext cx="1241940" cy="7735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ثَلْجٌ</a:t>
            </a:r>
            <a:endParaRPr lang="en-US" sz="48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89995" y="4423794"/>
            <a:ext cx="1209722" cy="7750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ذِئابٌ</a:t>
            </a:r>
            <a:endParaRPr lang="en-US" sz="48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4" name="Straight Connector 3"/>
          <p:cNvCxnSpPr>
            <a:endCxn id="40" idx="0"/>
          </p:cNvCxnSpPr>
          <p:nvPr/>
        </p:nvCxnSpPr>
        <p:spPr>
          <a:xfrm flipH="1">
            <a:off x="6790045" y="2111314"/>
            <a:ext cx="1471720" cy="23405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40" idx="1"/>
          </p:cNvCxnSpPr>
          <p:nvPr/>
        </p:nvCxnSpPr>
        <p:spPr>
          <a:xfrm flipH="1">
            <a:off x="4146964" y="4825317"/>
            <a:ext cx="21987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765" y="1570163"/>
            <a:ext cx="1636458" cy="158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453" y="1612511"/>
            <a:ext cx="1640946" cy="1603591"/>
          </a:xfrm>
          <a:prstGeom prst="rect">
            <a:avLst/>
          </a:prstGeom>
        </p:spPr>
      </p:pic>
      <p:sp>
        <p:nvSpPr>
          <p:cNvPr id="37" name="Isosceles Triangle 36"/>
          <p:cNvSpPr/>
          <p:nvPr/>
        </p:nvSpPr>
        <p:spPr>
          <a:xfrm>
            <a:off x="8247765" y="3937161"/>
            <a:ext cx="1524740" cy="1476977"/>
          </a:xfrm>
          <a:prstGeom prst="triangle">
            <a:avLst/>
          </a:pr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38" name="Picture 3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052" y="3786032"/>
            <a:ext cx="1637715" cy="180380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ectangle 38"/>
          <p:cNvSpPr/>
          <p:nvPr/>
        </p:nvSpPr>
        <p:spPr>
          <a:xfrm>
            <a:off x="6292704" y="1969549"/>
            <a:ext cx="888642" cy="74697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</a:t>
            </a:r>
            <a:endParaRPr lang="en-US" sz="48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345724" y="4451830"/>
            <a:ext cx="888642" cy="74697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</a:t>
            </a:r>
            <a:endParaRPr lang="en-US" sz="48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H="1" flipV="1">
            <a:off x="6790045" y="2716523"/>
            <a:ext cx="1902042" cy="18417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4239246" y="2364993"/>
            <a:ext cx="20141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153C46E5-4ED2-4159-BCB3-AD2DCCE8B87C}"/>
              </a:ext>
            </a:extLst>
          </p:cNvPr>
          <p:cNvSpPr txBox="1">
            <a:spLocks/>
          </p:cNvSpPr>
          <p:nvPr/>
        </p:nvSpPr>
        <p:spPr>
          <a:xfrm>
            <a:off x="2305451" y="6362015"/>
            <a:ext cx="6095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00" dirty="0"/>
              <a:t>اللّ</a:t>
            </a:r>
            <a:r>
              <a:rPr lang="ar-SA" sz="1400" dirty="0"/>
              <a:t>ُ</a:t>
            </a:r>
            <a:r>
              <a:rPr lang="ar-BH" sz="1400" dirty="0"/>
              <a:t>غ</a:t>
            </a:r>
            <a:r>
              <a:rPr lang="ar-SA" sz="1400" dirty="0"/>
              <a:t>َ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الع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َ</a:t>
            </a:r>
            <a:r>
              <a:rPr lang="ar-BH" sz="1400" dirty="0"/>
              <a:t>بي</a:t>
            </a:r>
            <a:r>
              <a:rPr lang="ar-SA" sz="1400" dirty="0"/>
              <a:t>ّ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/ الص</a:t>
            </a:r>
            <a:r>
              <a:rPr lang="ar-SA" sz="1400" dirty="0"/>
              <a:t>َّ</a:t>
            </a:r>
            <a:r>
              <a:rPr lang="ar-BH" sz="1400" dirty="0"/>
              <a:t>ف</a:t>
            </a:r>
            <a:r>
              <a:rPr lang="ar-SA" sz="1400" dirty="0"/>
              <a:t>ُّ</a:t>
            </a:r>
            <a:r>
              <a:rPr lang="ar-BH" sz="1400" dirty="0"/>
              <a:t> الأو</a:t>
            </a:r>
            <a:r>
              <a:rPr lang="ar-SA" sz="1400" dirty="0"/>
              <a:t>ّ</a:t>
            </a:r>
            <a:r>
              <a:rPr lang="ar-BH" sz="1400" dirty="0"/>
              <a:t>ل</a:t>
            </a:r>
            <a:r>
              <a:rPr lang="ar-SA" sz="1400" dirty="0"/>
              <a:t>ُ</a:t>
            </a:r>
            <a:r>
              <a:rPr lang="ar-BH" sz="1400" dirty="0"/>
              <a:t>/ الدّ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س</a:t>
            </a:r>
            <a:r>
              <a:rPr lang="ar-SA" sz="1400" dirty="0"/>
              <a:t>ُ</a:t>
            </a:r>
            <a:r>
              <a:rPr lang="ar-BH" sz="1400" dirty="0"/>
              <a:t> </a:t>
            </a:r>
            <a:r>
              <a:rPr lang="ar-SA" sz="1400" dirty="0"/>
              <a:t>ا</a:t>
            </a:r>
            <a:r>
              <a:rPr lang="ar-BH" sz="1400" dirty="0"/>
              <a:t>لحاديَ عشرَ (ث) (و)/ ثالثًا: أ</a:t>
            </a:r>
            <a:r>
              <a:rPr lang="ar-SA" sz="1400" dirty="0"/>
              <a:t>َ</a:t>
            </a:r>
            <a:r>
              <a:rPr lang="ar-BH" sz="1400" dirty="0"/>
              <a:t>ك</a:t>
            </a:r>
            <a:r>
              <a:rPr lang="ar-SA" sz="1400" dirty="0"/>
              <a:t>ْ</a:t>
            </a:r>
            <a:r>
              <a:rPr lang="ar-BH" sz="1400" dirty="0"/>
              <a:t>ت</a:t>
            </a:r>
            <a:r>
              <a:rPr lang="ar-SA" sz="1400" dirty="0"/>
              <a:t>َ</a:t>
            </a:r>
            <a:r>
              <a:rPr lang="ar-BH" sz="1400" dirty="0"/>
              <a:t>ش</a:t>
            </a:r>
            <a:r>
              <a:rPr lang="ar-SA" sz="1400" dirty="0"/>
              <a:t>ِ</a:t>
            </a:r>
            <a:r>
              <a:rPr lang="ar-BH" sz="1400" dirty="0"/>
              <a:t>فُ الح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ف</a:t>
            </a:r>
            <a:r>
              <a:rPr lang="ar-SA" sz="1400" dirty="0"/>
              <a:t>َ</a:t>
            </a:r>
            <a:endParaRPr lang="en-US" sz="1400" dirty="0"/>
          </a:p>
        </p:txBody>
      </p:sp>
      <p:pic>
        <p:nvPicPr>
          <p:cNvPr id="2" name="اكتشف و٥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6165" y="579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5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29" grpId="0" animBg="1"/>
      <p:bldP spid="30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8F914BD-A7A6-4F0A-BF8F-53335E94B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1494253" y="2708596"/>
            <a:ext cx="7432964" cy="111052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ar-BH" sz="40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لَيْثٌ                    ثيـــــرانٌ                   مُثَلَّثٌ </a:t>
            </a:r>
            <a:endParaRPr lang="en-US" sz="40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402817" y="1491166"/>
            <a:ext cx="1986079" cy="984722"/>
          </a:xfrm>
          <a:prstGeom prst="roundRect">
            <a:avLst/>
          </a:prstGeom>
          <a:solidFill>
            <a:srgbClr val="A5A5A5">
              <a:lumMod val="20000"/>
              <a:lumOff val="80000"/>
            </a:srgbClr>
          </a:solidFill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ثَـــــــ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494253" y="1469008"/>
            <a:ext cx="7432964" cy="11155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endParaRPr lang="en-US" sz="4000" dirty="0">
              <a:solidFill>
                <a:srgbClr val="0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ar-BH" sz="40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ثَمانِيَةٌ</a:t>
            </a:r>
            <a:r>
              <a:rPr lang="ar-SA" sz="40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</a:t>
            </a:r>
            <a:r>
              <a:rPr lang="ar-BH" sz="40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</a:t>
            </a:r>
            <a:r>
              <a:rPr lang="ar-SA" sz="40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</a:t>
            </a:r>
            <a:r>
              <a:rPr lang="ar-BH" sz="40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اثْنانِ</a:t>
            </a:r>
            <a:r>
              <a:rPr lang="ar-SA" sz="40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</a:t>
            </a:r>
            <a:r>
              <a:rPr lang="ar-BH" sz="40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</a:t>
            </a:r>
            <a:r>
              <a:rPr lang="ar-SA" sz="40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</a:t>
            </a:r>
            <a:r>
              <a:rPr lang="ar-BH" sz="40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ثُرَيَّا</a:t>
            </a:r>
            <a:endParaRPr lang="en-US" sz="40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 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419545" y="3904800"/>
            <a:ext cx="1986079" cy="1064725"/>
          </a:xfrm>
          <a:prstGeom prst="roundRect">
            <a:avLst/>
          </a:prstGeom>
          <a:solidFill>
            <a:srgbClr val="E7E6E6"/>
          </a:solidFill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ثا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494253" y="3907805"/>
            <a:ext cx="7432964" cy="10924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ar-BH" sz="40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ar-BH" sz="40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ثُعْبانٌ                  ثامِرٌ                      بُثَيْنَةُ</a:t>
            </a:r>
            <a:endParaRPr lang="en-US" sz="40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 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449777" y="602224"/>
            <a:ext cx="80241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4000" b="1" dirty="0">
                <a:ea typeface="Calibri" panose="020F0502020204030204" pitchFamily="34" charset="0"/>
                <a:cs typeface="Sakkal Majalla" panose="02000000000000000000" pitchFamily="2" charset="-78"/>
              </a:rPr>
              <a:t>4- أَضَعُ                </a:t>
            </a:r>
            <a:r>
              <a:rPr lang="ar-SA" sz="4000" b="1" dirty="0">
                <a:ea typeface="Calibri" panose="020F0502020204030204" pitchFamily="34" charset="0"/>
                <a:cs typeface="Sakkal Majalla" panose="02000000000000000000" pitchFamily="2" charset="-78"/>
              </a:rPr>
              <a:t>حَوْلَ الْكَلِمَةِ الَّتي تَحْتَوي عَلَى</a:t>
            </a:r>
            <a:r>
              <a:rPr lang="ar-BH" sz="4000" b="1" dirty="0"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lang="en-US" sz="4000" dirty="0"/>
          </a:p>
        </p:txBody>
      </p:sp>
      <p:sp>
        <p:nvSpPr>
          <p:cNvPr id="46" name="Oval 45"/>
          <p:cNvSpPr/>
          <p:nvPr/>
        </p:nvSpPr>
        <p:spPr>
          <a:xfrm>
            <a:off x="8176507" y="439206"/>
            <a:ext cx="972225" cy="971715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573416" y="1491166"/>
            <a:ext cx="1135384" cy="1056761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415169" y="2686805"/>
            <a:ext cx="1113182" cy="1079311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5491370" y="3926597"/>
            <a:ext cx="1209260" cy="1095220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494253" y="5083160"/>
            <a:ext cx="7432964" cy="10924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ar-BH" sz="40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ar-BH" sz="40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تَمْثيلٌ                  مُثابِرٌ                     ثومٌ</a:t>
            </a:r>
            <a:endParaRPr lang="en-US" sz="40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 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19545" y="5125787"/>
            <a:ext cx="1986079" cy="1064725"/>
          </a:xfrm>
          <a:prstGeom prst="roundRect">
            <a:avLst/>
          </a:prstGeom>
          <a:solidFill>
            <a:srgbClr val="E7E6E6"/>
          </a:solidFill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ثو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419545" y="2712913"/>
            <a:ext cx="1986079" cy="984722"/>
          </a:xfrm>
          <a:prstGeom prst="roundRect">
            <a:avLst/>
          </a:prstGeom>
          <a:solidFill>
            <a:srgbClr val="A5A5A5">
              <a:lumMod val="20000"/>
              <a:lumOff val="80000"/>
            </a:srgbClr>
          </a:solidFill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ثيـــــــ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3170055" y="5117957"/>
            <a:ext cx="1118750" cy="1128646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153C46E5-4ED2-4159-BCB3-AD2DCCE8B87C}"/>
              </a:ext>
            </a:extLst>
          </p:cNvPr>
          <p:cNvSpPr txBox="1">
            <a:spLocks/>
          </p:cNvSpPr>
          <p:nvPr/>
        </p:nvSpPr>
        <p:spPr>
          <a:xfrm>
            <a:off x="2305451" y="6362015"/>
            <a:ext cx="6095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00" dirty="0"/>
              <a:t>اللّ</a:t>
            </a:r>
            <a:r>
              <a:rPr lang="ar-SA" sz="1400" dirty="0"/>
              <a:t>ُ</a:t>
            </a:r>
            <a:r>
              <a:rPr lang="ar-BH" sz="1400" dirty="0"/>
              <a:t>غ</a:t>
            </a:r>
            <a:r>
              <a:rPr lang="ar-SA" sz="1400" dirty="0"/>
              <a:t>َ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الع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َ</a:t>
            </a:r>
            <a:r>
              <a:rPr lang="ar-BH" sz="1400" dirty="0"/>
              <a:t>بي</a:t>
            </a:r>
            <a:r>
              <a:rPr lang="ar-SA" sz="1400" dirty="0"/>
              <a:t>ّ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/ الص</a:t>
            </a:r>
            <a:r>
              <a:rPr lang="ar-SA" sz="1400" dirty="0"/>
              <a:t>َّ</a:t>
            </a:r>
            <a:r>
              <a:rPr lang="ar-BH" sz="1400" dirty="0"/>
              <a:t>ف</a:t>
            </a:r>
            <a:r>
              <a:rPr lang="ar-SA" sz="1400" dirty="0"/>
              <a:t>ُّ</a:t>
            </a:r>
            <a:r>
              <a:rPr lang="ar-BH" sz="1400" dirty="0"/>
              <a:t> الأو</a:t>
            </a:r>
            <a:r>
              <a:rPr lang="ar-SA" sz="1400" dirty="0"/>
              <a:t>ّ</a:t>
            </a:r>
            <a:r>
              <a:rPr lang="ar-BH" sz="1400" dirty="0"/>
              <a:t>ل</a:t>
            </a:r>
            <a:r>
              <a:rPr lang="ar-SA" sz="1400" dirty="0"/>
              <a:t>ُ</a:t>
            </a:r>
            <a:r>
              <a:rPr lang="ar-BH" sz="1400" dirty="0"/>
              <a:t>/ الدّ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س</a:t>
            </a:r>
            <a:r>
              <a:rPr lang="ar-SA" sz="1400" dirty="0"/>
              <a:t>ُ</a:t>
            </a:r>
            <a:r>
              <a:rPr lang="ar-BH" sz="1400" dirty="0"/>
              <a:t> </a:t>
            </a:r>
            <a:r>
              <a:rPr lang="ar-SA" sz="1400" dirty="0"/>
              <a:t>ا</a:t>
            </a:r>
            <a:r>
              <a:rPr lang="ar-BH" sz="1400" dirty="0"/>
              <a:t>لحاديَ عشرَ (ث) (و)/ ثالثًا: أ</a:t>
            </a:r>
            <a:r>
              <a:rPr lang="ar-SA" sz="1400" dirty="0"/>
              <a:t>َ</a:t>
            </a:r>
            <a:r>
              <a:rPr lang="ar-BH" sz="1400" dirty="0"/>
              <a:t>ك</a:t>
            </a:r>
            <a:r>
              <a:rPr lang="ar-SA" sz="1400" dirty="0"/>
              <a:t>ْ</a:t>
            </a:r>
            <a:r>
              <a:rPr lang="ar-BH" sz="1400" dirty="0"/>
              <a:t>ت</a:t>
            </a:r>
            <a:r>
              <a:rPr lang="ar-SA" sz="1400" dirty="0"/>
              <a:t>َ</a:t>
            </a:r>
            <a:r>
              <a:rPr lang="ar-BH" sz="1400" dirty="0"/>
              <a:t>ش</a:t>
            </a:r>
            <a:r>
              <a:rPr lang="ar-SA" sz="1400" dirty="0"/>
              <a:t>ِ</a:t>
            </a:r>
            <a:r>
              <a:rPr lang="ar-BH" sz="1400" dirty="0"/>
              <a:t>فُ الح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ف</a:t>
            </a:r>
            <a:r>
              <a:rPr lang="ar-SA" sz="1400" dirty="0"/>
              <a:t>َ</a:t>
            </a:r>
            <a:endParaRPr lang="en-US" sz="1400" dirty="0"/>
          </a:p>
        </p:txBody>
      </p:sp>
      <p:pic>
        <p:nvPicPr>
          <p:cNvPr id="2" name="اكتشف و٦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624" y="329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3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8F914BD-A7A6-4F0A-BF8F-53335E94B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70641" y="322662"/>
            <a:ext cx="10255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4000" b="1" dirty="0">
                <a:ea typeface="Calibri" panose="020F0502020204030204" pitchFamily="34" charset="0"/>
                <a:cs typeface="Sakkal Majalla" panose="02000000000000000000" pitchFamily="2" charset="-78"/>
              </a:rPr>
              <a:t>5- </a:t>
            </a:r>
            <a:r>
              <a:rPr lang="ar-BH" sz="3600" b="1" dirty="0">
                <a:ea typeface="Calibri" panose="020F0502020204030204" pitchFamily="34" charset="0"/>
                <a:cs typeface="Sakkal Majalla" panose="02000000000000000000" pitchFamily="2" charset="-78"/>
              </a:rPr>
              <a:t>أُلاحِظَ شَكْلَ حَرْفِ (</a:t>
            </a:r>
            <a:r>
              <a:rPr lang="ar-BH" sz="3600" b="1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</a:t>
            </a:r>
            <a:r>
              <a:rPr lang="ar-BH" sz="3600" b="1" dirty="0">
                <a:ea typeface="Calibri" panose="020F0502020204030204" pitchFamily="34" charset="0"/>
                <a:cs typeface="Sakkal Majalla" panose="02000000000000000000" pitchFamily="2" charset="-78"/>
              </a:rPr>
              <a:t>)، وَأَصِلُ كُلَّ كَلِمَةٍ بِالـدّائِرَةِ الـمُناسِبِةِ كَما في الـمِثالِ</a:t>
            </a:r>
            <a:r>
              <a:rPr lang="ar-BH" sz="4000" b="1" dirty="0"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lang="en-US" sz="4000" dirty="0"/>
          </a:p>
        </p:txBody>
      </p:sp>
      <p:sp>
        <p:nvSpPr>
          <p:cNvPr id="30" name="Rounded Rectangle 29"/>
          <p:cNvSpPr/>
          <p:nvPr/>
        </p:nvSpPr>
        <p:spPr>
          <a:xfrm>
            <a:off x="9402817" y="1491166"/>
            <a:ext cx="1986079" cy="984722"/>
          </a:xfrm>
          <a:prstGeom prst="roundRect">
            <a:avLst/>
          </a:prstGeom>
          <a:solidFill>
            <a:srgbClr val="A5A5A5">
              <a:lumMod val="20000"/>
              <a:lumOff val="80000"/>
            </a:srgbClr>
          </a:solidFill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لَيْثٌ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402816" y="2694467"/>
            <a:ext cx="1986079" cy="984722"/>
          </a:xfrm>
          <a:prstGeom prst="roundRect">
            <a:avLst/>
          </a:prstGeom>
          <a:solidFill>
            <a:srgbClr val="A5A5A5">
              <a:lumMod val="20000"/>
              <a:lumOff val="80000"/>
            </a:srgbClr>
          </a:solidFill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ثَعْلَبٌ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402816" y="3917576"/>
            <a:ext cx="1986079" cy="984722"/>
          </a:xfrm>
          <a:prstGeom prst="roundRect">
            <a:avLst/>
          </a:prstGeom>
          <a:solidFill>
            <a:srgbClr val="A5A5A5">
              <a:lumMod val="20000"/>
              <a:lumOff val="80000"/>
            </a:srgbClr>
          </a:solidFill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مِحْراثٌ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402816" y="5090870"/>
            <a:ext cx="1986079" cy="984722"/>
          </a:xfrm>
          <a:prstGeom prst="roundRect">
            <a:avLst/>
          </a:prstGeom>
          <a:solidFill>
            <a:srgbClr val="A5A5A5">
              <a:lumMod val="20000"/>
              <a:lumOff val="80000"/>
            </a:srgbClr>
          </a:solidFill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مُثْمِرَةٌ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365371" y="5123625"/>
            <a:ext cx="1986079" cy="984722"/>
          </a:xfrm>
          <a:prstGeom prst="roundRect">
            <a:avLst/>
          </a:prstGeom>
          <a:solidFill>
            <a:srgbClr val="A5A5A5">
              <a:lumMod val="20000"/>
              <a:lumOff val="80000"/>
            </a:srgbClr>
          </a:solidFill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وَرِثَ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365371" y="3948900"/>
            <a:ext cx="1986079" cy="984722"/>
          </a:xfrm>
          <a:prstGeom prst="roundRect">
            <a:avLst/>
          </a:prstGeom>
          <a:solidFill>
            <a:srgbClr val="A5A5A5">
              <a:lumMod val="20000"/>
              <a:lumOff val="80000"/>
            </a:srgbClr>
          </a:solidFill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ثَوْرٌ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365372" y="2768879"/>
            <a:ext cx="1986079" cy="984722"/>
          </a:xfrm>
          <a:prstGeom prst="roundRect">
            <a:avLst/>
          </a:prstGeom>
          <a:solidFill>
            <a:srgbClr val="A5A5A5">
              <a:lumMod val="20000"/>
              <a:lumOff val="80000"/>
            </a:srgbClr>
          </a:solidFill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نَثَرَ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365374" y="1487748"/>
            <a:ext cx="1986079" cy="984722"/>
          </a:xfrm>
          <a:prstGeom prst="roundRect">
            <a:avLst/>
          </a:prstGeom>
          <a:solidFill>
            <a:srgbClr val="A5A5A5">
              <a:lumMod val="20000"/>
              <a:lumOff val="80000"/>
            </a:srgbClr>
          </a:solidFill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بَحَثَ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095999" y="1395022"/>
            <a:ext cx="1029883" cy="10633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60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ثــــــ</a:t>
            </a:r>
            <a:endParaRPr lang="en-US" sz="60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096000" y="2583963"/>
            <a:ext cx="1029883" cy="10633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60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ــثــ</a:t>
            </a:r>
            <a:endParaRPr lang="en-US" sz="60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095999" y="3854567"/>
            <a:ext cx="1029883" cy="10633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60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ـث</a:t>
            </a:r>
            <a:endParaRPr lang="en-US" sz="60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095998" y="5064861"/>
            <a:ext cx="1029883" cy="10633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60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</a:t>
            </a:r>
            <a:endParaRPr lang="en-US" sz="60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9" name="Straight Connector 8"/>
          <p:cNvCxnSpPr>
            <a:endCxn id="45" idx="6"/>
          </p:cNvCxnSpPr>
          <p:nvPr/>
        </p:nvCxnSpPr>
        <p:spPr>
          <a:xfrm flipH="1">
            <a:off x="7125882" y="1992625"/>
            <a:ext cx="2250429" cy="23936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45" idx="2"/>
          </p:cNvCxnSpPr>
          <p:nvPr/>
        </p:nvCxnSpPr>
        <p:spPr>
          <a:xfrm>
            <a:off x="3364703" y="1957402"/>
            <a:ext cx="2731296" cy="24288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2" idx="6"/>
          </p:cNvCxnSpPr>
          <p:nvPr/>
        </p:nvCxnSpPr>
        <p:spPr>
          <a:xfrm flipH="1" flipV="1">
            <a:off x="7125882" y="1926719"/>
            <a:ext cx="2276934" cy="126287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1" idx="2"/>
            <a:endCxn id="39" idx="3"/>
          </p:cNvCxnSpPr>
          <p:nvPr/>
        </p:nvCxnSpPr>
        <p:spPr>
          <a:xfrm flipH="1">
            <a:off x="3351451" y="3115660"/>
            <a:ext cx="2744549" cy="1455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46" idx="6"/>
          </p:cNvCxnSpPr>
          <p:nvPr/>
        </p:nvCxnSpPr>
        <p:spPr>
          <a:xfrm flipH="1">
            <a:off x="7125881" y="4299430"/>
            <a:ext cx="2274350" cy="12971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2" idx="2"/>
            <a:endCxn id="38" idx="3"/>
          </p:cNvCxnSpPr>
          <p:nvPr/>
        </p:nvCxnSpPr>
        <p:spPr>
          <a:xfrm flipH="1">
            <a:off x="3351450" y="1926719"/>
            <a:ext cx="2744549" cy="25145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46" idx="2"/>
            <a:endCxn id="34" idx="3"/>
          </p:cNvCxnSpPr>
          <p:nvPr/>
        </p:nvCxnSpPr>
        <p:spPr>
          <a:xfrm flipH="1">
            <a:off x="3351450" y="5596558"/>
            <a:ext cx="2744548" cy="194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41" idx="6"/>
          </p:cNvCxnSpPr>
          <p:nvPr/>
        </p:nvCxnSpPr>
        <p:spPr>
          <a:xfrm flipH="1" flipV="1">
            <a:off x="7125883" y="3115660"/>
            <a:ext cx="2328468" cy="24614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153C46E5-4ED2-4159-BCB3-AD2DCCE8B87C}"/>
              </a:ext>
            </a:extLst>
          </p:cNvPr>
          <p:cNvSpPr txBox="1">
            <a:spLocks/>
          </p:cNvSpPr>
          <p:nvPr/>
        </p:nvSpPr>
        <p:spPr>
          <a:xfrm>
            <a:off x="2305451" y="6362015"/>
            <a:ext cx="6095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00" dirty="0"/>
              <a:t>اللّ</a:t>
            </a:r>
            <a:r>
              <a:rPr lang="ar-SA" sz="1400" dirty="0"/>
              <a:t>ُ</a:t>
            </a:r>
            <a:r>
              <a:rPr lang="ar-BH" sz="1400" dirty="0"/>
              <a:t>غ</a:t>
            </a:r>
            <a:r>
              <a:rPr lang="ar-SA" sz="1400" dirty="0"/>
              <a:t>َ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الع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َ</a:t>
            </a:r>
            <a:r>
              <a:rPr lang="ar-BH" sz="1400" dirty="0"/>
              <a:t>بي</a:t>
            </a:r>
            <a:r>
              <a:rPr lang="ar-SA" sz="1400" dirty="0"/>
              <a:t>ّ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/ الص</a:t>
            </a:r>
            <a:r>
              <a:rPr lang="ar-SA" sz="1400" dirty="0"/>
              <a:t>َّ</a:t>
            </a:r>
            <a:r>
              <a:rPr lang="ar-BH" sz="1400" dirty="0"/>
              <a:t>ف</a:t>
            </a:r>
            <a:r>
              <a:rPr lang="ar-SA" sz="1400" dirty="0"/>
              <a:t>ُّ</a:t>
            </a:r>
            <a:r>
              <a:rPr lang="ar-BH" sz="1400" dirty="0"/>
              <a:t> الأو</a:t>
            </a:r>
            <a:r>
              <a:rPr lang="ar-SA" sz="1400" dirty="0"/>
              <a:t>ّ</a:t>
            </a:r>
            <a:r>
              <a:rPr lang="ar-BH" sz="1400" dirty="0"/>
              <a:t>ل</a:t>
            </a:r>
            <a:r>
              <a:rPr lang="ar-SA" sz="1400" dirty="0"/>
              <a:t>ُ</a:t>
            </a:r>
            <a:r>
              <a:rPr lang="ar-BH" sz="1400" dirty="0"/>
              <a:t>/ الدّ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س</a:t>
            </a:r>
            <a:r>
              <a:rPr lang="ar-SA" sz="1400" dirty="0"/>
              <a:t>ُ</a:t>
            </a:r>
            <a:r>
              <a:rPr lang="ar-BH" sz="1400" dirty="0"/>
              <a:t> </a:t>
            </a:r>
            <a:r>
              <a:rPr lang="ar-SA" sz="1400" dirty="0"/>
              <a:t>ا</a:t>
            </a:r>
            <a:r>
              <a:rPr lang="ar-BH" sz="1400" dirty="0"/>
              <a:t>لحاديَ عشرَ (ث) (و)/ ثالثًا: أ</a:t>
            </a:r>
            <a:r>
              <a:rPr lang="ar-SA" sz="1400" dirty="0"/>
              <a:t>َ</a:t>
            </a:r>
            <a:r>
              <a:rPr lang="ar-BH" sz="1400" dirty="0"/>
              <a:t>ك</a:t>
            </a:r>
            <a:r>
              <a:rPr lang="ar-SA" sz="1400" dirty="0"/>
              <a:t>ْ</a:t>
            </a:r>
            <a:r>
              <a:rPr lang="ar-BH" sz="1400" dirty="0"/>
              <a:t>ت</a:t>
            </a:r>
            <a:r>
              <a:rPr lang="ar-SA" sz="1400" dirty="0"/>
              <a:t>َ</a:t>
            </a:r>
            <a:r>
              <a:rPr lang="ar-BH" sz="1400" dirty="0"/>
              <a:t>ش</a:t>
            </a:r>
            <a:r>
              <a:rPr lang="ar-SA" sz="1400" dirty="0"/>
              <a:t>ِ</a:t>
            </a:r>
            <a:r>
              <a:rPr lang="ar-BH" sz="1400" dirty="0"/>
              <a:t>فُ الح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ف</a:t>
            </a:r>
            <a:r>
              <a:rPr lang="ar-SA" sz="1400" dirty="0"/>
              <a:t>َ</a:t>
            </a:r>
            <a:endParaRPr lang="en-US" sz="1400" dirty="0"/>
          </a:p>
        </p:txBody>
      </p:sp>
      <p:pic>
        <p:nvPicPr>
          <p:cNvPr id="4" name="اكتشف و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791" y="1107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6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EE1AD42-4838-476A-B7FE-1A7A70CB21FC}"/>
              </a:ext>
            </a:extLst>
          </p:cNvPr>
          <p:cNvGraphicFramePr>
            <a:graphicFrameLocks noGrp="1"/>
          </p:cNvGraphicFramePr>
          <p:nvPr/>
        </p:nvGraphicFramePr>
        <p:xfrm>
          <a:off x="174812" y="1309704"/>
          <a:ext cx="11134164" cy="4912205"/>
        </p:xfrm>
        <a:graphic>
          <a:graphicData uri="http://schemas.openxmlformats.org/drawingml/2006/table">
            <a:tbl>
              <a:tblPr rtl="1" firstRow="1" firstCol="1" bandRow="1"/>
              <a:tblGrid>
                <a:gridCol w="3518675">
                  <a:extLst>
                    <a:ext uri="{9D8B030D-6E8A-4147-A177-3AD203B41FA5}">
                      <a16:colId xmlns:a16="http://schemas.microsoft.com/office/drawing/2014/main" val="4247452070"/>
                    </a:ext>
                  </a:extLst>
                </a:gridCol>
                <a:gridCol w="3691201">
                  <a:extLst>
                    <a:ext uri="{9D8B030D-6E8A-4147-A177-3AD203B41FA5}">
                      <a16:colId xmlns:a16="http://schemas.microsoft.com/office/drawing/2014/main" val="3189808377"/>
                    </a:ext>
                  </a:extLst>
                </a:gridCol>
                <a:gridCol w="3924288">
                  <a:extLst>
                    <a:ext uri="{9D8B030D-6E8A-4147-A177-3AD203B41FA5}">
                      <a16:colId xmlns:a16="http://schemas.microsoft.com/office/drawing/2014/main" val="3310220663"/>
                    </a:ext>
                  </a:extLst>
                </a:gridCol>
              </a:tblGrid>
              <a:tr h="600647"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015081"/>
                  </a:ext>
                </a:extLst>
              </a:tr>
              <a:tr h="188494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2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143"/>
                  </a:ext>
                </a:extLst>
              </a:tr>
              <a:tr h="2426610">
                <a:tc gridSpan="3"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endParaRPr lang="ar-BH" sz="2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BH" sz="2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                                                                               </a:t>
                      </a:r>
                      <a:r>
                        <a:rPr lang="ar-SA" sz="2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       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63342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0AA47F6E-D038-4D48-8B97-BF073366B66A}"/>
              </a:ext>
            </a:extLst>
          </p:cNvPr>
          <p:cNvSpPr/>
          <p:nvPr/>
        </p:nvSpPr>
        <p:spPr>
          <a:xfrm>
            <a:off x="8775916" y="2071852"/>
            <a:ext cx="1354443" cy="7116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وَ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جَد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545E9-7254-499B-9E41-2C25DAC07FEA}"/>
              </a:ext>
            </a:extLst>
          </p:cNvPr>
          <p:cNvSpPr/>
          <p:nvPr/>
        </p:nvSpPr>
        <p:spPr>
          <a:xfrm>
            <a:off x="5077967" y="2072369"/>
            <a:ext cx="1451622" cy="5748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وُ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رود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ٌ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54AF9F-C245-4064-B9C1-4ED4994EE254}"/>
              </a:ext>
            </a:extLst>
          </p:cNvPr>
          <p:cNvSpPr/>
          <p:nvPr/>
        </p:nvSpPr>
        <p:spPr>
          <a:xfrm>
            <a:off x="1450693" y="2070345"/>
            <a:ext cx="1354443" cy="7116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وِ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دادُ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98F4DD-5F7F-47C2-9D2D-8D377153CBD0}"/>
              </a:ext>
            </a:extLst>
          </p:cNvPr>
          <p:cNvSpPr/>
          <p:nvPr/>
        </p:nvSpPr>
        <p:spPr>
          <a:xfrm>
            <a:off x="1450693" y="2891032"/>
            <a:ext cx="1354443" cy="5710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وِ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F124A5-D13D-484E-87AF-855AA07D1926}"/>
              </a:ext>
            </a:extLst>
          </p:cNvPr>
          <p:cNvSpPr/>
          <p:nvPr/>
        </p:nvSpPr>
        <p:spPr>
          <a:xfrm>
            <a:off x="5260198" y="2928834"/>
            <a:ext cx="1079292" cy="574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وُ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2C36C4-1C99-4C00-8F8F-2A0F21E731F7}"/>
              </a:ext>
            </a:extLst>
          </p:cNvPr>
          <p:cNvSpPr/>
          <p:nvPr/>
        </p:nvSpPr>
        <p:spPr>
          <a:xfrm>
            <a:off x="8775915" y="2943755"/>
            <a:ext cx="1354443" cy="574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وَ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E207A3-B975-4194-A3E6-5862D03B0820}"/>
              </a:ext>
            </a:extLst>
          </p:cNvPr>
          <p:cNvSpPr/>
          <p:nvPr/>
        </p:nvSpPr>
        <p:spPr>
          <a:xfrm>
            <a:off x="5307175" y="1370446"/>
            <a:ext cx="985337" cy="429180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3F4081-3C2F-4CEA-8258-EE1CA703B7D9}"/>
              </a:ext>
            </a:extLst>
          </p:cNvPr>
          <p:cNvSpPr/>
          <p:nvPr/>
        </p:nvSpPr>
        <p:spPr>
          <a:xfrm>
            <a:off x="10130358" y="4445408"/>
            <a:ext cx="629969" cy="5809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وَ</a:t>
            </a:r>
            <a:endParaRPr lang="en-US" sz="3600" b="1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9C5E7A-749B-457A-8093-DED02B94C210}"/>
              </a:ext>
            </a:extLst>
          </p:cNvPr>
          <p:cNvSpPr/>
          <p:nvPr/>
        </p:nvSpPr>
        <p:spPr>
          <a:xfrm>
            <a:off x="10296908" y="1310110"/>
            <a:ext cx="1699042" cy="847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4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6. أَقْرَأُ:</a:t>
            </a:r>
            <a:endParaRPr lang="en-US" sz="4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8DE6ED-AC71-4C5E-BC25-0B1B2A4999E8}"/>
              </a:ext>
            </a:extLst>
          </p:cNvPr>
          <p:cNvSpPr/>
          <p:nvPr/>
        </p:nvSpPr>
        <p:spPr>
          <a:xfrm>
            <a:off x="8657144" y="4448452"/>
            <a:ext cx="629969" cy="5748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ــوُ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1E0A85-80E9-40AF-9132-9B3000658CFA}"/>
              </a:ext>
            </a:extLst>
          </p:cNvPr>
          <p:cNvSpPr/>
          <p:nvPr/>
        </p:nvSpPr>
        <p:spPr>
          <a:xfrm>
            <a:off x="3148962" y="4467909"/>
            <a:ext cx="667745" cy="5790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وُ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6E7D60-4FB5-40B4-A72D-BD0890AC06C3}"/>
              </a:ext>
            </a:extLst>
          </p:cNvPr>
          <p:cNvSpPr/>
          <p:nvPr/>
        </p:nvSpPr>
        <p:spPr>
          <a:xfrm>
            <a:off x="1237590" y="4467909"/>
            <a:ext cx="667746" cy="5630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ـوِ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D26FAA-C2E9-4619-9757-3F43A926078D}"/>
              </a:ext>
            </a:extLst>
          </p:cNvPr>
          <p:cNvSpPr/>
          <p:nvPr/>
        </p:nvSpPr>
        <p:spPr>
          <a:xfrm>
            <a:off x="6727109" y="4459814"/>
            <a:ext cx="719431" cy="5773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وِ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5B4C79B-994F-4CD9-88D8-5AE59ADDC01A}"/>
              </a:ext>
            </a:extLst>
          </p:cNvPr>
          <p:cNvSpPr/>
          <p:nvPr/>
        </p:nvSpPr>
        <p:spPr>
          <a:xfrm>
            <a:off x="5033142" y="4467909"/>
            <a:ext cx="629969" cy="5611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ـــوَ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153C46E5-4ED2-4159-BCB3-AD2DCCE8B87C}"/>
              </a:ext>
            </a:extLst>
          </p:cNvPr>
          <p:cNvSpPr txBox="1">
            <a:spLocks/>
          </p:cNvSpPr>
          <p:nvPr/>
        </p:nvSpPr>
        <p:spPr>
          <a:xfrm>
            <a:off x="2561464" y="6364124"/>
            <a:ext cx="6095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00" dirty="0"/>
              <a:t>اللّ</a:t>
            </a:r>
            <a:r>
              <a:rPr lang="ar-SA" sz="1400" dirty="0"/>
              <a:t>ُ</a:t>
            </a:r>
            <a:r>
              <a:rPr lang="ar-BH" sz="1400" dirty="0"/>
              <a:t>غ</a:t>
            </a:r>
            <a:r>
              <a:rPr lang="ar-SA" sz="1400" dirty="0"/>
              <a:t>َ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الع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َ</a:t>
            </a:r>
            <a:r>
              <a:rPr lang="ar-BH" sz="1400" dirty="0"/>
              <a:t>بي</a:t>
            </a:r>
            <a:r>
              <a:rPr lang="ar-SA" sz="1400" dirty="0"/>
              <a:t>ّ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/ الص</a:t>
            </a:r>
            <a:r>
              <a:rPr lang="ar-SA" sz="1400" dirty="0"/>
              <a:t>َّ</a:t>
            </a:r>
            <a:r>
              <a:rPr lang="ar-BH" sz="1400" dirty="0"/>
              <a:t>ف</a:t>
            </a:r>
            <a:r>
              <a:rPr lang="ar-SA" sz="1400" dirty="0"/>
              <a:t>ُّ</a:t>
            </a:r>
            <a:r>
              <a:rPr lang="ar-BH" sz="1400" dirty="0"/>
              <a:t> الأو</a:t>
            </a:r>
            <a:r>
              <a:rPr lang="ar-SA" sz="1400" dirty="0"/>
              <a:t>ّ</a:t>
            </a:r>
            <a:r>
              <a:rPr lang="ar-BH" sz="1400" dirty="0"/>
              <a:t>ل</a:t>
            </a:r>
            <a:r>
              <a:rPr lang="ar-SA" sz="1400" dirty="0"/>
              <a:t>ُ</a:t>
            </a:r>
            <a:r>
              <a:rPr lang="ar-BH" sz="1400" dirty="0"/>
              <a:t>/ الدّ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س</a:t>
            </a:r>
            <a:r>
              <a:rPr lang="ar-SA" sz="1400" dirty="0"/>
              <a:t>ُ</a:t>
            </a:r>
            <a:r>
              <a:rPr lang="ar-BH" sz="1400" dirty="0"/>
              <a:t> </a:t>
            </a:r>
            <a:r>
              <a:rPr lang="ar-SA" sz="1400" dirty="0"/>
              <a:t>ا</a:t>
            </a:r>
            <a:r>
              <a:rPr lang="ar-BH" sz="1400" dirty="0"/>
              <a:t>لحاديَ عشرَ (ث) (و)/ ثالثًا: أ</a:t>
            </a:r>
            <a:r>
              <a:rPr lang="ar-SA" sz="1400" dirty="0"/>
              <a:t>َ</a:t>
            </a:r>
            <a:r>
              <a:rPr lang="ar-BH" sz="1400" dirty="0"/>
              <a:t>ك</a:t>
            </a:r>
            <a:r>
              <a:rPr lang="ar-SA" sz="1400" dirty="0"/>
              <a:t>ْ</a:t>
            </a:r>
            <a:r>
              <a:rPr lang="ar-BH" sz="1400" dirty="0"/>
              <a:t>ت</a:t>
            </a:r>
            <a:r>
              <a:rPr lang="ar-SA" sz="1400" dirty="0"/>
              <a:t>َ</a:t>
            </a:r>
            <a:r>
              <a:rPr lang="ar-BH" sz="1400" dirty="0"/>
              <a:t>ش</a:t>
            </a:r>
            <a:r>
              <a:rPr lang="ar-SA" sz="1400" dirty="0"/>
              <a:t>ِ</a:t>
            </a:r>
            <a:r>
              <a:rPr lang="ar-BH" sz="1400" dirty="0"/>
              <a:t>فُ الح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ف</a:t>
            </a:r>
            <a:r>
              <a:rPr lang="ar-SA" sz="1400" dirty="0"/>
              <a:t>َ</a:t>
            </a:r>
            <a:endParaRPr lang="en-US" sz="1400" dirty="0"/>
          </a:p>
        </p:txBody>
      </p:sp>
      <p:pic>
        <p:nvPicPr>
          <p:cNvPr id="2" name="اكتشف و ٨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863" y="296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2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8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0C7DC80-E6DB-4B97-9192-3D8D3847C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978092"/>
              </p:ext>
            </p:extLst>
          </p:nvPr>
        </p:nvGraphicFramePr>
        <p:xfrm>
          <a:off x="270641" y="188260"/>
          <a:ext cx="11072468" cy="6005488"/>
        </p:xfrm>
        <a:graphic>
          <a:graphicData uri="http://schemas.openxmlformats.org/drawingml/2006/table">
            <a:tbl>
              <a:tblPr rtl="1" firstRow="1" firstCol="1" bandRow="1"/>
              <a:tblGrid>
                <a:gridCol w="3547734">
                  <a:extLst>
                    <a:ext uri="{9D8B030D-6E8A-4147-A177-3AD203B41FA5}">
                      <a16:colId xmlns:a16="http://schemas.microsoft.com/office/drawing/2014/main" val="4247452070"/>
                    </a:ext>
                  </a:extLst>
                </a:gridCol>
                <a:gridCol w="143089">
                  <a:extLst>
                    <a:ext uri="{9D8B030D-6E8A-4147-A177-3AD203B41FA5}">
                      <a16:colId xmlns:a16="http://schemas.microsoft.com/office/drawing/2014/main" val="3189808377"/>
                    </a:ext>
                  </a:extLst>
                </a:gridCol>
                <a:gridCol w="18454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54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7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49082">
                  <a:extLst>
                    <a:ext uri="{9D8B030D-6E8A-4147-A177-3AD203B41FA5}">
                      <a16:colId xmlns:a16="http://schemas.microsoft.com/office/drawing/2014/main" val="3310220663"/>
                    </a:ext>
                  </a:extLst>
                </a:gridCol>
              </a:tblGrid>
              <a:tr h="790844">
                <a:tc gridSpan="6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015081"/>
                  </a:ext>
                </a:extLst>
              </a:tr>
              <a:tr h="1343606"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2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143"/>
                  </a:ext>
                </a:extLst>
              </a:tr>
              <a:tr h="1599933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endParaRPr lang="ar-BH" sz="2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633420"/>
                  </a:ext>
                </a:extLst>
              </a:tr>
              <a:tr h="955982">
                <a:tc gridSpan="6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BH" sz="2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                                                                               </a:t>
                      </a:r>
                      <a:r>
                        <a:rPr lang="ar-SA" sz="2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       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916210"/>
                  </a:ext>
                </a:extLst>
              </a:tr>
              <a:tr h="1315123"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045CB81-8761-4795-ABC1-D07EFFC0AAE7}"/>
              </a:ext>
            </a:extLst>
          </p:cNvPr>
          <p:cNvSpPr/>
          <p:nvPr/>
        </p:nvSpPr>
        <p:spPr>
          <a:xfrm>
            <a:off x="8745353" y="1092960"/>
            <a:ext cx="1354443" cy="5922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مَ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وْ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عِدٌ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1359D6-5FE9-4EFC-8376-451182106A88}"/>
              </a:ext>
            </a:extLst>
          </p:cNvPr>
          <p:cNvSpPr/>
          <p:nvPr/>
        </p:nvSpPr>
        <p:spPr>
          <a:xfrm>
            <a:off x="1424980" y="1082512"/>
            <a:ext cx="1354443" cy="5683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وْ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راقٌ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A11AFE-B376-4409-89B1-B8B8AEF64B38}"/>
              </a:ext>
            </a:extLst>
          </p:cNvPr>
          <p:cNvSpPr/>
          <p:nvPr/>
        </p:nvSpPr>
        <p:spPr>
          <a:xfrm>
            <a:off x="1539647" y="1700043"/>
            <a:ext cx="1043880" cy="5710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وْ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7456A9-597C-4D91-9C63-A059FF706DD2}"/>
              </a:ext>
            </a:extLst>
          </p:cNvPr>
          <p:cNvSpPr/>
          <p:nvPr/>
        </p:nvSpPr>
        <p:spPr>
          <a:xfrm>
            <a:off x="8763990" y="1725990"/>
            <a:ext cx="1335806" cy="541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مَـ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وْ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64EBF8-EB73-4088-9740-0E112E5BE9C5}"/>
              </a:ext>
            </a:extLst>
          </p:cNvPr>
          <p:cNvSpPr/>
          <p:nvPr/>
        </p:nvSpPr>
        <p:spPr>
          <a:xfrm>
            <a:off x="5163772" y="397328"/>
            <a:ext cx="985337" cy="429180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926D79-82EF-478A-9C7D-B4BD581B5DC7}"/>
              </a:ext>
            </a:extLst>
          </p:cNvPr>
          <p:cNvSpPr/>
          <p:nvPr/>
        </p:nvSpPr>
        <p:spPr>
          <a:xfrm>
            <a:off x="8612934" y="188260"/>
            <a:ext cx="1699042" cy="847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4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6. أَقْرَأُ:</a:t>
            </a:r>
            <a:endParaRPr lang="en-US" sz="4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AE9EC1-1DD0-4E84-89EB-871690BE75A2}"/>
              </a:ext>
            </a:extLst>
          </p:cNvPr>
          <p:cNvSpPr/>
          <p:nvPr/>
        </p:nvSpPr>
        <p:spPr>
          <a:xfrm>
            <a:off x="9940533" y="4061067"/>
            <a:ext cx="742885" cy="59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16604F-DDA3-4462-B4F9-8651ED696DDC}"/>
              </a:ext>
            </a:extLst>
          </p:cNvPr>
          <p:cNvSpPr/>
          <p:nvPr/>
        </p:nvSpPr>
        <p:spPr>
          <a:xfrm>
            <a:off x="7404858" y="4057410"/>
            <a:ext cx="756872" cy="5905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وي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80259D-A8FE-4D07-9783-22053C1674B2}"/>
              </a:ext>
            </a:extLst>
          </p:cNvPr>
          <p:cNvSpPr/>
          <p:nvPr/>
        </p:nvSpPr>
        <p:spPr>
          <a:xfrm>
            <a:off x="8679689" y="4057410"/>
            <a:ext cx="742885" cy="5905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ـوو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8438DC-CFB6-4708-9D7E-7F0837C50488}"/>
              </a:ext>
            </a:extLst>
          </p:cNvPr>
          <p:cNvSpPr/>
          <p:nvPr/>
        </p:nvSpPr>
        <p:spPr>
          <a:xfrm>
            <a:off x="5961740" y="4075246"/>
            <a:ext cx="735917" cy="6067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ـــوا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704C8A-3AF6-4393-AC15-CF25ADF51783}"/>
              </a:ext>
            </a:extLst>
          </p:cNvPr>
          <p:cNvSpPr/>
          <p:nvPr/>
        </p:nvSpPr>
        <p:spPr>
          <a:xfrm>
            <a:off x="4622657" y="4089986"/>
            <a:ext cx="796179" cy="592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وو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3BDADB-F446-4C43-A621-650A8A05E6EA}"/>
              </a:ext>
            </a:extLst>
          </p:cNvPr>
          <p:cNvSpPr/>
          <p:nvPr/>
        </p:nvSpPr>
        <p:spPr>
          <a:xfrm>
            <a:off x="3410081" y="4112075"/>
            <a:ext cx="735917" cy="5905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ويـ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02B6D3-F31C-4F74-839A-636DEF8A0EA0}"/>
              </a:ext>
            </a:extLst>
          </p:cNvPr>
          <p:cNvSpPr/>
          <p:nvPr/>
        </p:nvSpPr>
        <p:spPr>
          <a:xfrm>
            <a:off x="1858159" y="4079422"/>
            <a:ext cx="808358" cy="5710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</a:t>
            </a:r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ـويـ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BD43DA-AEC3-4593-8304-E5A77B8E66AA}"/>
              </a:ext>
            </a:extLst>
          </p:cNvPr>
          <p:cNvSpPr/>
          <p:nvPr/>
        </p:nvSpPr>
        <p:spPr>
          <a:xfrm>
            <a:off x="8745353" y="2403054"/>
            <a:ext cx="1354443" cy="7116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قِفٌ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22ACF7-7910-43EC-AC5C-B9DA2244FFE5}"/>
              </a:ext>
            </a:extLst>
          </p:cNvPr>
          <p:cNvSpPr/>
          <p:nvPr/>
        </p:nvSpPr>
        <p:spPr>
          <a:xfrm>
            <a:off x="5031551" y="2401629"/>
            <a:ext cx="1343734" cy="6688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طا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وو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سٌ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159A32-5E5B-4835-9D14-5457A2F77A53}"/>
              </a:ext>
            </a:extLst>
          </p:cNvPr>
          <p:cNvSpPr/>
          <p:nvPr/>
        </p:nvSpPr>
        <p:spPr>
          <a:xfrm>
            <a:off x="1412461" y="2405531"/>
            <a:ext cx="1335209" cy="6610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يَطْــــــ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وي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97FA2B-9693-47C3-9A6B-BC6A98CAFAA3}"/>
              </a:ext>
            </a:extLst>
          </p:cNvPr>
          <p:cNvSpPr/>
          <p:nvPr/>
        </p:nvSpPr>
        <p:spPr>
          <a:xfrm>
            <a:off x="5163772" y="3179682"/>
            <a:ext cx="1079292" cy="574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وو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D8303D-23CF-4ED6-8D33-552D32231A96}"/>
              </a:ext>
            </a:extLst>
          </p:cNvPr>
          <p:cNvSpPr/>
          <p:nvPr/>
        </p:nvSpPr>
        <p:spPr>
          <a:xfrm>
            <a:off x="8794552" y="3241215"/>
            <a:ext cx="1335806" cy="5284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70415E-944B-44DB-9A54-7A21D3C19D09}"/>
              </a:ext>
            </a:extLst>
          </p:cNvPr>
          <p:cNvSpPr/>
          <p:nvPr/>
        </p:nvSpPr>
        <p:spPr>
          <a:xfrm>
            <a:off x="1384365" y="3083653"/>
            <a:ext cx="1354443" cy="5710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ــــوي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68C266-F18B-4469-8F6C-3A5432403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C16604F-DDA3-4462-B4F9-8651ED696DDC}"/>
              </a:ext>
            </a:extLst>
          </p:cNvPr>
          <p:cNvSpPr/>
          <p:nvPr/>
        </p:nvSpPr>
        <p:spPr>
          <a:xfrm>
            <a:off x="747687" y="4091140"/>
            <a:ext cx="756872" cy="5905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ـــوي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6BD43DA-AEC3-4593-8304-E5A77B8E66AA}"/>
              </a:ext>
            </a:extLst>
          </p:cNvPr>
          <p:cNvSpPr/>
          <p:nvPr/>
        </p:nvSpPr>
        <p:spPr>
          <a:xfrm>
            <a:off x="8785233" y="4944094"/>
            <a:ext cx="1354443" cy="563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حُلْ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وٌ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5AE9EC1-1DD0-4E84-89EB-871690BE75A2}"/>
              </a:ext>
            </a:extLst>
          </p:cNvPr>
          <p:cNvSpPr/>
          <p:nvPr/>
        </p:nvSpPr>
        <p:spPr>
          <a:xfrm>
            <a:off x="9051131" y="5648889"/>
            <a:ext cx="742885" cy="422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ــــوٌ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BD43DA-AEC3-4593-8304-E5A77B8E66AA}"/>
              </a:ext>
            </a:extLst>
          </p:cNvPr>
          <p:cNvSpPr/>
          <p:nvPr/>
        </p:nvSpPr>
        <p:spPr>
          <a:xfrm>
            <a:off x="4975255" y="4999313"/>
            <a:ext cx="1354443" cy="563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حُلْ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وًا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6BD43DA-AEC3-4593-8304-E5A77B8E66AA}"/>
              </a:ext>
            </a:extLst>
          </p:cNvPr>
          <p:cNvSpPr/>
          <p:nvPr/>
        </p:nvSpPr>
        <p:spPr>
          <a:xfrm>
            <a:off x="1424979" y="4984336"/>
            <a:ext cx="1354443" cy="563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حُلْ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وٍ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5AE9EC1-1DD0-4E84-89EB-871690BE75A2}"/>
              </a:ext>
            </a:extLst>
          </p:cNvPr>
          <p:cNvSpPr/>
          <p:nvPr/>
        </p:nvSpPr>
        <p:spPr>
          <a:xfrm>
            <a:off x="5218855" y="5637242"/>
            <a:ext cx="742885" cy="422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ــــوًا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5AE9EC1-1DD0-4E84-89EB-871690BE75A2}"/>
              </a:ext>
            </a:extLst>
          </p:cNvPr>
          <p:cNvSpPr/>
          <p:nvPr/>
        </p:nvSpPr>
        <p:spPr>
          <a:xfrm>
            <a:off x="1539647" y="5648889"/>
            <a:ext cx="893381" cy="422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ــــوٍ</a:t>
            </a:r>
            <a:endParaRPr lang="en-US" sz="32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9" name="Footer Placeholder 3">
            <a:extLst>
              <a:ext uri="{FF2B5EF4-FFF2-40B4-BE49-F238E27FC236}">
                <a16:creationId xmlns:a16="http://schemas.microsoft.com/office/drawing/2014/main" id="{153C46E5-4ED2-4159-BCB3-AD2DCCE8B87C}"/>
              </a:ext>
            </a:extLst>
          </p:cNvPr>
          <p:cNvSpPr txBox="1">
            <a:spLocks/>
          </p:cNvSpPr>
          <p:nvPr/>
        </p:nvSpPr>
        <p:spPr>
          <a:xfrm>
            <a:off x="2305451" y="6362015"/>
            <a:ext cx="6095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00" dirty="0"/>
              <a:t>اللّ</a:t>
            </a:r>
            <a:r>
              <a:rPr lang="ar-SA" sz="1400" dirty="0"/>
              <a:t>ُ</a:t>
            </a:r>
            <a:r>
              <a:rPr lang="ar-BH" sz="1400" dirty="0"/>
              <a:t>غ</a:t>
            </a:r>
            <a:r>
              <a:rPr lang="ar-SA" sz="1400" dirty="0"/>
              <a:t>َ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الع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َ</a:t>
            </a:r>
            <a:r>
              <a:rPr lang="ar-BH" sz="1400" dirty="0"/>
              <a:t>بي</a:t>
            </a:r>
            <a:r>
              <a:rPr lang="ar-SA" sz="1400" dirty="0"/>
              <a:t>ّ</a:t>
            </a:r>
            <a:r>
              <a:rPr lang="ar-BH" sz="1400" dirty="0"/>
              <a:t>ة</a:t>
            </a:r>
            <a:r>
              <a:rPr lang="ar-SA" sz="1400" dirty="0"/>
              <a:t>ُ</a:t>
            </a:r>
            <a:r>
              <a:rPr lang="ar-BH" sz="1400" dirty="0"/>
              <a:t> / الص</a:t>
            </a:r>
            <a:r>
              <a:rPr lang="ar-SA" sz="1400" dirty="0"/>
              <a:t>َّ</a:t>
            </a:r>
            <a:r>
              <a:rPr lang="ar-BH" sz="1400" dirty="0"/>
              <a:t>ف</a:t>
            </a:r>
            <a:r>
              <a:rPr lang="ar-SA" sz="1400" dirty="0"/>
              <a:t>ُّ</a:t>
            </a:r>
            <a:r>
              <a:rPr lang="ar-BH" sz="1400" dirty="0"/>
              <a:t> الأو</a:t>
            </a:r>
            <a:r>
              <a:rPr lang="ar-SA" sz="1400" dirty="0"/>
              <a:t>ّ</a:t>
            </a:r>
            <a:r>
              <a:rPr lang="ar-BH" sz="1400" dirty="0"/>
              <a:t>ل</a:t>
            </a:r>
            <a:r>
              <a:rPr lang="ar-SA" sz="1400" dirty="0"/>
              <a:t>ُ</a:t>
            </a:r>
            <a:r>
              <a:rPr lang="ar-BH" sz="1400" dirty="0"/>
              <a:t>/ الدّ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س</a:t>
            </a:r>
            <a:r>
              <a:rPr lang="ar-SA" sz="1400" dirty="0"/>
              <a:t>ُ</a:t>
            </a:r>
            <a:r>
              <a:rPr lang="ar-BH" sz="1400" dirty="0"/>
              <a:t> </a:t>
            </a:r>
            <a:r>
              <a:rPr lang="ar-SA" sz="1400" dirty="0"/>
              <a:t>ا</a:t>
            </a:r>
            <a:r>
              <a:rPr lang="ar-BH" sz="1400" dirty="0"/>
              <a:t>لحاديَ عشرَ (ث) (و)/ ثالثًا: أ</a:t>
            </a:r>
            <a:r>
              <a:rPr lang="ar-SA" sz="1400" dirty="0"/>
              <a:t>َ</a:t>
            </a:r>
            <a:r>
              <a:rPr lang="ar-BH" sz="1400" dirty="0"/>
              <a:t>ك</a:t>
            </a:r>
            <a:r>
              <a:rPr lang="ar-SA" sz="1400" dirty="0"/>
              <a:t>ْ</a:t>
            </a:r>
            <a:r>
              <a:rPr lang="ar-BH" sz="1400" dirty="0"/>
              <a:t>ت</a:t>
            </a:r>
            <a:r>
              <a:rPr lang="ar-SA" sz="1400" dirty="0"/>
              <a:t>َ</a:t>
            </a:r>
            <a:r>
              <a:rPr lang="ar-BH" sz="1400" dirty="0"/>
              <a:t>ش</a:t>
            </a:r>
            <a:r>
              <a:rPr lang="ar-SA" sz="1400" dirty="0"/>
              <a:t>ِ</a:t>
            </a:r>
            <a:r>
              <a:rPr lang="ar-BH" sz="1400" dirty="0"/>
              <a:t>فُ الح</a:t>
            </a:r>
            <a:r>
              <a:rPr lang="ar-SA" sz="1400" dirty="0"/>
              <a:t>َ</a:t>
            </a:r>
            <a:r>
              <a:rPr lang="ar-BH" sz="1400" dirty="0"/>
              <a:t>ر</a:t>
            </a:r>
            <a:r>
              <a:rPr lang="ar-SA" sz="1400" dirty="0"/>
              <a:t>ْ</a:t>
            </a:r>
            <a:r>
              <a:rPr lang="ar-BH" sz="1400" dirty="0"/>
              <a:t>ف</a:t>
            </a:r>
            <a:r>
              <a:rPr lang="ar-SA" sz="1400" dirty="0"/>
              <a:t>َ</a:t>
            </a:r>
            <a:endParaRPr lang="en-US" sz="1400" dirty="0"/>
          </a:p>
        </p:txBody>
      </p:sp>
      <p:pic>
        <p:nvPicPr>
          <p:cNvPr id="3" name="اكتشف و ٩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2484" y="341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1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6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7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9358</TotalTime>
  <Words>1859</Words>
  <Application>Microsoft Office PowerPoint</Application>
  <PresentationFormat>Widescreen</PresentationFormat>
  <Paragraphs>353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Tufik Ben Saleh Aldaaji</dc:creator>
  <cp:lastModifiedBy>Tufik Ben Saleh Aldaaji</cp:lastModifiedBy>
  <cp:revision>740</cp:revision>
  <dcterms:created xsi:type="dcterms:W3CDTF">2020-09-08T04:24:33Z</dcterms:created>
  <dcterms:modified xsi:type="dcterms:W3CDTF">2021-04-05T10:10:36Z</dcterms:modified>
</cp:coreProperties>
</file>