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660" r:id="rId1"/>
  </p:sldMasterIdLst>
  <p:notesMasterIdLst>
    <p:notesMasterId r:id="rId8"/>
  </p:notesMasterIdLst>
  <p:sldIdLst>
    <p:sldId id="280" r:id="rId2"/>
    <p:sldId id="267" r:id="rId3"/>
    <p:sldId id="282" r:id="rId4"/>
    <p:sldId id="283" r:id="rId5"/>
    <p:sldId id="284" r:id="rId6"/>
    <p:sldId id="264" r:id="rId7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2F2F2"/>
    <a:srgbClr val="FF0066"/>
    <a:srgbClr val="FFFFFF"/>
    <a:srgbClr val="F7F7F7"/>
    <a:srgbClr val="F9F9F9"/>
    <a:srgbClr val="FFFFCC"/>
    <a:srgbClr val="CC66FF"/>
    <a:srgbClr val="43B15D"/>
    <a:srgbClr val="07E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0DDB038-7EBD-46C1-BF37-17CE9684544A}" type="datetimeFigureOut">
              <a:rPr lang="ar-SA" smtClean="0"/>
              <a:t>16/04/1442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0F35522-70BB-4E93-8A41-84CB8C736E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1440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اللغة العربية </a:t>
            </a:r>
          </a:p>
        </p:txBody>
      </p:sp>
    </p:spTree>
    <p:extLst>
      <p:ext uri="{BB962C8B-B14F-4D97-AF65-F5344CB8AC3E}">
        <p14:creationId xmlns:p14="http://schemas.microsoft.com/office/powerpoint/2010/main" val="133186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4C17-83C5-410D-ADB5-08B197415EEF}" type="datetime1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6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92E94-DE1C-4899-8E63-D795D32FD9E8}" type="datetime1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10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78B79-CFCC-4A55-8B29-307335F26C62}" type="datetime1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76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857C-88A6-40F2-92C1-7689FFC3C15A}" type="datetime1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4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8962-AF83-4D95-B685-48A469610408}" type="datetime1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7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0285-1681-461B-B913-9C0060EAAEE1}" type="datetime1">
              <a:rPr lang="en-US" smtClean="0"/>
              <a:pPr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69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15E4-4066-400E-9A0D-DA0A3BF5FF85}" type="datetime1">
              <a:rPr lang="en-US" smtClean="0"/>
              <a:pPr/>
              <a:t>12/1/2020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01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456D3-69C4-4072-B95A-7B449A15A601}" type="datetime1">
              <a:rPr lang="en-US" smtClean="0"/>
              <a:pPr/>
              <a:t>12/1/2020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21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2F4C-F44D-45CD-848D-CCF90600D784}" type="datetime1">
              <a:rPr lang="en-US" smtClean="0"/>
              <a:pPr/>
              <a:t>12/1/2020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05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9D05-1708-4E2F-96F9-60C117A742AF}" type="datetime1">
              <a:rPr lang="en-US" smtClean="0"/>
              <a:pPr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82B9-1B87-40AE-8009-6FDA5C729982}" type="datetime1">
              <a:rPr lang="en-US" smtClean="0"/>
              <a:pPr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84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79535-57DE-4184-ACEF-A2E091FFC610}" type="datetime1">
              <a:rPr lang="en-US" smtClean="0"/>
              <a:pPr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7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5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77493" y="65155"/>
            <a:ext cx="10265707" cy="14166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AE73C5-85B0-48E8-90FC-6A5472E8700E}"/>
              </a:ext>
            </a:extLst>
          </p:cNvPr>
          <p:cNvSpPr/>
          <p:nvPr/>
        </p:nvSpPr>
        <p:spPr>
          <a:xfrm>
            <a:off x="448800" y="1414021"/>
            <a:ext cx="11557013" cy="744634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rtl="1"/>
            <a:r>
              <a:rPr lang="ar-SA" sz="36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الحَلْقَةُ  الأُولى 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اللُّغَةُ العَرَبيّةُ / الصَّفُّ 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الأَوَّل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lang="ar-BH" sz="36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الابْتِدائِيّ</a:t>
            </a:r>
            <a:r>
              <a:rPr lang="ar-SA" sz="36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ُ                     </a:t>
            </a:r>
            <a:r>
              <a:rPr lang="ar-BH" sz="36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الفَصْلُ الدِّراسيُّ الأَوّلُ </a:t>
            </a:r>
            <a:endParaRPr lang="ar-SA" sz="3600" b="1" dirty="0">
              <a:solidFill>
                <a:prstClr val="black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234A91-4753-4EB9-B082-97A455650390}"/>
              </a:ext>
            </a:extLst>
          </p:cNvPr>
          <p:cNvSpPr/>
          <p:nvPr/>
        </p:nvSpPr>
        <p:spPr>
          <a:xfrm>
            <a:off x="37816" y="2164504"/>
            <a:ext cx="117087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وَحْدَةُ: «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مدرستنا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"                                                                                الدَّرْسُ 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السّابع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: حَرْفُ (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ر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) </a:t>
            </a:r>
            <a:endParaRPr lang="ar-BH" sz="36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8" name="مستطيل: زوايا مستديرة 201">
            <a:extLst>
              <a:ext uri="{FF2B5EF4-FFF2-40B4-BE49-F238E27FC236}">
                <a16:creationId xmlns:a16="http://schemas.microsoft.com/office/drawing/2014/main" id="{9EC790F6-68D6-4360-8C40-BCD81E025602}"/>
              </a:ext>
            </a:extLst>
          </p:cNvPr>
          <p:cNvSpPr/>
          <p:nvPr/>
        </p:nvSpPr>
        <p:spPr>
          <a:xfrm>
            <a:off x="4338734" y="5605936"/>
            <a:ext cx="3777146" cy="839399"/>
          </a:xfrm>
          <a:prstGeom prst="roundRect">
            <a:avLst/>
          </a:prstGeom>
          <a:solidFill>
            <a:srgbClr val="70AD47"/>
          </a:solidFill>
          <a:ln w="1905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4- </a:t>
            </a:r>
            <a:r>
              <a:rPr lang="ar-BH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التّراكيب</a:t>
            </a: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ُ</a:t>
            </a:r>
            <a:r>
              <a:rPr lang="ar-BH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الل</a:t>
            </a: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ّ</a:t>
            </a:r>
            <a:r>
              <a:rPr lang="ar-BH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غوي</a:t>
            </a: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ّ</a:t>
            </a:r>
            <a:r>
              <a:rPr lang="ar-BH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ة</a:t>
            </a:r>
            <a:r>
              <a:rPr lang="ar-SA" sz="44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ُ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9739" t="18500" r="60933" b="29728"/>
          <a:stretch/>
        </p:blipFill>
        <p:spPr>
          <a:xfrm>
            <a:off x="4636468" y="2388422"/>
            <a:ext cx="3370997" cy="2987747"/>
          </a:xfrm>
          <a:prstGeom prst="ellipse">
            <a:avLst/>
          </a:prstGeom>
        </p:spPr>
      </p:pic>
      <p:pic>
        <p:nvPicPr>
          <p:cNvPr id="2" name="ر تراكيب ١">
            <a:hlinkClick r:id="" action="ppaction://media"/>
            <a:extLst>
              <a:ext uri="{FF2B5EF4-FFF2-40B4-BE49-F238E27FC236}">
                <a16:creationId xmlns:a16="http://schemas.microsoft.com/office/drawing/2014/main" id="{51CB5BB7-C110-4F30-80DF-E8B1E1A6D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9412" y="62016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5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610E9F6F-6FE2-4727-938E-8BAB5B162482}"/>
              </a:ext>
            </a:extLst>
          </p:cNvPr>
          <p:cNvSpPr/>
          <p:nvPr/>
        </p:nvSpPr>
        <p:spPr>
          <a:xfrm>
            <a:off x="5085080" y="9210675"/>
            <a:ext cx="444500" cy="406400"/>
          </a:xfrm>
          <a:prstGeom prst="ellipse">
            <a:avLst/>
          </a:prstGeom>
          <a:noFill/>
          <a:ln w="63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3" name="رسم 323" descr="أذن">
            <a:extLst>
              <a:ext uri="{FF2B5EF4-FFF2-40B4-BE49-F238E27FC236}">
                <a16:creationId xmlns:a16="http://schemas.microsoft.com/office/drawing/2014/main" id="{05DA6694-670D-437F-97EE-04908C738B2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6810" y="9220835"/>
            <a:ext cx="354330" cy="3543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D529BB67-4C74-486C-851A-6422927F2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25F4AC-6005-4328-9EF6-1A40B89F8EFF}"/>
              </a:ext>
            </a:extLst>
          </p:cNvPr>
          <p:cNvSpPr txBox="1"/>
          <p:nvPr/>
        </p:nvSpPr>
        <p:spPr>
          <a:xfrm>
            <a:off x="1931832" y="457200"/>
            <a:ext cx="93624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BH" sz="4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1- أَقْرَأُ الجُمْلَةَ في المِثالِ الآتي</a:t>
            </a:r>
            <a:r>
              <a:rPr lang="ar-BH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58838" t="41499" r="34190" b="47792"/>
          <a:stretch/>
        </p:blipFill>
        <p:spPr>
          <a:xfrm>
            <a:off x="9386792" y="3145410"/>
            <a:ext cx="1733925" cy="12786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6141" y="3331870"/>
            <a:ext cx="5189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0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</a:t>
            </a:r>
            <a:r>
              <a:rPr lang="ar-BH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4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الطّالِبات</a:t>
            </a:r>
            <a:r>
              <a:rPr lang="ar-SA" sz="4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BH" sz="4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يَنْتَظِرْنَ فَرَحَ.</a:t>
            </a:r>
            <a:endParaRPr lang="en-US" sz="4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48328" y="3274273"/>
            <a:ext cx="1176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8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هَؤُلاءِ</a:t>
            </a:r>
            <a:endParaRPr lang="en-US" sz="4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l="36066" t="40584" r="36802" b="24105"/>
          <a:stretch/>
        </p:blipFill>
        <p:spPr>
          <a:xfrm>
            <a:off x="6226810" y="2380129"/>
            <a:ext cx="2848472" cy="2649071"/>
          </a:xfrm>
          <a:prstGeom prst="rect">
            <a:avLst/>
          </a:prstGeom>
        </p:spPr>
      </p:pic>
      <p:pic>
        <p:nvPicPr>
          <p:cNvPr id="3" name="ر تراكيب ٢">
            <a:hlinkClick r:id="" action="ppaction://media"/>
            <a:extLst>
              <a:ext uri="{FF2B5EF4-FFF2-40B4-BE49-F238E27FC236}">
                <a16:creationId xmlns:a16="http://schemas.microsoft.com/office/drawing/2014/main" id="{8F5E3DA0-5F55-41FB-8D23-767C3C8D2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2459" y="61994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610E9F6F-6FE2-4727-938E-8BAB5B162482}"/>
              </a:ext>
            </a:extLst>
          </p:cNvPr>
          <p:cNvSpPr/>
          <p:nvPr/>
        </p:nvSpPr>
        <p:spPr>
          <a:xfrm>
            <a:off x="5085080" y="9210675"/>
            <a:ext cx="444500" cy="406400"/>
          </a:xfrm>
          <a:prstGeom prst="ellipse">
            <a:avLst/>
          </a:prstGeom>
          <a:noFill/>
          <a:ln w="63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3" name="رسم 323" descr="أذن">
            <a:extLst>
              <a:ext uri="{FF2B5EF4-FFF2-40B4-BE49-F238E27FC236}">
                <a16:creationId xmlns:a16="http://schemas.microsoft.com/office/drawing/2014/main" id="{05DA6694-670D-437F-97EE-04908C738B2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6810" y="9220835"/>
            <a:ext cx="354330" cy="3543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D529BB67-4C74-486C-851A-6422927F2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25F4AC-6005-4328-9EF6-1A40B89F8EFF}"/>
              </a:ext>
            </a:extLst>
          </p:cNvPr>
          <p:cNvSpPr txBox="1"/>
          <p:nvPr/>
        </p:nvSpPr>
        <p:spPr>
          <a:xfrm>
            <a:off x="1931832" y="457200"/>
            <a:ext cx="93624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BH" sz="36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2- </a:t>
            </a:r>
            <a:r>
              <a:rPr lang="ar-BH" sz="4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أُكْمِلُ كَما في الـــمِثالِ</a:t>
            </a:r>
            <a:r>
              <a:rPr lang="ar-BH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58838" t="41499" r="34190" b="47792"/>
          <a:stretch/>
        </p:blipFill>
        <p:spPr>
          <a:xfrm>
            <a:off x="8770661" y="1945207"/>
            <a:ext cx="1642830" cy="12421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515" y="2101417"/>
            <a:ext cx="4451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هَؤُلاءِ</a:t>
            </a:r>
            <a:r>
              <a:rPr lang="ar-BH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الطُلّابُ مُجْتَهِدونَ</a:t>
            </a:r>
            <a:r>
              <a:rPr lang="ar-BH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46012" t="65172" r="41312" b="18670"/>
          <a:stretch/>
        </p:blipFill>
        <p:spPr>
          <a:xfrm>
            <a:off x="5351651" y="1291243"/>
            <a:ext cx="3045519" cy="22180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46479" t="16322" r="40845" b="63453"/>
          <a:stretch/>
        </p:blipFill>
        <p:spPr>
          <a:xfrm>
            <a:off x="5351651" y="3743589"/>
            <a:ext cx="3045519" cy="24149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58838" t="41499" r="34190" b="47792"/>
          <a:stretch/>
        </p:blipFill>
        <p:spPr>
          <a:xfrm>
            <a:off x="8831725" y="4576631"/>
            <a:ext cx="1581766" cy="11959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667050" y="4699741"/>
            <a:ext cx="57845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000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 </a:t>
            </a:r>
            <a:r>
              <a:rPr lang="ar-BH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الْـــمُمَرِضاتُ نَشيطاتٌ</a:t>
            </a:r>
            <a:r>
              <a:rPr lang="ar-BH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92286" y="4576631"/>
            <a:ext cx="1492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5400" b="1" dirty="0">
                <a:solidFill>
                  <a:schemeClr val="accent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هَؤُلاءِ</a:t>
            </a:r>
            <a:endParaRPr lang="en-US" sz="5400" b="1" dirty="0">
              <a:solidFill>
                <a:schemeClr val="accent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ر تراكيب ٣">
            <a:hlinkClick r:id="" action="ppaction://media"/>
            <a:extLst>
              <a:ext uri="{FF2B5EF4-FFF2-40B4-BE49-F238E27FC236}">
                <a16:creationId xmlns:a16="http://schemas.microsoft.com/office/drawing/2014/main" id="{865A3CF1-C4E6-4805-8971-D883CA388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7167" y="61585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9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610E9F6F-6FE2-4727-938E-8BAB5B162482}"/>
              </a:ext>
            </a:extLst>
          </p:cNvPr>
          <p:cNvSpPr/>
          <p:nvPr/>
        </p:nvSpPr>
        <p:spPr>
          <a:xfrm>
            <a:off x="5085080" y="9210675"/>
            <a:ext cx="444500" cy="406400"/>
          </a:xfrm>
          <a:prstGeom prst="ellipse">
            <a:avLst/>
          </a:prstGeom>
          <a:noFill/>
          <a:ln w="63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3" name="رسم 323" descr="أذن">
            <a:extLst>
              <a:ext uri="{FF2B5EF4-FFF2-40B4-BE49-F238E27FC236}">
                <a16:creationId xmlns:a16="http://schemas.microsoft.com/office/drawing/2014/main" id="{05DA6694-670D-437F-97EE-04908C738B2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6810" y="9220835"/>
            <a:ext cx="354330" cy="3543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D529BB67-4C74-486C-851A-6422927F2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58838" t="41499" r="34190" b="47792"/>
          <a:stretch/>
        </p:blipFill>
        <p:spPr>
          <a:xfrm>
            <a:off x="9685560" y="1263441"/>
            <a:ext cx="1355391" cy="11264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8479" y="1542504"/>
            <a:ext cx="4451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هَؤُلاءِ</a:t>
            </a:r>
            <a:r>
              <a:rPr lang="ar-BH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الطُلّابُ مُجْتَهِدونَ</a:t>
            </a:r>
            <a:r>
              <a:rPr lang="ar-BH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46012" t="65172" r="41312" b="18670"/>
          <a:stretch/>
        </p:blipFill>
        <p:spPr>
          <a:xfrm>
            <a:off x="7109913" y="927939"/>
            <a:ext cx="2345979" cy="19110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58838" t="41499" r="34190" b="47792"/>
          <a:stretch/>
        </p:blipFill>
        <p:spPr>
          <a:xfrm>
            <a:off x="9795241" y="3198160"/>
            <a:ext cx="1245710" cy="11840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577400" y="3390630"/>
            <a:ext cx="7609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4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........... </a:t>
            </a:r>
            <a:r>
              <a:rPr lang="ar-BH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الْـــمُزارِعونَ يَجْمَعونَ ثِمارَ النّخْلَةِ</a:t>
            </a:r>
            <a:r>
              <a:rPr lang="ar-BH" sz="4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4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58838" t="41499" r="34190" b="47792"/>
          <a:stretch/>
        </p:blipFill>
        <p:spPr>
          <a:xfrm>
            <a:off x="9679170" y="5162797"/>
            <a:ext cx="1361781" cy="12420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46019" t="38590" r="40845" b="31444"/>
          <a:stretch/>
        </p:blipFill>
        <p:spPr>
          <a:xfrm>
            <a:off x="7136887" y="2937199"/>
            <a:ext cx="2319005" cy="1737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A25F4AC-6005-4328-9EF6-1A40B89F8EFF}"/>
              </a:ext>
            </a:extLst>
          </p:cNvPr>
          <p:cNvSpPr txBox="1"/>
          <p:nvPr/>
        </p:nvSpPr>
        <p:spPr>
          <a:xfrm>
            <a:off x="2303779" y="158498"/>
            <a:ext cx="93624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BH" sz="36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2- </a:t>
            </a:r>
            <a:r>
              <a:rPr lang="ar-BH" sz="4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أُكْمِلُ كَما في الـــمِثالِ</a:t>
            </a:r>
            <a:r>
              <a:rPr lang="ar-BH" sz="4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45573" t="71262" r="40845" b="10758"/>
          <a:stretch/>
        </p:blipFill>
        <p:spPr>
          <a:xfrm>
            <a:off x="7136887" y="4790904"/>
            <a:ext cx="2319005" cy="1579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15581" y="5085990"/>
            <a:ext cx="6516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0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 </a:t>
            </a:r>
            <a:r>
              <a:rPr lang="ar-BH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الأَوْلادُ يَلْعَبونَ</a:t>
            </a:r>
            <a:r>
              <a:rPr lang="ar-BH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74108" y="3287199"/>
            <a:ext cx="1505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5400" b="1" dirty="0">
                <a:solidFill>
                  <a:schemeClr val="accent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هَؤُلاءِ</a:t>
            </a:r>
            <a:endParaRPr lang="en-US" sz="5400" b="1" dirty="0">
              <a:solidFill>
                <a:schemeClr val="accent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71299" y="4989406"/>
            <a:ext cx="1649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5400" b="1" dirty="0">
                <a:solidFill>
                  <a:schemeClr val="accent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هَؤُلاءِ</a:t>
            </a:r>
            <a:endParaRPr lang="en-US" sz="5400" b="1" dirty="0">
              <a:solidFill>
                <a:schemeClr val="accent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ر تراكيب ٤">
            <a:hlinkClick r:id="" action="ppaction://media"/>
            <a:extLst>
              <a:ext uri="{FF2B5EF4-FFF2-40B4-BE49-F238E27FC236}">
                <a16:creationId xmlns:a16="http://schemas.microsoft.com/office/drawing/2014/main" id="{124DF2B5-9CB9-4E5E-A3FF-2B45DBDE5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5024" y="61768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1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5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610E9F6F-6FE2-4727-938E-8BAB5B162482}"/>
              </a:ext>
            </a:extLst>
          </p:cNvPr>
          <p:cNvSpPr/>
          <p:nvPr/>
        </p:nvSpPr>
        <p:spPr>
          <a:xfrm>
            <a:off x="5085080" y="9210675"/>
            <a:ext cx="444500" cy="406400"/>
          </a:xfrm>
          <a:prstGeom prst="ellipse">
            <a:avLst/>
          </a:prstGeom>
          <a:noFill/>
          <a:ln w="63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3" name="رسم 323" descr="أذن">
            <a:extLst>
              <a:ext uri="{FF2B5EF4-FFF2-40B4-BE49-F238E27FC236}">
                <a16:creationId xmlns:a16="http://schemas.microsoft.com/office/drawing/2014/main" id="{05DA6694-670D-437F-97EE-04908C738B2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6810" y="9220835"/>
            <a:ext cx="354330" cy="3543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D529BB67-4C74-486C-851A-6422927F2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58838" t="41499" r="34190" b="47792"/>
          <a:stretch/>
        </p:blipFill>
        <p:spPr>
          <a:xfrm>
            <a:off x="9542334" y="1493562"/>
            <a:ext cx="1123230" cy="8492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3589" y="1366997"/>
            <a:ext cx="5955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</a:t>
            </a:r>
            <a:r>
              <a:rPr lang="ar-BH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الـمُسافِرونَ فَرِحونَ</a:t>
            </a:r>
            <a:r>
              <a:rPr lang="ar-BH" sz="48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4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58838" t="41499" r="34190" b="47792"/>
          <a:stretch/>
        </p:blipFill>
        <p:spPr>
          <a:xfrm>
            <a:off x="9443333" y="3210212"/>
            <a:ext cx="1202924" cy="9095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2538" y="2957087"/>
            <a:ext cx="6516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 </a:t>
            </a:r>
            <a:r>
              <a:rPr lang="ar-BH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اللّاعِبُ ماهِرٌ</a:t>
            </a:r>
            <a:r>
              <a:rPr lang="ar-BH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58838" t="41499" r="34190" b="47792"/>
          <a:stretch/>
        </p:blipFill>
        <p:spPr>
          <a:xfrm>
            <a:off x="9542334" y="4935032"/>
            <a:ext cx="1103923" cy="8604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A25F4AC-6005-4328-9EF6-1A40B89F8EFF}"/>
              </a:ext>
            </a:extLst>
          </p:cNvPr>
          <p:cNvSpPr txBox="1"/>
          <p:nvPr/>
        </p:nvSpPr>
        <p:spPr>
          <a:xfrm>
            <a:off x="2002913" y="275245"/>
            <a:ext cx="93624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BH" sz="36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2- </a:t>
            </a:r>
            <a:r>
              <a:rPr lang="ar-BH" sz="4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أُكْمِلُ الجْمْلَةَ بـــــــــــــــــــــــ ( </a:t>
            </a:r>
            <a:r>
              <a:rPr lang="ar-BH" sz="4400" b="1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هَؤُلاء- هذا - هذِهِ </a:t>
            </a:r>
            <a:r>
              <a:rPr lang="ar-BH" sz="4400" b="1" dirty="0" smtClean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)</a:t>
            </a:r>
            <a:r>
              <a:rPr lang="ar-BH" sz="4400" b="1" dirty="0" smtClean="0">
                <a:solidFill>
                  <a:srgbClr val="00000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2010" y="4815942"/>
            <a:ext cx="6516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 </a:t>
            </a:r>
            <a:r>
              <a:rPr lang="ar-BH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القِطَّةُ سَريعةٌ</a:t>
            </a:r>
            <a:r>
              <a:rPr lang="ar-BH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40246" t="26655" r="44543" b="54306"/>
          <a:stretch/>
        </p:blipFill>
        <p:spPr>
          <a:xfrm>
            <a:off x="7006826" y="1103531"/>
            <a:ext cx="2243419" cy="15787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l="40246" t="46019" r="44543" b="34648"/>
          <a:stretch/>
        </p:blipFill>
        <p:spPr>
          <a:xfrm>
            <a:off x="6978346" y="2824880"/>
            <a:ext cx="2271899" cy="15762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l="40246" t="67239" r="44543" b="13033"/>
          <a:stretch/>
        </p:blipFill>
        <p:spPr>
          <a:xfrm>
            <a:off x="6978346" y="4543785"/>
            <a:ext cx="2243419" cy="16232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5183422" y="1269223"/>
            <a:ext cx="1500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5400" b="1" dirty="0">
                <a:solidFill>
                  <a:schemeClr val="accent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هَؤُلاءِ</a:t>
            </a:r>
            <a:endParaRPr lang="en-US" sz="5400" b="1" dirty="0">
              <a:solidFill>
                <a:schemeClr val="accent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83422" y="2824880"/>
            <a:ext cx="1176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6000" b="1" dirty="0">
                <a:solidFill>
                  <a:schemeClr val="accent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هذا</a:t>
            </a:r>
            <a:endParaRPr lang="en-US" sz="6000" b="1" dirty="0">
              <a:solidFill>
                <a:schemeClr val="accent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94207" y="4698252"/>
            <a:ext cx="1176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5400" b="1" dirty="0">
                <a:solidFill>
                  <a:schemeClr val="accent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هذِهِ</a:t>
            </a:r>
            <a:endParaRPr lang="en-US" sz="5400" b="1" dirty="0">
              <a:solidFill>
                <a:schemeClr val="accent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ر تراكيب ٥">
            <a:hlinkClick r:id="" action="ppaction://media"/>
            <a:extLst>
              <a:ext uri="{FF2B5EF4-FFF2-40B4-BE49-F238E27FC236}">
                <a16:creationId xmlns:a16="http://schemas.microsoft.com/office/drawing/2014/main" id="{A0207409-3D5D-42C6-8FC3-1546D256D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6248" y="61670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6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5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5175F-A4D9-4F61-9439-91FBB9F66024}"/>
              </a:ext>
            </a:extLst>
          </p:cNvPr>
          <p:cNvSpPr/>
          <p:nvPr/>
        </p:nvSpPr>
        <p:spPr>
          <a:xfrm>
            <a:off x="2495007" y="2231306"/>
            <a:ext cx="6058756" cy="198799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115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انْتَهى الدَّرْسُ</a:t>
            </a:r>
            <a:endParaRPr lang="en-US" sz="115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ر تراكيب ٦">
            <a:hlinkClick r:id="" action="ppaction://media"/>
            <a:extLst>
              <a:ext uri="{FF2B5EF4-FFF2-40B4-BE49-F238E27FC236}">
                <a16:creationId xmlns:a16="http://schemas.microsoft.com/office/drawing/2014/main" id="{74135A6B-8858-41DF-9E26-298BCADB3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146" y="62384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0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2409</TotalTime>
  <Words>114</Words>
  <Application>Microsoft Office PowerPoint</Application>
  <PresentationFormat>Widescreen</PresentationFormat>
  <Paragraphs>25</Paragraphs>
  <Slides>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Sakkal Majalla</vt:lpstr>
      <vt:lpstr>قالب الدروس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Tufik Ben Saleh Aldaaji</dc:creator>
  <cp:lastModifiedBy>Amal Abdulla Ahmed Alsayed</cp:lastModifiedBy>
  <cp:revision>178</cp:revision>
  <dcterms:created xsi:type="dcterms:W3CDTF">2020-09-08T04:24:33Z</dcterms:created>
  <dcterms:modified xsi:type="dcterms:W3CDTF">2020-12-01T08:13:31Z</dcterms:modified>
</cp:coreProperties>
</file>