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60" r:id="rId1"/>
  </p:sldMasterIdLst>
  <p:notesMasterIdLst>
    <p:notesMasterId r:id="rId7"/>
  </p:notesMasterIdLst>
  <p:sldIdLst>
    <p:sldId id="280" r:id="rId2"/>
    <p:sldId id="282" r:id="rId3"/>
    <p:sldId id="284" r:id="rId4"/>
    <p:sldId id="267" r:id="rId5"/>
    <p:sldId id="264" r:id="rId6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2F2F2"/>
    <a:srgbClr val="FF0066"/>
    <a:srgbClr val="FFFFFF"/>
    <a:srgbClr val="F7F7F7"/>
    <a:srgbClr val="F9F9F9"/>
    <a:srgbClr val="FFFFCC"/>
    <a:srgbClr val="CC66FF"/>
    <a:srgbClr val="43B15D"/>
    <a:srgbClr val="07ED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7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10DDB038-7EBD-46C1-BF37-17CE9684544A}" type="datetimeFigureOut">
              <a:rPr lang="ar-SA" smtClean="0"/>
              <a:t>17/05/1442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E0F35522-70BB-4E93-8A41-84CB8C736E6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1440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اللغة العربية </a:t>
            </a:r>
          </a:p>
        </p:txBody>
      </p:sp>
    </p:spTree>
    <p:extLst>
      <p:ext uri="{BB962C8B-B14F-4D97-AF65-F5344CB8AC3E}">
        <p14:creationId xmlns:p14="http://schemas.microsoft.com/office/powerpoint/2010/main" val="1331864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14C17-83C5-410D-ADB5-08B197415EEF}" type="datetime1">
              <a:rPr lang="en-US" smtClean="0"/>
              <a:pPr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 (وحدة المراجعة) / التدريب السابع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65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2E94-DE1C-4899-8E63-D795D32FD9E8}" type="datetime1">
              <a:rPr lang="en-US" smtClean="0"/>
              <a:pPr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 (وحدة المراجعة) / التدريب السابع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10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78B79-CFCC-4A55-8B29-307335F26C62}" type="datetime1">
              <a:rPr lang="en-US" smtClean="0"/>
              <a:pPr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 (وحدة المراجعة) / التدريب السابع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7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857C-88A6-40F2-92C1-7689FFC3C15A}" type="datetime1">
              <a:rPr lang="en-US" smtClean="0"/>
              <a:pPr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 (وحدة المراجعة) / التدريب السابع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44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8962-AF83-4D95-B685-48A469610408}" type="datetime1">
              <a:rPr lang="en-US" smtClean="0"/>
              <a:pPr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 (وحدة المراجعة) / التدريب السابع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78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0285-1681-461B-B913-9C0060EAAEE1}" type="datetime1">
              <a:rPr lang="en-US" smtClean="0"/>
              <a:pPr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 (وحدة المراجعة) / التدريب السابع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69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15E4-4066-400E-9A0D-DA0A3BF5FF85}" type="datetime1">
              <a:rPr lang="en-US" smtClean="0"/>
              <a:pPr/>
              <a:t>12/31/2020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 (وحدة المراجعة) / التدريب السابع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0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56D3-69C4-4072-B95A-7B449A15A601}" type="datetime1">
              <a:rPr lang="en-US" smtClean="0"/>
              <a:pPr/>
              <a:t>12/31/2020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 (وحدة المراجعة) / التدريب السابع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21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2F4C-F44D-45CD-848D-CCF90600D784}" type="datetime1">
              <a:rPr lang="en-US" smtClean="0"/>
              <a:pPr/>
              <a:t>12/31/2020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 (وحدة المراجعة) / التدريب السابع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05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9D05-1708-4E2F-96F9-60C117A742AF}" type="datetime1">
              <a:rPr lang="en-US" smtClean="0"/>
              <a:pPr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 (وحدة المراجعة) / التدريب السابع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0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82B9-1B87-40AE-8009-6FDA5C729982}" type="datetime1">
              <a:rPr lang="en-US" smtClean="0"/>
              <a:pPr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 (وحدة المراجعة) / التدريب السابع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84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79535-57DE-4184-ACEF-A2E091FFC610}" type="datetime1">
              <a:rPr lang="en-US" smtClean="0"/>
              <a:pPr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BH"/>
              <a:t>اللغة العربية / الصف الثاني (وحدة المراجعة) / التدريب السابع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7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5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461151" y="227112"/>
            <a:ext cx="10265707" cy="14166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7234A91-4753-4EB9-B082-97A455650390}"/>
              </a:ext>
            </a:extLst>
          </p:cNvPr>
          <p:cNvSpPr/>
          <p:nvPr/>
        </p:nvSpPr>
        <p:spPr>
          <a:xfrm>
            <a:off x="37816" y="2164504"/>
            <a:ext cx="117087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وَحْدَةُ: «</a:t>
            </a:r>
            <a:r>
              <a:rPr lang="ar-BH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حَيُّنا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"                                                                                الدَّرْسُ</a:t>
            </a:r>
            <a:r>
              <a:rPr lang="ar-BH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الث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َّ</a:t>
            </a:r>
            <a:r>
              <a:rPr lang="ar-BH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ث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ع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ش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ر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َ: حَرْفُ (</a:t>
            </a:r>
            <a:r>
              <a:rPr lang="ar-BH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ع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) </a:t>
            </a:r>
            <a:endParaRPr lang="ar-BH" sz="36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مستطيل: زوايا مستديرة 201">
            <a:extLst>
              <a:ext uri="{FF2B5EF4-FFF2-40B4-BE49-F238E27FC236}">
                <a16:creationId xmlns:a16="http://schemas.microsoft.com/office/drawing/2014/main" xmlns="" id="{9EC790F6-68D6-4360-8C40-BCD81E025602}"/>
              </a:ext>
            </a:extLst>
          </p:cNvPr>
          <p:cNvSpPr/>
          <p:nvPr/>
        </p:nvSpPr>
        <p:spPr>
          <a:xfrm>
            <a:off x="4339222" y="5199934"/>
            <a:ext cx="3777146" cy="839399"/>
          </a:xfrm>
          <a:prstGeom prst="roundRect">
            <a:avLst/>
          </a:prstGeom>
          <a:solidFill>
            <a:srgbClr val="70AD47"/>
          </a:solidFill>
          <a:ln w="1905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4</a:t>
            </a:r>
            <a:r>
              <a:rPr lang="ar-SA" sz="4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 </a:t>
            </a:r>
            <a:r>
              <a:rPr lang="ar-BH" sz="4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التّراكيب</a:t>
            </a:r>
            <a:r>
              <a:rPr lang="ar-JO" sz="4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ُ</a:t>
            </a:r>
            <a:r>
              <a:rPr lang="ar-BH" sz="4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اللغوي</a:t>
            </a:r>
            <a:r>
              <a:rPr lang="ar-JO" sz="4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َّ</a:t>
            </a:r>
            <a:r>
              <a:rPr lang="ar-BH" sz="4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ة</a:t>
            </a:r>
            <a:r>
              <a:rPr lang="ar-JO" sz="4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ُ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42538" t="41388" r="28470" b="15008"/>
          <a:stretch/>
        </p:blipFill>
        <p:spPr>
          <a:xfrm>
            <a:off x="4581598" y="2211074"/>
            <a:ext cx="3534770" cy="2988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تراكيب ع ١">
            <a:hlinkClick r:id="" action="ppaction://media"/>
            <a:extLst>
              <a:ext uri="{FF2B5EF4-FFF2-40B4-BE49-F238E27FC236}">
                <a16:creationId xmlns:a16="http://schemas.microsoft.com/office/drawing/2014/main" xmlns="" id="{AC84CB94-E735-4978-B00D-82E8CC28F2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9413" y="6229566"/>
            <a:ext cx="487363" cy="4873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B9124F2-F823-4E3F-BD17-40DA3365863A}"/>
              </a:ext>
            </a:extLst>
          </p:cNvPr>
          <p:cNvSpPr/>
          <p:nvPr/>
        </p:nvSpPr>
        <p:spPr>
          <a:xfrm>
            <a:off x="445478" y="1419870"/>
            <a:ext cx="11481051" cy="74463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الحَلْقَةُ الأولى/ اللُّغَةُ العَرَبيّةُ                          الصَّفُّ 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الأوّل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ُ</a:t>
            </a:r>
            <a:r>
              <a:rPr lang="ar-BH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الابْتِدائِــــــيُّ</a:t>
            </a:r>
            <a:r>
              <a:rPr lang="ar-SA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 </a:t>
            </a:r>
            <a:r>
              <a:rPr lang="ar-BH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lang="ar-SA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الفَصْلُ الدِّراسِيُّ الأَوَّلُ </a:t>
            </a:r>
            <a:endParaRPr lang="ar-SA" sz="32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6945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xmlns="" id="{610E9F6F-6FE2-4727-938E-8BAB5B162482}"/>
              </a:ext>
            </a:extLst>
          </p:cNvPr>
          <p:cNvSpPr/>
          <p:nvPr/>
        </p:nvSpPr>
        <p:spPr>
          <a:xfrm>
            <a:off x="5085080" y="9210675"/>
            <a:ext cx="444500" cy="406400"/>
          </a:xfrm>
          <a:prstGeom prst="ellipse">
            <a:avLst/>
          </a:prstGeom>
          <a:noFill/>
          <a:ln w="6350" cap="flat" cmpd="sng" algn="ctr">
            <a:solidFill>
              <a:srgbClr val="0070C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3" name="رسم 323" descr="أذن">
            <a:extLst>
              <a:ext uri="{FF2B5EF4-FFF2-40B4-BE49-F238E27FC236}">
                <a16:creationId xmlns:a16="http://schemas.microsoft.com/office/drawing/2014/main" xmlns="" id="{05DA6694-670D-437F-97EE-04908C738B2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226810" y="9220835"/>
            <a:ext cx="354330" cy="35433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D529BB67-4C74-486C-851A-6422927F2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A25F4AC-6005-4328-9EF6-1A40B89F8EFF}"/>
              </a:ext>
            </a:extLst>
          </p:cNvPr>
          <p:cNvSpPr txBox="1"/>
          <p:nvPr/>
        </p:nvSpPr>
        <p:spPr>
          <a:xfrm>
            <a:off x="5018668" y="402717"/>
            <a:ext cx="48381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b="1" dirty="0">
                <a:solidFill>
                  <a:srgbClr val="0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1- أَصِلُ الفراغَ بالكَلِمَةِ الـمناسِبَةِ:                                                                                                 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156879" y="1687132"/>
            <a:ext cx="1442434" cy="25757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رِحابُ</a:t>
            </a:r>
          </a:p>
          <a:p>
            <a:pPr algn="ct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جَلَسَ</a:t>
            </a:r>
          </a:p>
          <a:p>
            <a:pPr algn="ct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بَدْرٌ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3668" y="1970468"/>
            <a:ext cx="4005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وقَفَ </a:t>
            </a:r>
            <a:r>
              <a:rPr lang="ar-BH" sz="4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....... . 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32609" y="3484316"/>
            <a:ext cx="4005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 </a:t>
            </a:r>
            <a:r>
              <a:rPr lang="ar-BH" sz="4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باسمٌ. 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/>
          <a:srcRect l="27042" t="28722" r="60599" b="42156"/>
          <a:stretch/>
        </p:blipFill>
        <p:spPr>
          <a:xfrm>
            <a:off x="3503054" y="1236374"/>
            <a:ext cx="1506828" cy="199622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/>
          <a:srcRect l="27042" t="58052" r="60599" b="15100"/>
          <a:stretch/>
        </p:blipFill>
        <p:spPr>
          <a:xfrm>
            <a:off x="3503054" y="3233831"/>
            <a:ext cx="1506828" cy="184037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515536" y="3484316"/>
            <a:ext cx="1203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جَلَسَ</a:t>
            </a:r>
            <a:endParaRPr lang="en-US" sz="40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81140" y="1958276"/>
            <a:ext cx="1203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بَدْرٌ</a:t>
            </a:r>
            <a:r>
              <a:rPr lang="ar-SA" sz="4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40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تراكيب ع ٢">
            <a:hlinkClick r:id="" action="ppaction://media"/>
            <a:extLst>
              <a:ext uri="{FF2B5EF4-FFF2-40B4-BE49-F238E27FC236}">
                <a16:creationId xmlns:a16="http://schemas.microsoft.com/office/drawing/2014/main" xmlns="" id="{15893EF2-A41F-4B49-B4D0-B948F1B01E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7168" y="619405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9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0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6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xmlns="" id="{610E9F6F-6FE2-4727-938E-8BAB5B162482}"/>
              </a:ext>
            </a:extLst>
          </p:cNvPr>
          <p:cNvSpPr/>
          <p:nvPr/>
        </p:nvSpPr>
        <p:spPr>
          <a:xfrm>
            <a:off x="5085080" y="9210675"/>
            <a:ext cx="444500" cy="406400"/>
          </a:xfrm>
          <a:prstGeom prst="ellipse">
            <a:avLst/>
          </a:prstGeom>
          <a:noFill/>
          <a:ln w="6350" cap="flat" cmpd="sng" algn="ctr">
            <a:solidFill>
              <a:srgbClr val="0070C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3" name="رسم 323" descr="أذن">
            <a:extLst>
              <a:ext uri="{FF2B5EF4-FFF2-40B4-BE49-F238E27FC236}">
                <a16:creationId xmlns:a16="http://schemas.microsoft.com/office/drawing/2014/main" xmlns="" id="{05DA6694-670D-437F-97EE-04908C738B2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226810" y="9220835"/>
            <a:ext cx="354330" cy="35433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D529BB67-4C74-486C-851A-6422927F2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A25F4AC-6005-4328-9EF6-1A40B89F8EFF}"/>
              </a:ext>
            </a:extLst>
          </p:cNvPr>
          <p:cNvSpPr txBox="1"/>
          <p:nvPr/>
        </p:nvSpPr>
        <p:spPr>
          <a:xfrm>
            <a:off x="6062472" y="304191"/>
            <a:ext cx="22121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b="1" dirty="0">
                <a:solidFill>
                  <a:srgbClr val="0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2- أَصِلُ بِخَطٍّ: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9757" y="2118263"/>
            <a:ext cx="485653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دَقَّ</a:t>
            </a:r>
            <a:r>
              <a:rPr lang="ar-BH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</a:t>
            </a:r>
            <a:r>
              <a:rPr lang="ar-SA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ar-BH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الطُّلّابُ</a:t>
            </a:r>
          </a:p>
          <a:p>
            <a:pPr algn="r" rtl="1"/>
            <a:endParaRPr lang="ar-BH" sz="4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فَرِحَ   </a:t>
            </a:r>
            <a:r>
              <a:rPr lang="ar-BH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النَّهارُ</a:t>
            </a:r>
          </a:p>
          <a:p>
            <a:pPr algn="r" rtl="1"/>
            <a:endParaRPr lang="ar-BH" sz="4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4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طَلَعَ  </a:t>
            </a:r>
            <a:r>
              <a:rPr lang="ar-BH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ar-BH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الجَرَسُ</a:t>
            </a:r>
            <a:endParaRPr lang="en-US" sz="4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5085080" y="2694432"/>
            <a:ext cx="1937512" cy="23164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 flipH="1" flipV="1">
            <a:off x="4949952" y="2474976"/>
            <a:ext cx="1824868" cy="12679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 flipH="1" flipV="1">
            <a:off x="4888992" y="3742944"/>
            <a:ext cx="2038754" cy="140208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تراكيب ع ٣">
            <a:hlinkClick r:id="" action="ppaction://media"/>
            <a:extLst>
              <a:ext uri="{FF2B5EF4-FFF2-40B4-BE49-F238E27FC236}">
                <a16:creationId xmlns:a16="http://schemas.microsoft.com/office/drawing/2014/main" xmlns="" id="{23ADEC7E-2F2F-44F2-89AB-CCE72BA6FB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7168" y="62206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2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xmlns="" id="{610E9F6F-6FE2-4727-938E-8BAB5B162482}"/>
              </a:ext>
            </a:extLst>
          </p:cNvPr>
          <p:cNvSpPr/>
          <p:nvPr/>
        </p:nvSpPr>
        <p:spPr>
          <a:xfrm>
            <a:off x="5085080" y="9210675"/>
            <a:ext cx="444500" cy="406400"/>
          </a:xfrm>
          <a:prstGeom prst="ellipse">
            <a:avLst/>
          </a:prstGeom>
          <a:noFill/>
          <a:ln w="6350" cap="flat" cmpd="sng" algn="ctr">
            <a:solidFill>
              <a:srgbClr val="0070C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3" name="رسم 323" descr="أذن">
            <a:extLst>
              <a:ext uri="{FF2B5EF4-FFF2-40B4-BE49-F238E27FC236}">
                <a16:creationId xmlns:a16="http://schemas.microsoft.com/office/drawing/2014/main" xmlns="" id="{05DA6694-670D-437F-97EE-04908C738B2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226810" y="9220835"/>
            <a:ext cx="354330" cy="35433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D529BB67-4C74-486C-851A-6422927F2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A25F4AC-6005-4328-9EF6-1A40B89F8EFF}"/>
              </a:ext>
            </a:extLst>
          </p:cNvPr>
          <p:cNvSpPr txBox="1"/>
          <p:nvPr/>
        </p:nvSpPr>
        <p:spPr>
          <a:xfrm>
            <a:off x="3243072" y="457200"/>
            <a:ext cx="61126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3- أَمْلأُ الفَراغَ بِالبِطاقَةِ الـــمُناسِبَةِ: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818495" y="1358738"/>
            <a:ext cx="1514172" cy="79513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العُصْفورُ</a:t>
            </a:r>
            <a:endParaRPr lang="en-US" sz="32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818495" y="3816725"/>
            <a:ext cx="1514172" cy="79513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هَرَبَ</a:t>
            </a:r>
            <a:endParaRPr lang="en-US" sz="32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818495" y="2550761"/>
            <a:ext cx="1514172" cy="79513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الثَّعْلَبُ</a:t>
            </a:r>
            <a:endParaRPr lang="en-US" sz="32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29580" y="1438966"/>
            <a:ext cx="2174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قَفَزَ 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</a:t>
            </a:r>
            <a:endParaRPr 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85080" y="2627845"/>
            <a:ext cx="2619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 </a:t>
            </a: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الدّيكُ.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01184" y="3860347"/>
            <a:ext cx="2803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طارَ 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 .</a:t>
            </a:r>
            <a:endParaRPr 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/>
          <a:srcRect l="13566" t="51177" r="55552" b="10765"/>
          <a:stretch/>
        </p:blipFill>
        <p:spPr>
          <a:xfrm>
            <a:off x="1319903" y="1530238"/>
            <a:ext cx="3765177" cy="260873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724145" y="1475031"/>
            <a:ext cx="1329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الثّعْلَبُ</a:t>
            </a:r>
            <a:r>
              <a:rPr lang="ar-SA" sz="4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40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68149" y="2585994"/>
            <a:ext cx="1203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هَرَبَ</a:t>
            </a:r>
            <a:endParaRPr lang="en-US" sz="40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07330" y="3860347"/>
            <a:ext cx="1766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العُصْفورُ</a:t>
            </a:r>
            <a:endParaRPr lang="en-US" sz="40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تراكيب ع ٤">
            <a:hlinkClick r:id="" action="ppaction://media"/>
            <a:extLst>
              <a:ext uri="{FF2B5EF4-FFF2-40B4-BE49-F238E27FC236}">
                <a16:creationId xmlns:a16="http://schemas.microsoft.com/office/drawing/2014/main" xmlns="" id="{BDEA8C84-573F-4C2E-8746-8EDEA4B952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1658" y="62029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4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2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1225175F-A4D9-4F61-9439-91FBB9F66024}"/>
              </a:ext>
            </a:extLst>
          </p:cNvPr>
          <p:cNvSpPr/>
          <p:nvPr/>
        </p:nvSpPr>
        <p:spPr>
          <a:xfrm>
            <a:off x="3638237" y="2231306"/>
            <a:ext cx="4915525" cy="150835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6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انْتَهى الدَّرْسُ</a:t>
            </a:r>
            <a:endParaRPr lang="en-US" sz="6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تراكيب ع ٥">
            <a:hlinkClick r:id="" action="ppaction://media"/>
            <a:extLst>
              <a:ext uri="{FF2B5EF4-FFF2-40B4-BE49-F238E27FC236}">
                <a16:creationId xmlns:a16="http://schemas.microsoft.com/office/drawing/2014/main" xmlns="" id="{30D21687-A19C-4C7D-8CA4-60328D8879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1657" y="624732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0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3782</TotalTime>
  <Words>98</Words>
  <Application>Microsoft Office PowerPoint</Application>
  <PresentationFormat>Widescreen</PresentationFormat>
  <Paragraphs>29</Paragraphs>
  <Slides>5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Sakkal Majalla</vt:lpstr>
      <vt:lpstr>قالب الدروس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Tufik Ben Saleh Aldaaji</dc:creator>
  <cp:lastModifiedBy>Sahar Abdulmonem Al Majthoob</cp:lastModifiedBy>
  <cp:revision>243</cp:revision>
  <dcterms:created xsi:type="dcterms:W3CDTF">2020-09-08T04:24:33Z</dcterms:created>
  <dcterms:modified xsi:type="dcterms:W3CDTF">2020-12-31T04:59:45Z</dcterms:modified>
</cp:coreProperties>
</file>