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0"/>
  </p:notesMasterIdLst>
  <p:sldIdLst>
    <p:sldId id="259" r:id="rId2"/>
    <p:sldId id="260" r:id="rId3"/>
    <p:sldId id="308" r:id="rId4"/>
    <p:sldId id="362" r:id="rId5"/>
    <p:sldId id="338" r:id="rId6"/>
    <p:sldId id="340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22" r:id="rId16"/>
    <p:sldId id="351" r:id="rId17"/>
    <p:sldId id="352" r:id="rId18"/>
    <p:sldId id="353" r:id="rId19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29/04/1442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اللغة العربية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4C17-83C5-410D-ADB5-08B197415EEF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2E94-DE1C-4899-8E63-D795D32FD9E8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78B79-CFCC-4A55-8B29-307335F26C62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857C-88A6-40F2-92C1-7689FFC3C15A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8962-AF83-4D95-B685-48A469610408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0285-1681-461B-B913-9C0060EAAEE1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15E4-4066-400E-9A0D-DA0A3BF5FF85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456D3-69C4-4072-B95A-7B449A15A601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F4C-F44D-45CD-848D-CCF90600D784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0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9D05-1708-4E2F-96F9-60C117A742AF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82B9-1B87-40AE-8009-6FDA5C729982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9535-57DE-4184-ACEF-A2E091FFC610}" type="datetime1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jpeg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jpeg"/><Relationship Id="rId5" Type="http://schemas.openxmlformats.org/officeDocument/2006/relationships/image" Target="../media/image21.png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jpeg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61151" y="227112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/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الـحَلْقَةُ الأُولى/ اللُّغَةُ العَرَبيّةُ / الصَّفُّ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الأَوَّل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الابْتِدائِيّ</a:t>
            </a:r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ُ /  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الأَوّلُ </a:t>
            </a:r>
            <a:endParaRPr lang="ar-SA" sz="36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245808" y="2286554"/>
            <a:ext cx="11481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وَحْدَةُ: (مَدْرَسَتُنا)                                                                                 الدَّرْسُ التّاسِعُ: حَرْفُ (ل)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id="{9EC790F6-68D6-4360-8C40-BCD81E025602}"/>
              </a:ext>
            </a:extLst>
          </p:cNvPr>
          <p:cNvSpPr/>
          <p:nvPr/>
        </p:nvSpPr>
        <p:spPr>
          <a:xfrm>
            <a:off x="4160958" y="5683783"/>
            <a:ext cx="3650747" cy="809092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2- التَّحَدُّثُ وَالقِراءَةُ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5C763809-4566-41BB-B1CC-F3C7AF859F1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" t="-756" r="-694" b="-21247"/>
          <a:stretch/>
        </p:blipFill>
        <p:spPr bwMode="auto">
          <a:xfrm>
            <a:off x="3363206" y="1911924"/>
            <a:ext cx="5246253" cy="46917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تحدث ١ ل">
            <a:hlinkClick r:id="" action="ppaction://media"/>
            <a:extLst>
              <a:ext uri="{FF2B5EF4-FFF2-40B4-BE49-F238E27FC236}">
                <a16:creationId xmlns:a16="http://schemas.microsoft.com/office/drawing/2014/main" id="{60DDCBE1-E712-4A10-9A78-022D46A4C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478" y="6199171"/>
            <a:ext cx="487363" cy="487363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60113F0-2764-42BC-8394-413CF6E2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63577-9A6B-493E-AF9F-EDEA20EBB1D9}"/>
              </a:ext>
            </a:extLst>
          </p:cNvPr>
          <p:cNvSpPr/>
          <p:nvPr/>
        </p:nvSpPr>
        <p:spPr>
          <a:xfrm>
            <a:off x="967619" y="5558443"/>
            <a:ext cx="8729725" cy="100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ثُمَّ شَرَحَتِ ا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ـمُع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لِل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طّا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باتِ مَراحِ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تَشْغي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حاسوبِ.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65BBE4E5-6AE3-4104-AC25-FD97B56B033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5" b="5346"/>
          <a:stretch/>
        </p:blipFill>
        <p:spPr bwMode="auto">
          <a:xfrm>
            <a:off x="2690091" y="299432"/>
            <a:ext cx="6366797" cy="5355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تحدث ١٠ ل">
            <a:hlinkClick r:id="" action="ppaction://media"/>
            <a:extLst>
              <a:ext uri="{FF2B5EF4-FFF2-40B4-BE49-F238E27FC236}">
                <a16:creationId xmlns:a16="http://schemas.microsoft.com/office/drawing/2014/main" id="{9299F991-40F9-445B-9158-00A3DAB3F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256" y="6249193"/>
            <a:ext cx="487363" cy="487363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E7614BF-7DE8-4186-AC59-3BDD445D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3" name="Rectangle 3054">
            <a:extLst>
              <a:ext uri="{FF2B5EF4-FFF2-40B4-BE49-F238E27FC236}">
                <a16:creationId xmlns:a16="http://schemas.microsoft.com/office/drawing/2014/main" id="{F64B8A4F-F560-4F9C-A62B-E2D84A7B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932" y="1792836"/>
            <a:ext cx="76573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"تُكَرِّمُ ا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ـمُديرَةُ أَفْضَ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تُحافِظُ عَ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ـمُخْتَبَرِ".</a:t>
            </a:r>
            <a:endParaRPr kumimoji="0" lang="ar-BH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055">
            <a:extLst>
              <a:ext uri="{FF2B5EF4-FFF2-40B4-BE49-F238E27FC236}">
                <a16:creationId xmlns:a16="http://schemas.microsoft.com/office/drawing/2014/main" id="{83D14FBE-38DD-45BD-9175-5187BEBD5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199" y="4406034"/>
            <a:ext cx="71237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وَبَيَّنَتْ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هُنَّ أفْضَ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طَريقَةٍ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لِلْ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حِفاظِ عَ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ْـــمُخْتَبَرِ. 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196" name="Picture 3185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F01E6499-F7A8-4F70-861C-3589329F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5" y="413266"/>
            <a:ext cx="3121028" cy="29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3186" descr="A picture containing table, bed&#10;&#10;Description automatically generated">
            <a:extLst>
              <a:ext uri="{FF2B5EF4-FFF2-40B4-BE49-F238E27FC236}">
                <a16:creationId xmlns:a16="http://schemas.microsoft.com/office/drawing/2014/main" id="{39E711ED-8195-461B-B22A-0D5F91C7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5" y="3437706"/>
            <a:ext cx="3127410" cy="27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44D9611-5C68-4909-BF3E-4B2681701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EC9C5C-26CD-4CDE-8147-8B5730865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529" y="430680"/>
            <a:ext cx="63273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5- أَقْرَأُ، وَأَصِلُ الجُمْلَةَ بِالصّورَةِ الـمُناسِبَةِ: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CF02788-953B-4CED-82A0-35328E13A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543580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9EAEFD1-7444-493D-8C81-CD430C9C6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4044" y="651302"/>
            <a:ext cx="13003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</a:t>
            </a: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</a:t>
            </a: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16920C-559A-4C82-910D-68408F2844CE}"/>
              </a:ext>
            </a:extLst>
          </p:cNvPr>
          <p:cNvCxnSpPr>
            <a:cxnSpLocks/>
            <a:endCxn id="8194" idx="3"/>
          </p:cNvCxnSpPr>
          <p:nvPr/>
        </p:nvCxnSpPr>
        <p:spPr>
          <a:xfrm flipH="1">
            <a:off x="3311285" y="2442754"/>
            <a:ext cx="1430532" cy="23524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6CD76F-ABBF-4BE8-82CF-3204347683AD}"/>
              </a:ext>
            </a:extLst>
          </p:cNvPr>
          <p:cNvCxnSpPr>
            <a:cxnSpLocks/>
            <a:endCxn id="8196" idx="3"/>
          </p:cNvCxnSpPr>
          <p:nvPr/>
        </p:nvCxnSpPr>
        <p:spPr>
          <a:xfrm flipH="1" flipV="1">
            <a:off x="3304903" y="1876683"/>
            <a:ext cx="1750423" cy="308601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تحدث ١١ ل">
            <a:hlinkClick r:id="" action="ppaction://media"/>
            <a:extLst>
              <a:ext uri="{FF2B5EF4-FFF2-40B4-BE49-F238E27FC236}">
                <a16:creationId xmlns:a16="http://schemas.microsoft.com/office/drawing/2014/main" id="{1895DB72-4836-4B3B-AE7D-E3E4FB811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923" y="6249193"/>
            <a:ext cx="487363" cy="487363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35B72AF-CF29-4725-ADA4-DBD5C695C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156BA1FC-8B7E-4D58-B159-55098610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82" y="125411"/>
            <a:ext cx="62921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6- أَقْرَأُ، وَأَضَعُ  </a:t>
            </a:r>
            <a:r>
              <a:rPr kumimoji="0" lang="en-US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حَوْلَ الكَلِمَةِ الـمُماثِلَةِ</a:t>
            </a:r>
            <a:r>
              <a:rPr kumimoji="0" lang="ar-SA" altLang="ar-SA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D96AC5-12F3-461C-88F3-6B9BE2F1494F}"/>
              </a:ext>
            </a:extLst>
          </p:cNvPr>
          <p:cNvGrpSpPr/>
          <p:nvPr/>
        </p:nvGrpSpPr>
        <p:grpSpPr>
          <a:xfrm>
            <a:off x="602831" y="1742106"/>
            <a:ext cx="10280291" cy="1145587"/>
            <a:chOff x="16981" y="-66676"/>
            <a:chExt cx="5754140" cy="685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69E683-6A1C-4EB6-A9C8-08FD85EE5269}"/>
                </a:ext>
              </a:extLst>
            </p:cNvPr>
            <p:cNvSpPr/>
            <p:nvPr/>
          </p:nvSpPr>
          <p:spPr>
            <a:xfrm>
              <a:off x="16981" y="-66675"/>
              <a:ext cx="4731392" cy="6857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دَخَلَتْ أَميـرَةُ وَصَديقَاتُـــــــها مُخْتَبَـــــــرَ الْحاسوبِ.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3266EA-EFEC-4A15-9817-BB7103C9E1EE}"/>
                </a:ext>
              </a:extLst>
            </p:cNvPr>
            <p:cNvSpPr/>
            <p:nvPr/>
          </p:nvSpPr>
          <p:spPr>
            <a:xfrm>
              <a:off x="5084932" y="-66676"/>
              <a:ext cx="686189" cy="685800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4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دَخَلَتْ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A8098B-8DD3-4F3B-B618-C3BB2582C0F5}"/>
              </a:ext>
            </a:extLst>
          </p:cNvPr>
          <p:cNvGrpSpPr/>
          <p:nvPr/>
        </p:nvGrpSpPr>
        <p:grpSpPr>
          <a:xfrm>
            <a:off x="600892" y="3042314"/>
            <a:ext cx="10305570" cy="1109263"/>
            <a:chOff x="-459748" y="-54173"/>
            <a:chExt cx="6231278" cy="41017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E7993E-ABCC-4A8F-9F80-1A6DEEDA51F2}"/>
                </a:ext>
              </a:extLst>
            </p:cNvPr>
            <p:cNvSpPr/>
            <p:nvPr/>
          </p:nvSpPr>
          <p:spPr>
            <a:xfrm>
              <a:off x="-459748" y="-54173"/>
              <a:ext cx="5112896" cy="410170"/>
            </a:xfrm>
            <a:prstGeom prst="rect">
              <a:avLst/>
            </a:prstGeom>
            <a:grp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4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وَجَلَسَتْ كُلُّ طالِبَةٍ فِي مَكانِــــها بِهُدوءٍ.</a:t>
              </a:r>
              <a:endParaRPr lang="en-US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A59C1E-D473-4343-A2D9-28803663C9B6}"/>
                </a:ext>
              </a:extLst>
            </p:cNvPr>
            <p:cNvSpPr/>
            <p:nvPr/>
          </p:nvSpPr>
          <p:spPr>
            <a:xfrm>
              <a:off x="5014980" y="-54173"/>
              <a:ext cx="756550" cy="410170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40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طالِبَةٍ</a:t>
              </a:r>
              <a:endParaRPr lang="en-US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F3A8ED-BA82-4EBF-A57F-A41E6BFE7BF6}"/>
              </a:ext>
            </a:extLst>
          </p:cNvPr>
          <p:cNvGrpSpPr/>
          <p:nvPr/>
        </p:nvGrpSpPr>
        <p:grpSpPr>
          <a:xfrm>
            <a:off x="603926" y="4349807"/>
            <a:ext cx="10302536" cy="1117646"/>
            <a:chOff x="-9275" y="150254"/>
            <a:chExt cx="6076700" cy="49812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DFDDC3-45BB-490C-B790-D0470E4456B5}"/>
                </a:ext>
              </a:extLst>
            </p:cNvPr>
            <p:cNvSpPr/>
            <p:nvPr/>
          </p:nvSpPr>
          <p:spPr>
            <a:xfrm>
              <a:off x="-9275" y="150254"/>
              <a:ext cx="4987038" cy="4981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بَدَأَتِ الْـمُعلِّمَةُ تَشْرَحُ لِلطّالِباتِ مَراحِلَ تَشْغيلِ الْحاسوبِ.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920A43-C333-4B81-8E37-C6928A3CD7EE}"/>
                </a:ext>
              </a:extLst>
            </p:cNvPr>
            <p:cNvSpPr/>
            <p:nvPr/>
          </p:nvSpPr>
          <p:spPr>
            <a:xfrm>
              <a:off x="5344335" y="150255"/>
              <a:ext cx="723090" cy="498124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مَراحِلَ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A4D9637C-1984-4849-8510-1F237BE2E25C}"/>
              </a:ext>
            </a:extLst>
          </p:cNvPr>
          <p:cNvSpPr/>
          <p:nvPr/>
        </p:nvSpPr>
        <p:spPr>
          <a:xfrm>
            <a:off x="9033164" y="180334"/>
            <a:ext cx="669819" cy="660617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BEC2486A-C68B-4103-AECA-A437EA43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C5655-6042-490E-B2F9-0EF6AC213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162580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81C815AA-8F3E-4C71-A1AC-4BFB9637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7809" y="360402"/>
            <a:ext cx="3241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2400" b="1" i="0" u="none" strike="noStrike" cap="none" normalizeH="0" baseline="0">
              <a:ln>
                <a:noFill/>
              </a:ln>
              <a:solidFill>
                <a:srgbClr val="5B9BD5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2400" b="1" i="0" u="none" strike="noStrike" cap="none" normalizeH="0" baseline="0">
                <a:ln>
                  <a:noFill/>
                </a:ln>
                <a:solidFill>
                  <a:srgbClr val="5B9BD5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3C080170-406A-4EDB-A6E9-96F84D436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958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6AC676-5466-4F26-8FC2-151466CD2B7C}"/>
              </a:ext>
            </a:extLst>
          </p:cNvPr>
          <p:cNvSpPr/>
          <p:nvPr/>
        </p:nvSpPr>
        <p:spPr>
          <a:xfrm>
            <a:off x="8005638" y="1654948"/>
            <a:ext cx="978920" cy="1232745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 sz="40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74597D-FF17-4742-A344-E7842AED25BC}"/>
              </a:ext>
            </a:extLst>
          </p:cNvPr>
          <p:cNvSpPr/>
          <p:nvPr/>
        </p:nvSpPr>
        <p:spPr>
          <a:xfrm>
            <a:off x="6260758" y="2980572"/>
            <a:ext cx="978920" cy="1232745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 sz="40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B09E8D-0708-46B7-9309-731EA0477F81}"/>
              </a:ext>
            </a:extLst>
          </p:cNvPr>
          <p:cNvSpPr/>
          <p:nvPr/>
        </p:nvSpPr>
        <p:spPr>
          <a:xfrm>
            <a:off x="3533914" y="4306198"/>
            <a:ext cx="1064211" cy="1232745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 sz="4000"/>
          </a:p>
        </p:txBody>
      </p:sp>
      <p:pic>
        <p:nvPicPr>
          <p:cNvPr id="21" name="تحدث ١٢ ل">
            <a:hlinkClick r:id="" action="ppaction://media"/>
            <a:extLst>
              <a:ext uri="{FF2B5EF4-FFF2-40B4-BE49-F238E27FC236}">
                <a16:creationId xmlns:a16="http://schemas.microsoft.com/office/drawing/2014/main" id="{D7E0A11E-F467-4D14-8C73-C9C44E5C8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636" y="6249193"/>
            <a:ext cx="487363" cy="487363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73ECDC49-8323-447B-8FF0-145635BE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3" name="Snip Same Side Corner Rectangle 25">
            <a:extLst>
              <a:ext uri="{FF2B5EF4-FFF2-40B4-BE49-F238E27FC236}">
                <a16:creationId xmlns:a16="http://schemas.microsoft.com/office/drawing/2014/main" id="{6D5DD32F-BDE7-47C5-82B4-DAA0097CD041}"/>
              </a:ext>
            </a:extLst>
          </p:cNvPr>
          <p:cNvSpPr>
            <a:spLocks/>
          </p:cNvSpPr>
          <p:nvPr/>
        </p:nvSpPr>
        <p:spPr bwMode="auto">
          <a:xfrm>
            <a:off x="7947178" y="4641307"/>
            <a:ext cx="1467519" cy="932426"/>
          </a:xfrm>
          <a:custGeom>
            <a:avLst/>
            <a:gdLst>
              <a:gd name="T0" fmla="*/ 93664 w 1069340"/>
              <a:gd name="T1" fmla="*/ 0 h 561975"/>
              <a:gd name="T2" fmla="*/ 975676 w 1069340"/>
              <a:gd name="T3" fmla="*/ 0 h 561975"/>
              <a:gd name="T4" fmla="*/ 1069340 w 1069340"/>
              <a:gd name="T5" fmla="*/ 93664 h 561975"/>
              <a:gd name="T6" fmla="*/ 1069340 w 1069340"/>
              <a:gd name="T7" fmla="*/ 561975 h 561975"/>
              <a:gd name="T8" fmla="*/ 1069340 w 1069340"/>
              <a:gd name="T9" fmla="*/ 561975 h 561975"/>
              <a:gd name="T10" fmla="*/ 0 w 1069340"/>
              <a:gd name="T11" fmla="*/ 561975 h 561975"/>
              <a:gd name="T12" fmla="*/ 0 w 1069340"/>
              <a:gd name="T13" fmla="*/ 561975 h 561975"/>
              <a:gd name="T14" fmla="*/ 0 w 1069340"/>
              <a:gd name="T15" fmla="*/ 93664 h 561975"/>
              <a:gd name="T16" fmla="*/ 93664 w 1069340"/>
              <a:gd name="T17" fmla="*/ 0 h 5619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69340"/>
              <a:gd name="T28" fmla="*/ 0 h 561975"/>
              <a:gd name="T29" fmla="*/ 1069340 w 1069340"/>
              <a:gd name="T30" fmla="*/ 561975 h 5619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69340" h="561975">
                <a:moveTo>
                  <a:pt x="93664" y="0"/>
                </a:moveTo>
                <a:lnTo>
                  <a:pt x="975676" y="0"/>
                </a:lnTo>
                <a:lnTo>
                  <a:pt x="1069340" y="93664"/>
                </a:lnTo>
                <a:lnTo>
                  <a:pt x="1069340" y="561975"/>
                </a:lnTo>
                <a:lnTo>
                  <a:pt x="0" y="561975"/>
                </a:lnTo>
                <a:lnTo>
                  <a:pt x="0" y="93664"/>
                </a:lnTo>
                <a:lnTo>
                  <a:pt x="93664" y="0"/>
                </a:lnTo>
                <a:close/>
              </a:path>
            </a:pathLst>
          </a:custGeom>
          <a:gradFill rotWithShape="1"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/>
          </a:gradFill>
          <a:ln w="6350">
            <a:solidFill>
              <a:srgbClr val="A5A5A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سُؤالٌ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nip Same Side Corner Rectangle 11">
            <a:extLst>
              <a:ext uri="{FF2B5EF4-FFF2-40B4-BE49-F238E27FC236}">
                <a16:creationId xmlns:a16="http://schemas.microsoft.com/office/drawing/2014/main" id="{F7991FAA-E403-4D34-94C6-29E7EF59820F}"/>
              </a:ext>
            </a:extLst>
          </p:cNvPr>
          <p:cNvSpPr>
            <a:spLocks/>
          </p:cNvSpPr>
          <p:nvPr/>
        </p:nvSpPr>
        <p:spPr bwMode="auto">
          <a:xfrm>
            <a:off x="1795833" y="4641307"/>
            <a:ext cx="1467521" cy="932426"/>
          </a:xfrm>
          <a:custGeom>
            <a:avLst/>
            <a:gdLst>
              <a:gd name="T0" fmla="*/ 95252 w 955040"/>
              <a:gd name="T1" fmla="*/ 0 h 571500"/>
              <a:gd name="T2" fmla="*/ 859788 w 955040"/>
              <a:gd name="T3" fmla="*/ 0 h 571500"/>
              <a:gd name="T4" fmla="*/ 955040 w 955040"/>
              <a:gd name="T5" fmla="*/ 95252 h 571500"/>
              <a:gd name="T6" fmla="*/ 955040 w 955040"/>
              <a:gd name="T7" fmla="*/ 571500 h 571500"/>
              <a:gd name="T8" fmla="*/ 955040 w 955040"/>
              <a:gd name="T9" fmla="*/ 571500 h 571500"/>
              <a:gd name="T10" fmla="*/ 0 w 955040"/>
              <a:gd name="T11" fmla="*/ 571500 h 571500"/>
              <a:gd name="T12" fmla="*/ 0 w 955040"/>
              <a:gd name="T13" fmla="*/ 571500 h 571500"/>
              <a:gd name="T14" fmla="*/ 0 w 955040"/>
              <a:gd name="T15" fmla="*/ 95252 h 571500"/>
              <a:gd name="T16" fmla="*/ 95252 w 955040"/>
              <a:gd name="T17" fmla="*/ 0 h 5715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5040"/>
              <a:gd name="T28" fmla="*/ 0 h 571500"/>
              <a:gd name="T29" fmla="*/ 955040 w 955040"/>
              <a:gd name="T30" fmla="*/ 571500 h 5715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5040" h="571500">
                <a:moveTo>
                  <a:pt x="95252" y="0"/>
                </a:moveTo>
                <a:lnTo>
                  <a:pt x="859788" y="0"/>
                </a:lnTo>
                <a:lnTo>
                  <a:pt x="955040" y="95252"/>
                </a:lnTo>
                <a:lnTo>
                  <a:pt x="955040" y="571500"/>
                </a:lnTo>
                <a:lnTo>
                  <a:pt x="0" y="571500"/>
                </a:lnTo>
                <a:lnTo>
                  <a:pt x="0" y="95252"/>
                </a:lnTo>
                <a:lnTo>
                  <a:pt x="95252" y="0"/>
                </a:lnTo>
                <a:close/>
              </a:path>
            </a:pathLst>
          </a:custGeom>
          <a:gradFill rotWithShape="1"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/>
          </a:gradFill>
          <a:ln w="6350">
            <a:solidFill>
              <a:srgbClr val="A5A5A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مَلَلٌ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nip Same Side Corner Rectangle 12">
            <a:extLst>
              <a:ext uri="{FF2B5EF4-FFF2-40B4-BE49-F238E27FC236}">
                <a16:creationId xmlns:a16="http://schemas.microsoft.com/office/drawing/2014/main" id="{C2F73D33-E8FF-4A3A-9FEA-736B3CBCBCB2}"/>
              </a:ext>
            </a:extLst>
          </p:cNvPr>
          <p:cNvSpPr>
            <a:spLocks/>
          </p:cNvSpPr>
          <p:nvPr/>
        </p:nvSpPr>
        <p:spPr bwMode="auto">
          <a:xfrm>
            <a:off x="4785121" y="4641087"/>
            <a:ext cx="1467519" cy="934349"/>
          </a:xfrm>
          <a:custGeom>
            <a:avLst/>
            <a:gdLst>
              <a:gd name="T0" fmla="*/ 98427 w 945515"/>
              <a:gd name="T1" fmla="*/ 0 h 590550"/>
              <a:gd name="T2" fmla="*/ 847088 w 945515"/>
              <a:gd name="T3" fmla="*/ 0 h 590550"/>
              <a:gd name="T4" fmla="*/ 945515 w 945515"/>
              <a:gd name="T5" fmla="*/ 98427 h 590550"/>
              <a:gd name="T6" fmla="*/ 945515 w 945515"/>
              <a:gd name="T7" fmla="*/ 590550 h 590550"/>
              <a:gd name="T8" fmla="*/ 945515 w 945515"/>
              <a:gd name="T9" fmla="*/ 590550 h 590550"/>
              <a:gd name="T10" fmla="*/ 0 w 945515"/>
              <a:gd name="T11" fmla="*/ 590550 h 590550"/>
              <a:gd name="T12" fmla="*/ 0 w 945515"/>
              <a:gd name="T13" fmla="*/ 590550 h 590550"/>
              <a:gd name="T14" fmla="*/ 0 w 945515"/>
              <a:gd name="T15" fmla="*/ 98427 h 590550"/>
              <a:gd name="T16" fmla="*/ 98427 w 945515"/>
              <a:gd name="T17" fmla="*/ 0 h 5905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45515"/>
              <a:gd name="T28" fmla="*/ 0 h 590550"/>
              <a:gd name="T29" fmla="*/ 945515 w 945515"/>
              <a:gd name="T30" fmla="*/ 590550 h 5905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45515" h="590550">
                <a:moveTo>
                  <a:pt x="98427" y="0"/>
                </a:moveTo>
                <a:lnTo>
                  <a:pt x="847088" y="0"/>
                </a:lnTo>
                <a:lnTo>
                  <a:pt x="945515" y="98427"/>
                </a:lnTo>
                <a:lnTo>
                  <a:pt x="945515" y="590550"/>
                </a:lnTo>
                <a:lnTo>
                  <a:pt x="0" y="590550"/>
                </a:lnTo>
                <a:lnTo>
                  <a:pt x="0" y="98427"/>
                </a:lnTo>
                <a:lnTo>
                  <a:pt x="98427" y="0"/>
                </a:lnTo>
                <a:close/>
              </a:path>
            </a:pathLst>
          </a:custGeom>
          <a:gradFill rotWithShape="1"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/>
          </a:gradFill>
          <a:ln w="6350">
            <a:solidFill>
              <a:srgbClr val="A5A5A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مَلاكٌ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Oval 3068">
            <a:extLst>
              <a:ext uri="{FF2B5EF4-FFF2-40B4-BE49-F238E27FC236}">
                <a16:creationId xmlns:a16="http://schemas.microsoft.com/office/drawing/2014/main" id="{64D66EEF-EF80-40F6-B873-ED9F2B61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022" y="1264024"/>
            <a:ext cx="1661284" cy="1518381"/>
          </a:xfrm>
          <a:prstGeom prst="ellipse">
            <a:avLst/>
          </a:prstGeom>
          <a:solidFill>
            <a:srgbClr val="FFC000"/>
          </a:solidFill>
          <a:ln w="12700">
            <a:solidFill>
              <a:srgbClr val="BC8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مَلَلٌ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Oval 3067">
            <a:extLst>
              <a:ext uri="{FF2B5EF4-FFF2-40B4-BE49-F238E27FC236}">
                <a16:creationId xmlns:a16="http://schemas.microsoft.com/office/drawing/2014/main" id="{A75584F8-1C6F-4E30-8BB8-5D6A06427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418" y="1264024"/>
            <a:ext cx="1661285" cy="1518381"/>
          </a:xfrm>
          <a:prstGeom prst="ellipse">
            <a:avLst/>
          </a:prstGeom>
          <a:solidFill>
            <a:srgbClr val="FFC000"/>
          </a:solidFill>
          <a:ln w="12700">
            <a:solidFill>
              <a:srgbClr val="BC8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سُؤالٌ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Oval 3066">
            <a:extLst>
              <a:ext uri="{FF2B5EF4-FFF2-40B4-BE49-F238E27FC236}">
                <a16:creationId xmlns:a16="http://schemas.microsoft.com/office/drawing/2014/main" id="{2CC28509-2184-4486-9BD0-08AAD72FC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046" y="1333844"/>
            <a:ext cx="1627629" cy="1448561"/>
          </a:xfrm>
          <a:prstGeom prst="ellipse">
            <a:avLst/>
          </a:prstGeom>
          <a:solidFill>
            <a:srgbClr val="FFC000"/>
          </a:solidFill>
          <a:ln w="12700">
            <a:solidFill>
              <a:srgbClr val="BC8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مَلاكٌ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8F4BEEF-E204-4365-BE1A-7C48514BD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148480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4C2CA0E-DF69-4E46-A988-DE3909B8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086" y="213720"/>
            <a:ext cx="43028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775" algn="l"/>
                <a:tab pos="539750" algn="l"/>
              </a:tabLst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7- أَصِلُ الكَلِماتِ الـمُتَماثِلَةَ</a:t>
            </a:r>
            <a:r>
              <a:rPr kumimoji="0" lang="ar-BH" alt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6C59DAC9-4505-4C63-AF63-5E6FD30BC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1947" y="1755109"/>
            <a:ext cx="2777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67BD32-1348-458F-A59F-0FA539F99503}"/>
              </a:ext>
            </a:extLst>
          </p:cNvPr>
          <p:cNvCxnSpPr>
            <a:cxnSpLocks/>
            <a:endCxn id="4" idx="1"/>
          </p:cNvCxnSpPr>
          <p:nvPr/>
        </p:nvCxnSpPr>
        <p:spPr>
          <a:xfrm flipH="1">
            <a:off x="3116989" y="2571087"/>
            <a:ext cx="5054562" cy="207022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687693-D070-4686-BCD9-3211B8B03944}"/>
              </a:ext>
            </a:extLst>
          </p:cNvPr>
          <p:cNvCxnSpPr>
            <a:cxnSpLocks/>
          </p:cNvCxnSpPr>
          <p:nvPr/>
        </p:nvCxnSpPr>
        <p:spPr>
          <a:xfrm>
            <a:off x="5946212" y="2676746"/>
            <a:ext cx="2531272" cy="207140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FA0D5E-5373-4BA4-BD5B-9C56E979B166}"/>
              </a:ext>
            </a:extLst>
          </p:cNvPr>
          <p:cNvCxnSpPr>
            <a:cxnSpLocks/>
          </p:cNvCxnSpPr>
          <p:nvPr/>
        </p:nvCxnSpPr>
        <p:spPr>
          <a:xfrm>
            <a:off x="2791052" y="2676745"/>
            <a:ext cx="2531272" cy="207140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تحدث ١٣ ل">
            <a:hlinkClick r:id="" action="ppaction://media"/>
            <a:extLst>
              <a:ext uri="{FF2B5EF4-FFF2-40B4-BE49-F238E27FC236}">
                <a16:creationId xmlns:a16="http://schemas.microsoft.com/office/drawing/2014/main" id="{9EC912E0-A8BA-4B2B-B0D1-30A48505E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853" y="6224650"/>
            <a:ext cx="487363" cy="487363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53DA0FF-EB69-4BD2-91E8-7ADE4361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7DA8604E-01F4-418B-AA1B-CDDD359BD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953702"/>
            <a:ext cx="1035396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سُ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حْفاةٌ     </a:t>
            </a:r>
            <a:r>
              <a:rPr kumimoji="0" lang="ar-BH" altLang="ar-S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لٌ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</a:t>
            </a:r>
            <a:r>
              <a:rPr kumimoji="0" lang="en-US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kumimoji="0" lang="en-US" altLang="ar-S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ثَعْ</a:t>
            </a:r>
            <a:r>
              <a:rPr kumimoji="0" lang="ar-BH" altLang="ar-SA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بٌ</a:t>
            </a:r>
            <a:endParaRPr kumimoji="0" lang="ar-SA" altLang="ar-SA" sz="4400" b="1" i="0" u="none" strike="noStrike" cap="none" normalizeH="0" baseline="0" dirty="0">
              <a:ln>
                <a:noFill/>
              </a:ln>
              <a:solidFill>
                <a:srgbClr val="5B9BD5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SA" altLang="ar-SA" sz="4400" b="1" dirty="0">
              <a:solidFill>
                <a:srgbClr val="5B9BD5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4400" b="1" i="0" u="none" strike="noStrike" cap="none" normalizeH="0" baseline="0" dirty="0">
              <a:ln>
                <a:noFill/>
              </a:ln>
              <a:solidFill>
                <a:srgbClr val="5B9BD5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rgbClr val="5B9BD5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44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اعِقُ</a:t>
            </a:r>
            <a:r>
              <a:rPr kumimoji="0" lang="en-US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</a:t>
            </a:r>
            <a:r>
              <a:rPr kumimoji="0" lang="en-US" altLang="ar-S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جَبَ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لٌ                       </a:t>
            </a:r>
            <a:r>
              <a:rPr kumimoji="0" lang="en-US" altLang="ar-SA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حَ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لي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بٌ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11268" name="Picture 2916" descr="A turtle lying in the dirt&#10;&#10;Description automatically generated">
            <a:extLst>
              <a:ext uri="{FF2B5EF4-FFF2-40B4-BE49-F238E27FC236}">
                <a16:creationId xmlns:a16="http://schemas.microsoft.com/office/drawing/2014/main" id="{30BAACCC-9967-4AC2-B66A-D4391211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5190" b="7478"/>
          <a:stretch>
            <a:fillRect/>
          </a:stretch>
        </p:blipFill>
        <p:spPr bwMode="auto">
          <a:xfrm>
            <a:off x="9349699" y="1801829"/>
            <a:ext cx="1539811" cy="9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2917" descr="A close up&#10;&#10;Description automatically generated">
            <a:extLst>
              <a:ext uri="{FF2B5EF4-FFF2-40B4-BE49-F238E27FC236}">
                <a16:creationId xmlns:a16="http://schemas.microsoft.com/office/drawing/2014/main" id="{161DAD3C-D221-4907-B9A5-74976444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9415" r="12810" b="13112"/>
          <a:stretch>
            <a:fillRect/>
          </a:stretch>
        </p:blipFill>
        <p:spPr bwMode="auto">
          <a:xfrm>
            <a:off x="4390577" y="1135781"/>
            <a:ext cx="2591736" cy="18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3011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941C534A-BF11-41AF-99DD-AF9D9C0A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09" y="4079621"/>
            <a:ext cx="2565711" cy="16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3012" descr="A picture containing knife&#10;&#10;Description automatically generated">
            <a:extLst>
              <a:ext uri="{FF2B5EF4-FFF2-40B4-BE49-F238E27FC236}">
                <a16:creationId xmlns:a16="http://schemas.microsoft.com/office/drawing/2014/main" id="{E70081F6-322B-4AAA-A1AF-87557D33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51" y="4009384"/>
            <a:ext cx="2299621" cy="16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019" descr="A picture containing table, indoor, cup, sitting&#10;&#10;Description automatically generated">
            <a:extLst>
              <a:ext uri="{FF2B5EF4-FFF2-40B4-BE49-F238E27FC236}">
                <a16:creationId xmlns:a16="http://schemas.microsoft.com/office/drawing/2014/main" id="{79E4A57C-57F4-437F-93CD-22E8DD408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3"/>
          <a:stretch/>
        </p:blipFill>
        <p:spPr bwMode="auto">
          <a:xfrm>
            <a:off x="1663419" y="4142186"/>
            <a:ext cx="1614532" cy="16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841">
            <a:extLst>
              <a:ext uri="{FF2B5EF4-FFF2-40B4-BE49-F238E27FC236}">
                <a16:creationId xmlns:a16="http://schemas.microsoft.com/office/drawing/2014/main" id="{50A98C83-3ED5-4B8D-AC62-70ABF1E4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3" y="1422400"/>
            <a:ext cx="1477126" cy="15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9728FFEA-323B-4459-A8CA-14BDE8262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A7749E4-B24A-4CF0-9D57-3927A6878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565" y="103257"/>
            <a:ext cx="1803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8- أَقْرَأُ: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تحدث ١٤ ل">
            <a:hlinkClick r:id="" action="ppaction://media"/>
            <a:extLst>
              <a:ext uri="{FF2B5EF4-FFF2-40B4-BE49-F238E27FC236}">
                <a16:creationId xmlns:a16="http://schemas.microsoft.com/office/drawing/2014/main" id="{EE87AF2E-517E-401B-A4B6-CA8105A60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381" y="6249193"/>
            <a:ext cx="487363" cy="48736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AFD0653-7146-497A-BAB6-BE7E1879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5A17-16DD-4A24-96B3-2FA8B531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9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ar-SA" sz="115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</a:p>
        </p:txBody>
      </p:sp>
      <p:pic>
        <p:nvPicPr>
          <p:cNvPr id="4" name="تحدث ١٥ ل">
            <a:hlinkClick r:id="" action="ppaction://media"/>
            <a:extLst>
              <a:ext uri="{FF2B5EF4-FFF2-40B4-BE49-F238E27FC236}">
                <a16:creationId xmlns:a16="http://schemas.microsoft.com/office/drawing/2014/main" id="{55B14DBF-4A07-42B7-ACFC-4D40311E4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534" y="6188074"/>
            <a:ext cx="487363" cy="48736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E1A1E7C-C5FB-4F24-8767-36A8E60B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1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67B96C7-762E-4337-8931-944BB01CF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301" y="6263948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D37A5DCA-533C-4B01-A1AE-00E8D1E2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BD3CFE5-72B1-4550-9659-2C48D8443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17" name="Picture 3181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EDB9A805-3FAF-48DC-B750-92B9F1E75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" y="1883920"/>
            <a:ext cx="4732964" cy="365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56DE2DB9-57A7-4ABF-8AF8-E30D9C4ED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7D23B13D-12DE-49A2-BF63-4D4E268F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05" y="43934"/>
            <a:ext cx="2898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فِي مُخْتَبَرِ الحاسوبِ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DCE5D5B-1AFE-417D-B571-E508A0129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754" y="652815"/>
            <a:ext cx="7655452" cy="58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دَخَ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تْ أَميرَةُ وَصَديقاتُـــــــها مُخْتَبَـــــــرَ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وَجَ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سَتْ كُ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فِي مَكانِــــها بِهُدوءٍ.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قا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يَوْمَ يا حَبيباتي سَنَتَعَ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 كَيْفَ نُشَغِّ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حاسوبَ، وَكَيْفَ نُحافِظُ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يْهِ.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وَفي نِهايةِ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ْفَصْ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دِّراسِيِّ تُكَرِّمُ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ـمُديرَةُ أَفْضَ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تُحافِظُ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مُخْتَبَرِ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"، ثُمَّ شَرَحَتِ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ْـمُع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طّا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باتِ مَراحِ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تَشْغي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وَبَيَّنَتْ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هُنَّ أفْضَ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طَريقَةٍ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حِفاظِ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ْـــمُخْتَبَرِ. </a:t>
            </a:r>
            <a:endParaRPr kumimoji="0" lang="ar-BH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تحدث ١٦ ل">
            <a:hlinkClick r:id="" action="ppaction://media"/>
            <a:extLst>
              <a:ext uri="{FF2B5EF4-FFF2-40B4-BE49-F238E27FC236}">
                <a16:creationId xmlns:a16="http://schemas.microsoft.com/office/drawing/2014/main" id="{E3A7E130-5CAB-4683-8CAA-7FD647009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789" y="6249193"/>
            <a:ext cx="487363" cy="487363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F602DE9-2902-4594-8254-50306584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7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A7460CBC-0CF4-48B9-B878-332207C06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301" y="6263948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181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C9639497-6F09-40B2-B49B-1B0A09FE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" y="1883920"/>
            <a:ext cx="4732964" cy="365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23EE43E2-C78A-4775-8638-132D31495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05" y="43934"/>
            <a:ext cx="2898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فِي مُخْتَبَرِ الحاسوبِ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63ACC0D2-0CEF-435C-8D1A-724EA94B4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754" y="652815"/>
            <a:ext cx="7655452" cy="58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دَخَ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تْ أَميرَةُ وَصَديقاتُـــــــها مُخْتَبَـــــــرَ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وَجَ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سَتْ كُ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فِي مَكانِــــها بِهُدوءٍ. قا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تِ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يَوْمَ يا حَبيباتي سَنَتَعَ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 كَيْفَ نُشَغِّ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حاسوبَ، وَكَيْفَ نُحافِظُ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يْهِ. وَفي نِهايةِ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ْفَصْ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دِّراسِيِّ تُكَرِّمُ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ـمُديرَةُ </a:t>
            </a:r>
            <a:r>
              <a:rPr lang="ar-BH" alt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BH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تُحافِظُ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مُخْتَبَرِ"، ثُمَّ شَرَحَتِ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ْـمُع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طّا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باتِ مَراحِ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تَشْغي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وَبَيَّنَتْ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هُنَّ أفْضَ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طَريقَةٍ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حِفاظِ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ْـــمُخْتَبَرِ. </a:t>
            </a:r>
            <a:endParaRPr kumimoji="0" lang="ar-BH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تحدث ١٧ ل">
            <a:hlinkClick r:id="" action="ppaction://media"/>
            <a:extLst>
              <a:ext uri="{FF2B5EF4-FFF2-40B4-BE49-F238E27FC236}">
                <a16:creationId xmlns:a16="http://schemas.microsoft.com/office/drawing/2014/main" id="{42E69569-29DB-42EC-BD9B-1ED4EA141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605" y="6212901"/>
            <a:ext cx="487363" cy="48736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41C6E00-CDAD-458D-8815-29287944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6AF118C8-CC92-473E-A026-4C7FACBCD2FD}"/>
              </a:ext>
            </a:extLst>
          </p:cNvPr>
          <p:cNvSpPr/>
          <p:nvPr/>
        </p:nvSpPr>
        <p:spPr>
          <a:xfrm>
            <a:off x="10389143" y="18797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القراءة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C1C3F3FF-A253-4957-98CA-3F96CF762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301" y="6263948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181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66DCD15F-BA75-42C2-A5F7-F24CBCB2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" y="1883920"/>
            <a:ext cx="4732964" cy="365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6986BE3B-A3A1-4F6E-B6F6-C71A1D941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05" y="43934"/>
            <a:ext cx="2898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فِي مُخْتَبَرِ الحاسوبِ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C2C36E9D-BA84-48E5-9898-E13368D4B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754" y="652815"/>
            <a:ext cx="7655452" cy="58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دَخَ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تْ أَميرَةُ وَصَديقاتُـــــــها مُخْتَبَـــــــرَ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وَجَ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سَتْ كُ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فِي مَكانِــــها بِهُدوءٍ.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يَوْمَ يا حَبيباتي سَنَتَعَ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 كَيْفَ نُشَغِّ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حاسوبَ، وَكَيْفَ نُحافِظُ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يْهِ. وَفي نِهايةِ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ْفَصْ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دِّراسِيِّ تُكَرِّمُ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ـمُديرَةُ أَفْضَ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تُحافِظُ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مُخْتَبَرِ"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ثُمَّ شَرَحَتِ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ْـمُع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طّا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باتِ مَراحِ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تَشْغي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وَبَيَّنَتْ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هُنَّ أفْضَ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طَريقَةٍ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حِفاظِ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ْـــمُخْتَبَرِ. </a:t>
            </a:r>
            <a:endParaRPr kumimoji="0" lang="ar-BH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تحدث ١٨ ل">
            <a:hlinkClick r:id="" action="ppaction://media"/>
            <a:extLst>
              <a:ext uri="{FF2B5EF4-FFF2-40B4-BE49-F238E27FC236}">
                <a16:creationId xmlns:a16="http://schemas.microsoft.com/office/drawing/2014/main" id="{349F499F-6964-4434-AAD8-1B82A5939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709" y="6249193"/>
            <a:ext cx="487363" cy="487363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34BB849-41B9-4C18-B78D-63DFED8B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9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201">
            <a:extLst>
              <a:ext uri="{FF2B5EF4-FFF2-40B4-BE49-F238E27FC236}">
                <a16:creationId xmlns:a16="http://schemas.microsoft.com/office/drawing/2014/main" id="{B98CE7BB-3756-4C4A-AFF3-E175F742AC7D}"/>
              </a:ext>
            </a:extLst>
          </p:cNvPr>
          <p:cNvSpPr/>
          <p:nvPr/>
        </p:nvSpPr>
        <p:spPr>
          <a:xfrm>
            <a:off x="10196052" y="103092"/>
            <a:ext cx="1995948" cy="858809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التّحدّث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49913B04-8D91-47D3-AEC0-985656B361C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8" y="314035"/>
            <a:ext cx="7601526" cy="6059055"/>
          </a:xfrm>
          <a:prstGeom prst="rect">
            <a:avLst/>
          </a:prstGeom>
        </p:spPr>
      </p:pic>
      <p:pic>
        <p:nvPicPr>
          <p:cNvPr id="2" name="تحدث ل ٢">
            <a:hlinkClick r:id="" action="ppaction://media"/>
            <a:extLst>
              <a:ext uri="{FF2B5EF4-FFF2-40B4-BE49-F238E27FC236}">
                <a16:creationId xmlns:a16="http://schemas.microsoft.com/office/drawing/2014/main" id="{ABD28430-131F-4492-9F2D-9C79281DA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468" y="6249193"/>
            <a:ext cx="487363" cy="487363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5599B09-BA10-412E-BF3C-E38FA43A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6AF118C8-CC92-473E-A026-4C7FACBCD2FD}"/>
              </a:ext>
            </a:extLst>
          </p:cNvPr>
          <p:cNvSpPr/>
          <p:nvPr/>
        </p:nvSpPr>
        <p:spPr>
          <a:xfrm>
            <a:off x="10389143" y="18797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القراءة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533895-2F8B-4E7E-B23C-39CE18FA513F}"/>
              </a:ext>
            </a:extLst>
          </p:cNvPr>
          <p:cNvSpPr/>
          <p:nvPr/>
        </p:nvSpPr>
        <p:spPr>
          <a:xfrm>
            <a:off x="6096000" y="-212036"/>
            <a:ext cx="414889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أوَّلًا: أَقْرَأُ النَّصَّ مَعَ الـمُعَلِّمِ.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3" name="Picture 3181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4AFC00A9-1113-4707-B278-C635D3F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" y="1385838"/>
            <a:ext cx="4732964" cy="47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9E1E5D7-2597-48E1-B059-9541F87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32AC02-A707-4CAA-B46A-54B7340CA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05" y="43934"/>
            <a:ext cx="2898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فِي مُخْتَبَرِ الحاسوبِ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E1CC8F2-2496-464C-8D15-DD7AF548C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754" y="652815"/>
            <a:ext cx="7655452" cy="58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دَخَ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تْ أَميرَةُ وَصَديقاتُـــــــها مُخْتَبَـــــــرَ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وَجَ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سَتْ كُ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فِي مَكانِــــها بِهُدوءٍ. قا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يَوْمَ يا حَبيباتي سَنَتَعَ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 كَيْفَ نُشَغِّ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حاسوبَ، وَكَيْفَ نُحافِظُ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يْهِ. وَفي نِهايةِ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ْفَصْ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دِّراسِيِّ تُكَرِّمُ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ـمُديرَةُ أَفْضَ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 تُحافِظُ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مُخْتَبَرِ"، ثُمَّ شَرَحَتِ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ْـمُع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طّا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باتِ مَراحِ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تَشْغي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ْحاسوبِ، وَبَيَّنَتْ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هُنَّ أفْضَ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طَريقَةٍ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حِفاظِ 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ْـــمُخْتَبَرِ. </a:t>
            </a:r>
            <a:endParaRPr kumimoji="0" lang="ar-BH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تحدث ٣ ل">
            <a:hlinkClick r:id="" action="ppaction://media"/>
            <a:extLst>
              <a:ext uri="{FF2B5EF4-FFF2-40B4-BE49-F238E27FC236}">
                <a16:creationId xmlns:a16="http://schemas.microsoft.com/office/drawing/2014/main" id="{5716D387-0811-4A1A-AC71-32E016A60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604" y="6249193"/>
            <a:ext cx="487363" cy="48736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51D359E-81AF-422F-B614-76C0F303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6AF118C8-CC92-473E-A026-4C7FACBCD2FD}"/>
              </a:ext>
            </a:extLst>
          </p:cNvPr>
          <p:cNvSpPr/>
          <p:nvPr/>
        </p:nvSpPr>
        <p:spPr>
          <a:xfrm>
            <a:off x="10389143" y="18797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القراءة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533895-2F8B-4E7E-B23C-39CE18FA513F}"/>
              </a:ext>
            </a:extLst>
          </p:cNvPr>
          <p:cNvSpPr/>
          <p:nvPr/>
        </p:nvSpPr>
        <p:spPr>
          <a:xfrm>
            <a:off x="6096000" y="-212036"/>
            <a:ext cx="414889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أوَّلًا: أَقْرَأُ النَّصَّ مَعَ الـمُعَلِّمِ.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3" name="Picture 3181" descr="A picture containing table, room, computer, video&#10;&#10;Description automatically generated">
            <a:extLst>
              <a:ext uri="{FF2B5EF4-FFF2-40B4-BE49-F238E27FC236}">
                <a16:creationId xmlns:a16="http://schemas.microsoft.com/office/drawing/2014/main" id="{4AFC00A9-1113-4707-B278-C635D3F5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" y="1594870"/>
            <a:ext cx="4732964" cy="459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9E1E5D7-2597-48E1-B059-9541F87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32AC02-A707-4CAA-B46A-54B7340CA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05" y="43934"/>
            <a:ext cx="2898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فِي مُخْتَبَرِ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حاسوبِ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effectLst/>
              <a:highlight>
                <a:srgbClr val="FFFF00"/>
              </a:highlight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E1CC8F2-2496-464C-8D15-DD7AF548C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817" y="631014"/>
            <a:ext cx="7655452" cy="593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دَخَ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أَميرَةُ وَصَديقاتُـــــــها مُخْتَبَـــــــرَ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وَ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جَ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سَت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 ك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ٍ فِي مَكانِــــها بِهُدوءٍ.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لال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 "</a:t>
            </a:r>
            <a:r>
              <a:rPr lang="ar-BH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altLang="ar-SA" sz="3600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يَوْمَ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يا حَبيباتي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سَنَتَعَ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كَيْفَ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نُشَغِّ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وَكَيْفَ نُحافِظُ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يْهِ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وَفي نِهايةِ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ْفَصْ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دِّراسِيِّ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تُكَرِّمُ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ـمُديرَةُ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بَةٍ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تُحافِظُ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مُخْتَبَرِ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"، ثُمَّ شَرَحَتِ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ْـمُع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مَةُ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طّا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باتِ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مَراحِ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تَشْغي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ْحاسوبِ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، وَبَيَّنَتْ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هُنَّ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أفْضَ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طَريقَةٍ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لِلْ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حِفاظِ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عَ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ْـــمُخْتَبَرِ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kumimoji="0" lang="ar-BH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تحدث ٤ ل">
            <a:hlinkClick r:id="" action="ppaction://media"/>
            <a:extLst>
              <a:ext uri="{FF2B5EF4-FFF2-40B4-BE49-F238E27FC236}">
                <a16:creationId xmlns:a16="http://schemas.microsoft.com/office/drawing/2014/main" id="{3D9A14FD-FDBF-4EBC-B745-D3BE9C1E6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604" y="6186554"/>
            <a:ext cx="487363" cy="48736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4AA918A-85C1-4ECF-9994-AD9A1C80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B0BA7-5FD1-45C1-A272-D0CF1235D551}"/>
              </a:ext>
            </a:extLst>
          </p:cNvPr>
          <p:cNvSpPr txBox="1"/>
          <p:nvPr/>
        </p:nvSpPr>
        <p:spPr>
          <a:xfrm>
            <a:off x="5911269" y="228600"/>
            <a:ext cx="6096000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ثانيا: أَفْهَمُ النَّصَّ</a:t>
            </a:r>
            <a:r>
              <a:rPr lang="ar-BH" sz="400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                       </a:t>
            </a:r>
            <a:endParaRPr lang="en-US" sz="40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E4B65-1C3B-4BF2-B0D4-01298FE12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615" y="1318599"/>
            <a:ext cx="1847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F696DF-2931-487B-A992-F610A95CECDA}"/>
              </a:ext>
            </a:extLst>
          </p:cNvPr>
          <p:cNvSpPr/>
          <p:nvPr/>
        </p:nvSpPr>
        <p:spPr>
          <a:xfrm>
            <a:off x="4099386" y="8478809"/>
            <a:ext cx="419100" cy="400050"/>
          </a:xfrm>
          <a:prstGeom prst="ellipse">
            <a:avLst/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 sz="36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E9C7A1-DB42-4641-8D8F-F0B919D3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639" y="429742"/>
            <a:ext cx="8048998" cy="55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1- أَضَعُ</a:t>
            </a:r>
            <a:r>
              <a:rPr kumimoji="0" lang="en-US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حَوْلَ الكَلِمَةِ الـمُناسِبَةِ: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دَخَلَتْ أَميرَةُ وَصَديقاتُها مُخْتَبَرَ                   (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الحاسُوبِ / الرَّسْمِ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جَلَسَتْ كُلُّ واحِدَةٍ مِنْهُنَّ فِي مَكانِــــها             (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بِسُرْعَةٍ / بِهُدوءٍ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سَتُكَرِّمُ الـمُديرَةُ أَفْضَلَ                                (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مُعَلِّمَةٍ / طالِبَةٍ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).</a:t>
            </a:r>
            <a:endParaRPr kumimoji="0" lang="ar-BH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FFA3E7-6308-4BEE-B8B4-4936E2D2D652}"/>
              </a:ext>
            </a:extLst>
          </p:cNvPr>
          <p:cNvSpPr/>
          <p:nvPr/>
        </p:nvSpPr>
        <p:spPr>
          <a:xfrm>
            <a:off x="8581240" y="1186246"/>
            <a:ext cx="794327" cy="7509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7FB88C-27F9-4CB7-9DAC-7F3E77529EE4}"/>
              </a:ext>
            </a:extLst>
          </p:cNvPr>
          <p:cNvSpPr/>
          <p:nvPr/>
        </p:nvSpPr>
        <p:spPr>
          <a:xfrm>
            <a:off x="3902536" y="2202925"/>
            <a:ext cx="1339271" cy="124456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1EC196-5432-4166-82F0-1299EC661329}"/>
              </a:ext>
            </a:extLst>
          </p:cNvPr>
          <p:cNvSpPr/>
          <p:nvPr/>
        </p:nvSpPr>
        <p:spPr>
          <a:xfrm>
            <a:off x="3184986" y="3847953"/>
            <a:ext cx="914400" cy="8798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9DA1073-D75F-43DA-9EE8-033D00C92771}"/>
              </a:ext>
            </a:extLst>
          </p:cNvPr>
          <p:cNvSpPr/>
          <p:nvPr/>
        </p:nvSpPr>
        <p:spPr>
          <a:xfrm>
            <a:off x="3300615" y="5220668"/>
            <a:ext cx="914400" cy="8798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B8C7E66-43FB-4C87-A1A9-5192DECAA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75" y="1318599"/>
            <a:ext cx="701964" cy="39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تحدث ٥ ل">
            <a:hlinkClick r:id="" action="ppaction://media"/>
            <a:extLst>
              <a:ext uri="{FF2B5EF4-FFF2-40B4-BE49-F238E27FC236}">
                <a16:creationId xmlns:a16="http://schemas.microsoft.com/office/drawing/2014/main" id="{7B9B2A25-7EFE-4244-8303-92753D798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758" y="6249193"/>
            <a:ext cx="487363" cy="48736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11A929F-8C9A-443C-A8A7-C199CF89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4888775-D21C-48AF-A10E-CC9BCF8C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534" y="2472456"/>
            <a:ext cx="1849365" cy="143333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5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رِحابُ</a:t>
            </a:r>
            <a:endParaRPr kumimoji="0" lang="ar-BH" altLang="ar-SA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A98CC3AA-8883-4982-985D-D5E222235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52" y="2472459"/>
            <a:ext cx="2040795" cy="143333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5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الـمُعَلِّمَةُ</a:t>
            </a:r>
            <a:endParaRPr kumimoji="0" lang="ar-BH" altLang="ar-SA" sz="5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250AEAF2-B756-40C6-98C7-12050FC5D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355" y="2472456"/>
            <a:ext cx="2084738" cy="143333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الــمُديرَةُ</a:t>
            </a:r>
            <a:endParaRPr kumimoji="0" lang="ar-BH" altLang="ar-SA" sz="5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C7C847B5-1A78-464A-9A2C-8DA0C75FC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78" y="2472457"/>
            <a:ext cx="2000676" cy="1433338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5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الطّالِبَةُ</a:t>
            </a:r>
            <a:endParaRPr kumimoji="0" lang="ar-BH" altLang="ar-SA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F660E4F-E8BC-4F0B-89C8-554431F50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323" y="228600"/>
            <a:ext cx="68034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2- أُلَوِّنُ بِالأَخْضَرِ الكَلِماتِ الَّتي قَرَأْتُها في النَّصِّ: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389C624-FA60-402C-9D32-20FF7AE08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9233" y="16579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B7F79F1-E80A-4169-B473-475FCE066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43" y="510459"/>
            <a:ext cx="757382" cy="42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تحدث ٦ ل">
            <a:hlinkClick r:id="" action="ppaction://media"/>
            <a:extLst>
              <a:ext uri="{FF2B5EF4-FFF2-40B4-BE49-F238E27FC236}">
                <a16:creationId xmlns:a16="http://schemas.microsoft.com/office/drawing/2014/main" id="{5568642B-EDAF-45FB-A45A-57912EC61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945" y="5830070"/>
            <a:ext cx="487363" cy="487363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6B2C552-AFF2-41DB-BA92-F2494FD6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9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3" name="Rectangle 3050">
            <a:extLst>
              <a:ext uri="{FF2B5EF4-FFF2-40B4-BE49-F238E27FC236}">
                <a16:creationId xmlns:a16="http://schemas.microsoft.com/office/drawing/2014/main" id="{52982F6D-2BE0-452F-AD25-4824E65ED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102" y="2547337"/>
            <a:ext cx="8514167" cy="995229"/>
          </a:xfrm>
          <a:prstGeom prst="rect">
            <a:avLst/>
          </a:prstGeom>
          <a:solidFill>
            <a:srgbClr val="FFFFFF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"تُكَرِّمُ الــمُديرَةُ أَفْضَلَ طالِبَةٍ تُحافِظُ عَلى الـمُخْتَبَرِ".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048">
            <a:extLst>
              <a:ext uri="{FF2B5EF4-FFF2-40B4-BE49-F238E27FC236}">
                <a16:creationId xmlns:a16="http://schemas.microsoft.com/office/drawing/2014/main" id="{BF973BA0-11C4-4769-B250-980534D7F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8" y="1421247"/>
            <a:ext cx="1787000" cy="1059802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الـمُعَلِّمَةُ</a:t>
            </a:r>
            <a:endParaRPr kumimoji="0" lang="ar-SA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049">
            <a:extLst>
              <a:ext uri="{FF2B5EF4-FFF2-40B4-BE49-F238E27FC236}">
                <a16:creationId xmlns:a16="http://schemas.microsoft.com/office/drawing/2014/main" id="{70029E13-F269-4DD6-8A87-181B1CD7F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8" y="3429000"/>
            <a:ext cx="1787000" cy="1059801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الـــمُديرَةُ</a:t>
            </a:r>
            <a:endParaRPr kumimoji="0" lang="ar-SA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562C22-EAB6-4258-AB90-408F47EE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922" y="287668"/>
            <a:ext cx="402546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lang="ar-SA" altLang="ar-SA" sz="40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</a:t>
            </a:r>
            <a:r>
              <a:rPr kumimoji="0" lang="ar-SA" altLang="ar-SA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القَوْلَ بِصاحِبِهِ:</a:t>
            </a:r>
            <a:endParaRPr kumimoji="0" lang="en-US" altLang="ar-SA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704CE2F-19E5-4B9B-802F-E2679ADF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522" y="2321004"/>
            <a:ext cx="27770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FEADC670-24B2-4D6F-93E0-0D560A647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566" y="318445"/>
            <a:ext cx="819913" cy="46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تحدث ٧ ل">
            <a:hlinkClick r:id="" action="ppaction://media"/>
            <a:extLst>
              <a:ext uri="{FF2B5EF4-FFF2-40B4-BE49-F238E27FC236}">
                <a16:creationId xmlns:a16="http://schemas.microsoft.com/office/drawing/2014/main" id="{E885F43C-A9AF-440B-91B5-48674A1AD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277" y="6188074"/>
            <a:ext cx="487363" cy="4873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94CF8B-AE14-4EB4-94FA-7E12C84D724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468958" y="2089456"/>
            <a:ext cx="1024144" cy="95549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12AF13B-025B-4082-9034-9122D616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9F78DC-5377-4528-AD8D-5B4E8590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457" y="130583"/>
            <a:ext cx="52870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4- أَتَأَمَّلُ الصّورَةَ، </a:t>
            </a:r>
            <a:r>
              <a:rPr lang="ar-BH" altLang="ar-SA" sz="4000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kumimoji="0" lang="ar-BH" alt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أَقْرَأُ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مَعَ الـمُعَلِّمِ: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3051">
            <a:extLst>
              <a:ext uri="{FF2B5EF4-FFF2-40B4-BE49-F238E27FC236}">
                <a16:creationId xmlns:a16="http://schemas.microsoft.com/office/drawing/2014/main" id="{C11B8B2A-7CE5-45F4-8173-B760B4BE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135" y="5663870"/>
            <a:ext cx="687000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دَخَ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تْ أَميرَةُ وَصَدِيقاتُـــــــها مُخْتَبَـــــــرَ ا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حاسوبِ.</a:t>
            </a:r>
            <a:endParaRPr kumimoji="0" lang="ar-BH" altLang="ar-SA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DD8A5FE-A836-43E0-B409-C2595C04B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3544" y="209277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pic>
        <p:nvPicPr>
          <p:cNvPr id="12" name="Picture 11" descr="A screen shot of a living room&#10;&#10;Description automatically generated">
            <a:extLst>
              <a:ext uri="{FF2B5EF4-FFF2-40B4-BE49-F238E27FC236}">
                <a16:creationId xmlns:a16="http://schemas.microsoft.com/office/drawing/2014/main" id="{2E1E690A-D660-4253-9EDA-220F9ABE63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1007404"/>
            <a:ext cx="6604000" cy="4571999"/>
          </a:xfrm>
          <a:prstGeom prst="rect">
            <a:avLst/>
          </a:prstGeom>
        </p:spPr>
      </p:pic>
      <p:pic>
        <p:nvPicPr>
          <p:cNvPr id="3" name="تحدث ٨ ل">
            <a:hlinkClick r:id="" action="ppaction://media"/>
            <a:extLst>
              <a:ext uri="{FF2B5EF4-FFF2-40B4-BE49-F238E27FC236}">
                <a16:creationId xmlns:a16="http://schemas.microsoft.com/office/drawing/2014/main" id="{F18BA1F5-8391-4F51-9C09-F0EB0E2F9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285" y="6249193"/>
            <a:ext cx="487363" cy="487363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CE2FE9A-491A-4EDA-BDE1-DC985B1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77E74-B5F1-45A5-8BAD-A3A49B732666}"/>
              </a:ext>
            </a:extLst>
          </p:cNvPr>
          <p:cNvSpPr/>
          <p:nvPr/>
        </p:nvSpPr>
        <p:spPr>
          <a:xfrm>
            <a:off x="3644541" y="5726862"/>
            <a:ext cx="5463704" cy="61851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وَجَ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سَتْ كُ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لُّ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طا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بَةٍ</a:t>
            </a: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فِي مَكانِــــها بِهُدوءٍ.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able, bedroom, room, desk&#10;&#10;Description automatically generated">
            <a:extLst>
              <a:ext uri="{FF2B5EF4-FFF2-40B4-BE49-F238E27FC236}">
                <a16:creationId xmlns:a16="http://schemas.microsoft.com/office/drawing/2014/main" id="{CD2A2E76-47D3-4E33-A4AE-81D819C9ED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3" y="341458"/>
            <a:ext cx="6494692" cy="5385404"/>
          </a:xfrm>
          <a:prstGeom prst="rect">
            <a:avLst/>
          </a:prstGeom>
        </p:spPr>
      </p:pic>
      <p:pic>
        <p:nvPicPr>
          <p:cNvPr id="3" name="تحدث ٩ ل">
            <a:hlinkClick r:id="" action="ppaction://media"/>
            <a:extLst>
              <a:ext uri="{FF2B5EF4-FFF2-40B4-BE49-F238E27FC236}">
                <a16:creationId xmlns:a16="http://schemas.microsoft.com/office/drawing/2014/main" id="{5E2BB2D3-83F0-432C-B924-55994BD8B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277" y="6249193"/>
            <a:ext cx="487363" cy="487363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2148A4B-E567-4946-85AA-18F19FF14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6846" y="6492875"/>
            <a:ext cx="411480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الدَّرْسُ التّاسِعُ / ثانِيًا: التَّحَدُّثُ وَالقِراءَةُ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24123</TotalTime>
  <Words>798</Words>
  <Application>Microsoft Office PowerPoint</Application>
  <PresentationFormat>Widescreen</PresentationFormat>
  <Paragraphs>93</Paragraphs>
  <Slides>18</Slides>
  <Notes>1</Notes>
  <HiddenSlides>3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انْتَهى الدَّرْسُ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Amal Abdulla Ahmed Alsayed</cp:lastModifiedBy>
  <cp:revision>359</cp:revision>
  <dcterms:created xsi:type="dcterms:W3CDTF">2020-09-08T04:24:33Z</dcterms:created>
  <dcterms:modified xsi:type="dcterms:W3CDTF">2020-12-14T06:59:17Z</dcterms:modified>
</cp:coreProperties>
</file>