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7">
  <p:sldMasterIdLst>
    <p:sldMasterId id="2147483660" r:id="rId1"/>
  </p:sldMasterIdLst>
  <p:notesMasterIdLst>
    <p:notesMasterId r:id="rId17"/>
  </p:notesMasterIdLst>
  <p:sldIdLst>
    <p:sldId id="259" r:id="rId2"/>
    <p:sldId id="261" r:id="rId3"/>
    <p:sldId id="307" r:id="rId4"/>
    <p:sldId id="318" r:id="rId5"/>
    <p:sldId id="287" r:id="rId6"/>
    <p:sldId id="309" r:id="rId7"/>
    <p:sldId id="310" r:id="rId8"/>
    <p:sldId id="323" r:id="rId9"/>
    <p:sldId id="319" r:id="rId10"/>
    <p:sldId id="311" r:id="rId11"/>
    <p:sldId id="320" r:id="rId12"/>
    <p:sldId id="321" r:id="rId13"/>
    <p:sldId id="322" r:id="rId14"/>
    <p:sldId id="299" r:id="rId15"/>
    <p:sldId id="265" r:id="rId16"/>
  </p:sldIdLst>
  <p:sldSz cx="12192000" cy="6858000"/>
  <p:notesSz cx="6858000" cy="9144000"/>
  <p:defaultTextStyle>
    <a:defPPr>
      <a:defRPr lang="ar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24" autoAdjust="0"/>
    <p:restoredTop sz="94660"/>
  </p:normalViewPr>
  <p:slideViewPr>
    <p:cSldViewPr snapToGrid="0">
      <p:cViewPr varScale="1">
        <p:scale>
          <a:sx n="86" d="100"/>
          <a:sy n="86" d="100"/>
        </p:scale>
        <p:origin x="3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10DDB038-7EBD-46C1-BF37-17CE9684544A}" type="datetimeFigureOut">
              <a:rPr lang="ar-SA" smtClean="0"/>
              <a:t>01/05/1442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E0F35522-70BB-4E93-8A41-84CB8C736E6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1440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B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B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اللغة العربية </a:t>
            </a:r>
          </a:p>
        </p:txBody>
      </p:sp>
    </p:spTree>
    <p:extLst>
      <p:ext uri="{BB962C8B-B14F-4D97-AF65-F5344CB8AC3E}">
        <p14:creationId xmlns:p14="http://schemas.microsoft.com/office/powerpoint/2010/main" val="3069940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014C17-83C5-410D-ADB5-08B197415EEF}" type="datetime1">
              <a:rPr lang="en-US" smtClean="0"/>
              <a:pPr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365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92E94-DE1C-4899-8E63-D795D32FD9E8}" type="datetime1">
              <a:rPr lang="en-US" smtClean="0"/>
              <a:pPr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910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78B79-CFCC-4A55-8B29-307335F26C62}" type="datetime1">
              <a:rPr lang="en-US" smtClean="0"/>
              <a:pPr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976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857C-88A6-40F2-92C1-7689FFC3C15A}" type="datetime1">
              <a:rPr lang="en-US" smtClean="0"/>
              <a:pPr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044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48962-AF83-4D95-B685-48A469610408}" type="datetime1">
              <a:rPr lang="en-US" smtClean="0"/>
              <a:pPr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78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C0285-1681-461B-B913-9C0060EAAEE1}" type="datetime1">
              <a:rPr lang="en-US" smtClean="0"/>
              <a:pPr/>
              <a:t>12/15/2020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69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F815E4-4066-400E-9A0D-DA0A3BF5FF85}" type="datetime1">
              <a:rPr lang="en-US" smtClean="0"/>
              <a:pPr/>
              <a:t>12/15/2020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01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456D3-69C4-4072-B95A-7B449A15A601}" type="datetime1">
              <a:rPr lang="en-US" smtClean="0"/>
              <a:pPr/>
              <a:t>12/15/2020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21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B2F4C-F44D-45CD-848D-CCF90600D784}" type="datetime1">
              <a:rPr lang="en-US" smtClean="0"/>
              <a:pPr/>
              <a:t>12/15/2020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705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89D05-1708-4E2F-96F9-60C117A742AF}" type="datetime1">
              <a:rPr lang="en-US" smtClean="0"/>
              <a:pPr/>
              <a:t>12/15/2020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0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F382B9-1B87-40AE-8009-6FDA5C729982}" type="datetime1">
              <a:rPr lang="en-US" smtClean="0"/>
              <a:pPr/>
              <a:t>12/15/2020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684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479535-57DE-4184-ACEF-A2E091FFC610}" type="datetime1">
              <a:rPr lang="en-US" smtClean="0"/>
              <a:pPr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ar-BH"/>
              <a:t>اللغة العربية / الصف الثاني (وحدة المراجعة) / التدريب السابع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573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5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461151" y="227112"/>
            <a:ext cx="10265707" cy="141667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6AE73C5-85B0-48E8-90FC-6A5472E8700E}"/>
              </a:ext>
            </a:extLst>
          </p:cNvPr>
          <p:cNvSpPr/>
          <p:nvPr/>
        </p:nvSpPr>
        <p:spPr>
          <a:xfrm>
            <a:off x="445478" y="1419870"/>
            <a:ext cx="11481051" cy="744634"/>
          </a:xfrm>
          <a:prstGeom prst="rect">
            <a:avLst/>
          </a:prstGeom>
          <a:noFill/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 rtl="1"/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الـحَلْقَةُ الأُولى/ اللُّغَةُ العَرَبيّةُ / الصَّفُّ </a:t>
            </a: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الأَوَّل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ُ</a:t>
            </a:r>
            <a:r>
              <a:rPr lang="ar-BH" sz="36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 الابْتِدائِيّ</a:t>
            </a:r>
            <a:r>
              <a:rPr lang="ar-SA" sz="36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ُ /  </a:t>
            </a:r>
            <a:r>
              <a:rPr lang="ar-BH" sz="3600" b="1" dirty="0">
                <a:solidFill>
                  <a:prstClr val="black"/>
                </a:solidFill>
                <a:latin typeface="Sakkal Majalla" pitchFamily="2" charset="-78"/>
                <a:cs typeface="Sakkal Majalla" pitchFamily="2" charset="-78"/>
              </a:rPr>
              <a:t>الفَصْلُ الدِّراسيُّ الأَوّلُ </a:t>
            </a:r>
            <a:endParaRPr lang="ar-SA" sz="3600" b="1" dirty="0">
              <a:solidFill>
                <a:prstClr val="black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234A91-4753-4EB9-B082-97A455650390}"/>
              </a:ext>
            </a:extLst>
          </p:cNvPr>
          <p:cNvSpPr/>
          <p:nvPr/>
        </p:nvSpPr>
        <p:spPr>
          <a:xfrm>
            <a:off x="-166255" y="2286554"/>
            <a:ext cx="118931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/>
            <a:r>
              <a:rPr lang="ar-SA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وَحْدَةُ: (</a:t>
            </a:r>
            <a:r>
              <a:rPr lang="ar-BH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مدرسَتُ</a:t>
            </a:r>
            <a:r>
              <a:rPr lang="ar-SA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نا)                                                                           الدَّرْسُ ال</a:t>
            </a:r>
            <a:r>
              <a:rPr lang="ar-BH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عاشرُ</a:t>
            </a:r>
            <a:r>
              <a:rPr lang="ar-SA" sz="3600" b="1" dirty="0">
                <a:solidFill>
                  <a:srgbClr val="FF0000"/>
                </a:solidFill>
                <a:latin typeface="Sakkal Majalla" pitchFamily="2" charset="-78"/>
                <a:cs typeface="Sakkal Majalla" pitchFamily="2" charset="-78"/>
              </a:rPr>
              <a:t>: أُعَزِّزُ مُكْتَسَباتي</a:t>
            </a:r>
            <a:endParaRPr lang="ar-BH" sz="3600" b="1" dirty="0">
              <a:solidFill>
                <a:srgbClr val="FF0000"/>
              </a:solidFill>
              <a:latin typeface="Sakkal Majalla" pitchFamily="2" charset="-78"/>
              <a:cs typeface="Sakkal Majalla" pitchFamily="2" charset="-78"/>
            </a:endParaRPr>
          </a:p>
        </p:txBody>
      </p:sp>
      <p:pic>
        <p:nvPicPr>
          <p:cNvPr id="7" name="Picture 6" descr="A group of giraffe standing next to a fence&#10;&#10;Description automatically generated">
            <a:extLst>
              <a:ext uri="{FF2B5EF4-FFF2-40B4-BE49-F238E27FC236}">
                <a16:creationId xmlns:a16="http://schemas.microsoft.com/office/drawing/2014/main" id="{F60CD736-F4A4-4A30-9636-A59A2379B46F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008" y="2286554"/>
            <a:ext cx="6015990" cy="38637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6F444873-D69B-4711-A453-EA5F410A0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786" y="6492875"/>
            <a:ext cx="4524860" cy="365125"/>
          </a:xfrm>
        </p:spPr>
        <p:txBody>
          <a:bodyPr/>
          <a:lstStyle/>
          <a:p>
            <a:pPr rtl="1"/>
            <a:r>
              <a:rPr lang="ar-BH" dirty="0"/>
              <a:t>اللُّغَةُ العَرَبِيَّةُ / الصَّفُّ الأَوَّلُ الابْتِدائِيُّ/ وحدة مدرستنا/  الدَّرْسُ العاشر : أعزّز مكتسباتي</a:t>
            </a:r>
            <a:endParaRPr lang="en-US" dirty="0"/>
          </a:p>
        </p:txBody>
      </p:sp>
      <p:pic>
        <p:nvPicPr>
          <p:cNvPr id="2" name="اعزز ١">
            <a:hlinkClick r:id="" action="ppaction://media"/>
            <a:extLst>
              <a:ext uri="{FF2B5EF4-FFF2-40B4-BE49-F238E27FC236}">
                <a16:creationId xmlns:a16="http://schemas.microsoft.com/office/drawing/2014/main" id="{83B10E55-01E6-4B24-8B55-855EF4135B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5478" y="61880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3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D7C84AA9-4CE1-4E53-A8D7-E94996B7EC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6415" y="161691"/>
            <a:ext cx="494558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ar-BH" alt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6</a:t>
            </a:r>
            <a:r>
              <a:rPr kumimoji="0" lang="ar-SA" alt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- أَضَعُ</a:t>
            </a:r>
            <a:r>
              <a:rPr kumimoji="0" lang="en-US" alt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          </a:t>
            </a:r>
            <a:r>
              <a:rPr kumimoji="0" lang="ar-SA" alt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حَوْلَ ال</a:t>
            </a:r>
            <a:r>
              <a:rPr kumimoji="0" lang="ar-BH" alt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كَلِمَ</a:t>
            </a:r>
            <a:r>
              <a:rPr kumimoji="0" lang="ar-SA" alt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ةِ الــمُناسِبَةِ</a:t>
            </a:r>
            <a:r>
              <a:rPr kumimoji="0" lang="en-US" alt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:</a:t>
            </a:r>
            <a:endParaRPr kumimoji="0" lang="en-US" altLang="ar-SA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0485C40-A0B6-49A9-9681-1EEAFA1322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19343" y="-205401"/>
            <a:ext cx="1847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ar-SA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25CD6C5-3205-43CE-8009-5B441D42360F}"/>
              </a:ext>
            </a:extLst>
          </p:cNvPr>
          <p:cNvSpPr/>
          <p:nvPr/>
        </p:nvSpPr>
        <p:spPr>
          <a:xfrm>
            <a:off x="10421655" y="172564"/>
            <a:ext cx="654772" cy="646331"/>
          </a:xfrm>
          <a:prstGeom prst="ellipse">
            <a:avLst/>
          </a:prstGeom>
          <a:noFill/>
          <a:ln w="19050" cap="flat" cmpd="sng" algn="ctr">
            <a:solidFill>
              <a:srgbClr val="0070C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EB89B795-F74A-4A6A-BF7E-419A52FD2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786" y="6492875"/>
            <a:ext cx="4524860" cy="365125"/>
          </a:xfrm>
        </p:spPr>
        <p:txBody>
          <a:bodyPr/>
          <a:lstStyle/>
          <a:p>
            <a:pPr rtl="1"/>
            <a:r>
              <a:rPr lang="ar-BH" dirty="0"/>
              <a:t>اللُّغَةُ العَرَبِيَّةُ / الصَّفُّ الأَوَّلُ الابْتِدائِيُّ/ وحدة مدرستنا/  الدَّرْسُ العاشر : أعزّز مكتسباتي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B3EEBB-A92A-4D5E-8F18-BB732638B719}"/>
              </a:ext>
            </a:extLst>
          </p:cNvPr>
          <p:cNvSpPr txBox="1"/>
          <p:nvPr/>
        </p:nvSpPr>
        <p:spPr>
          <a:xfrm>
            <a:off x="7176520" y="1066931"/>
            <a:ext cx="2333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مَحْمِيَّةُ العَرينِ</a:t>
            </a:r>
            <a:endParaRPr lang="en-US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CCDEF0-D5A5-4A2E-B7EE-0FA3175793CC}"/>
              </a:ext>
            </a:extLst>
          </p:cNvPr>
          <p:cNvSpPr txBox="1"/>
          <p:nvPr/>
        </p:nvSpPr>
        <p:spPr>
          <a:xfrm>
            <a:off x="8041651" y="2047312"/>
            <a:ext cx="1341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الطّالِبُ </a:t>
            </a:r>
            <a:endParaRPr lang="en-US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9D5439B-17A1-4A15-B8E8-D1B03AD4AAA2}"/>
              </a:ext>
            </a:extLst>
          </p:cNvPr>
          <p:cNvSpPr txBox="1"/>
          <p:nvPr/>
        </p:nvSpPr>
        <p:spPr>
          <a:xfrm>
            <a:off x="8091845" y="3122165"/>
            <a:ext cx="1298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الكِتابُ</a:t>
            </a:r>
            <a:endParaRPr lang="en-US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1D5DE2-1A09-4107-8933-7B6C07E29D85}"/>
              </a:ext>
            </a:extLst>
          </p:cNvPr>
          <p:cNvSpPr txBox="1"/>
          <p:nvPr/>
        </p:nvSpPr>
        <p:spPr>
          <a:xfrm>
            <a:off x="7999640" y="4108948"/>
            <a:ext cx="1383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الشَّجَرَةُ</a:t>
            </a:r>
            <a:endParaRPr lang="en-US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742E3F-3191-4231-854E-3EE423DFE067}"/>
              </a:ext>
            </a:extLst>
          </p:cNvPr>
          <p:cNvSpPr txBox="1"/>
          <p:nvPr/>
        </p:nvSpPr>
        <p:spPr>
          <a:xfrm>
            <a:off x="8096571" y="5122416"/>
            <a:ext cx="1286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العامِلُ</a:t>
            </a:r>
            <a:endParaRPr lang="en-US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D63EF8-F729-4ECD-AA98-A018C6D94A59}"/>
              </a:ext>
            </a:extLst>
          </p:cNvPr>
          <p:cNvSpPr txBox="1"/>
          <p:nvPr/>
        </p:nvSpPr>
        <p:spPr>
          <a:xfrm>
            <a:off x="5820251" y="1066931"/>
            <a:ext cx="1203433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/>
            <a:r>
              <a:rPr lang="ar-SA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جَميلَةٌ</a:t>
            </a:r>
            <a:endParaRPr lang="en-US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C78D14-583A-4343-99AA-3DC2127F826B}"/>
              </a:ext>
            </a:extLst>
          </p:cNvPr>
          <p:cNvSpPr txBox="1"/>
          <p:nvPr/>
        </p:nvSpPr>
        <p:spPr>
          <a:xfrm>
            <a:off x="3981159" y="1073107"/>
            <a:ext cx="140978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r"/>
            <a:r>
              <a:rPr lang="ar-SA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جَميلٌ</a:t>
            </a:r>
            <a:endParaRPr lang="en-US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905226-4236-4D89-8012-1AFA0C5F59C3}"/>
              </a:ext>
            </a:extLst>
          </p:cNvPr>
          <p:cNvSpPr txBox="1"/>
          <p:nvPr/>
        </p:nvSpPr>
        <p:spPr>
          <a:xfrm>
            <a:off x="5792638" y="2151521"/>
            <a:ext cx="1247673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r"/>
            <a:r>
              <a:rPr lang="ar-SA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نَشيطٌ</a:t>
            </a:r>
            <a:endParaRPr lang="en-US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6B855B-57C1-4E6D-A818-B967D4576496}"/>
              </a:ext>
            </a:extLst>
          </p:cNvPr>
          <p:cNvSpPr txBox="1"/>
          <p:nvPr/>
        </p:nvSpPr>
        <p:spPr>
          <a:xfrm>
            <a:off x="3981158" y="2151520"/>
            <a:ext cx="1409782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r"/>
            <a:r>
              <a:rPr lang="ar-SA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نَشيطَةٌ</a:t>
            </a:r>
            <a:endParaRPr lang="en-US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7156E5-5684-44CF-A1A6-18B1ED49B200}"/>
              </a:ext>
            </a:extLst>
          </p:cNvPr>
          <p:cNvSpPr txBox="1"/>
          <p:nvPr/>
        </p:nvSpPr>
        <p:spPr>
          <a:xfrm>
            <a:off x="5792637" y="3149900"/>
            <a:ext cx="1189036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SA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مُفيدٌ</a:t>
            </a:r>
            <a:endParaRPr lang="en-US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5ED7D3-E26E-4044-826A-0FA3D4055C62}"/>
              </a:ext>
            </a:extLst>
          </p:cNvPr>
          <p:cNvSpPr txBox="1"/>
          <p:nvPr/>
        </p:nvSpPr>
        <p:spPr>
          <a:xfrm>
            <a:off x="3981158" y="3122165"/>
            <a:ext cx="139669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SA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مُفيدَةٌ</a:t>
            </a:r>
            <a:endParaRPr lang="en-US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C8EF73F-C226-4D67-8158-D04329FBEFEC}"/>
              </a:ext>
            </a:extLst>
          </p:cNvPr>
          <p:cNvSpPr txBox="1"/>
          <p:nvPr/>
        </p:nvSpPr>
        <p:spPr>
          <a:xfrm>
            <a:off x="5750627" y="4037857"/>
            <a:ext cx="1239490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SA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مُثْمِرٌ</a:t>
            </a:r>
            <a:endParaRPr lang="en-US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225D10-136E-4D87-866C-E70CD9AF3F46}"/>
              </a:ext>
            </a:extLst>
          </p:cNvPr>
          <p:cNvSpPr txBox="1"/>
          <p:nvPr/>
        </p:nvSpPr>
        <p:spPr>
          <a:xfrm>
            <a:off x="4042759" y="4037857"/>
            <a:ext cx="1396689" cy="70788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ar-SA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مُثْمِرَةٌ</a:t>
            </a:r>
            <a:endParaRPr lang="en-US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1BBA261-E335-4E8E-B83A-E03DE6595D9A}"/>
              </a:ext>
            </a:extLst>
          </p:cNvPr>
          <p:cNvSpPr txBox="1"/>
          <p:nvPr/>
        </p:nvSpPr>
        <p:spPr>
          <a:xfrm>
            <a:off x="5792637" y="5146117"/>
            <a:ext cx="1197480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r"/>
            <a:r>
              <a:rPr lang="ar-SA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مُجْتَهِدٌ</a:t>
            </a:r>
            <a:endParaRPr lang="en-US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4025174-DACE-41E4-9F09-F42D8A24B167}"/>
              </a:ext>
            </a:extLst>
          </p:cNvPr>
          <p:cNvSpPr txBox="1"/>
          <p:nvPr/>
        </p:nvSpPr>
        <p:spPr>
          <a:xfrm>
            <a:off x="3981159" y="5115367"/>
            <a:ext cx="1396688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ar-SA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مُجْتَهِدَةٌ</a:t>
            </a:r>
            <a:endParaRPr lang="en-US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1E1903A-CE2A-4128-98FB-88C2BF71AF7A}"/>
              </a:ext>
            </a:extLst>
          </p:cNvPr>
          <p:cNvSpPr/>
          <p:nvPr/>
        </p:nvSpPr>
        <p:spPr>
          <a:xfrm>
            <a:off x="5824611" y="5093823"/>
            <a:ext cx="1231046" cy="876548"/>
          </a:xfrm>
          <a:prstGeom prst="ellipse">
            <a:avLst/>
          </a:prstGeom>
          <a:noFill/>
          <a:ln w="19050" cap="flat" cmpd="sng" algn="ctr">
            <a:solidFill>
              <a:srgbClr val="0070C0">
                <a:alpha val="56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1ED87FF-E051-4631-A337-B970E6FFC603}"/>
              </a:ext>
            </a:extLst>
          </p:cNvPr>
          <p:cNvSpPr/>
          <p:nvPr/>
        </p:nvSpPr>
        <p:spPr>
          <a:xfrm>
            <a:off x="5759846" y="1992725"/>
            <a:ext cx="1231046" cy="876548"/>
          </a:xfrm>
          <a:prstGeom prst="ellipse">
            <a:avLst/>
          </a:prstGeom>
          <a:noFill/>
          <a:ln w="19050" cap="flat" cmpd="sng" algn="ctr">
            <a:solidFill>
              <a:srgbClr val="0070C0">
                <a:alpha val="56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2A1E47B-1535-4F61-95AD-9ACB321EB221}"/>
              </a:ext>
            </a:extLst>
          </p:cNvPr>
          <p:cNvSpPr/>
          <p:nvPr/>
        </p:nvSpPr>
        <p:spPr>
          <a:xfrm>
            <a:off x="5759071" y="2990726"/>
            <a:ext cx="1231046" cy="876548"/>
          </a:xfrm>
          <a:prstGeom prst="ellipse">
            <a:avLst/>
          </a:prstGeom>
          <a:noFill/>
          <a:ln w="19050" cap="flat" cmpd="sng" algn="ctr">
            <a:solidFill>
              <a:srgbClr val="0070C0">
                <a:alpha val="56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0A453AC-92CA-4AB8-8E44-D3006F1C3271}"/>
              </a:ext>
            </a:extLst>
          </p:cNvPr>
          <p:cNvSpPr/>
          <p:nvPr/>
        </p:nvSpPr>
        <p:spPr>
          <a:xfrm>
            <a:off x="4226345" y="3897548"/>
            <a:ext cx="1231046" cy="876548"/>
          </a:xfrm>
          <a:prstGeom prst="ellipse">
            <a:avLst/>
          </a:prstGeom>
          <a:noFill/>
          <a:ln w="19050" cap="flat" cmpd="sng" algn="ctr">
            <a:solidFill>
              <a:srgbClr val="0070C0">
                <a:alpha val="56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79BD843-30E5-4576-9B8F-8A6B446E5A5D}"/>
              </a:ext>
            </a:extLst>
          </p:cNvPr>
          <p:cNvSpPr/>
          <p:nvPr/>
        </p:nvSpPr>
        <p:spPr>
          <a:xfrm>
            <a:off x="5750627" y="920105"/>
            <a:ext cx="1231046" cy="876548"/>
          </a:xfrm>
          <a:prstGeom prst="ellipse">
            <a:avLst/>
          </a:prstGeom>
          <a:noFill/>
          <a:ln w="19050" cap="flat" cmpd="sng" algn="ctr">
            <a:solidFill>
              <a:srgbClr val="0070C0">
                <a:alpha val="56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اعزز ١٠">
            <a:hlinkClick r:id="" action="ppaction://media"/>
            <a:extLst>
              <a:ext uri="{FF2B5EF4-FFF2-40B4-BE49-F238E27FC236}">
                <a16:creationId xmlns:a16="http://schemas.microsoft.com/office/drawing/2014/main" id="{B75CCF63-EFE8-4F65-B82C-8DB5046CEA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0534" y="61880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16" grpId="0"/>
      <p:bldP spid="17" grpId="0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5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EC092E7-0389-4DD7-97BD-647B4CC99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786" y="6492875"/>
            <a:ext cx="4524860" cy="365125"/>
          </a:xfrm>
        </p:spPr>
        <p:txBody>
          <a:bodyPr/>
          <a:lstStyle/>
          <a:p>
            <a:pPr rtl="1"/>
            <a:r>
              <a:rPr lang="ar-BH" dirty="0"/>
              <a:t>اللُّغَةُ العَرَبِيَّةُ / الصَّفُّ الأَوَّلُ الابْتِدائِيُّ/ وحدة مدرستنا/  الدَّرْسُ العاشر : أعزّز مكتسباتي</a:t>
            </a:r>
            <a:endParaRPr lang="en-US" dirty="0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0CE15E0D-6E9D-4E00-A871-F48237761E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4229" y="208847"/>
            <a:ext cx="535595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7</a:t>
            </a: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- أُكْمِلُ </a:t>
            </a:r>
            <a:r>
              <a:rPr lang="ar-BH" altLang="ar-SA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الْجُملةَ </a:t>
            </a: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بِالـ</a:t>
            </a: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ْبِطاقَةِ</a:t>
            </a: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الـ</a:t>
            </a: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ْ</a:t>
            </a: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مُناسِب</a:t>
            </a:r>
            <a:r>
              <a:rPr lang="ar-BH" altLang="ar-SA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َةِ</a:t>
            </a: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:</a:t>
            </a:r>
            <a:endParaRPr kumimoji="0" lang="en-US" altLang="ar-S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265FE4-CE67-46AA-B456-BC52DB4295CF}"/>
              </a:ext>
            </a:extLst>
          </p:cNvPr>
          <p:cNvSpPr/>
          <p:nvPr/>
        </p:nvSpPr>
        <p:spPr>
          <a:xfrm>
            <a:off x="2002221" y="1144440"/>
            <a:ext cx="5171090" cy="8286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1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BH" sz="3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......................................... </a:t>
            </a:r>
            <a:r>
              <a:rPr lang="ar-BH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القَلَمُ جَديدٌ.    </a:t>
            </a:r>
            <a:endParaRPr lang="en-GB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0E6B61B-B7C3-401A-B8B4-7898C747296A}"/>
              </a:ext>
            </a:extLst>
          </p:cNvPr>
          <p:cNvSpPr/>
          <p:nvPr/>
        </p:nvSpPr>
        <p:spPr>
          <a:xfrm>
            <a:off x="9853448" y="1127610"/>
            <a:ext cx="1418897" cy="8286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هذَا</a:t>
            </a:r>
            <a:endParaRPr lang="en-GB" b="1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CF313AF-313B-48FE-931A-9C95167F572D}"/>
              </a:ext>
            </a:extLst>
          </p:cNvPr>
          <p:cNvSpPr/>
          <p:nvPr/>
        </p:nvSpPr>
        <p:spPr>
          <a:xfrm>
            <a:off x="8003627" y="1144441"/>
            <a:ext cx="1418897" cy="8286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هذَهِ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B3AB43-A034-41A4-A662-FB4EAD172288}"/>
              </a:ext>
            </a:extLst>
          </p:cNvPr>
          <p:cNvSpPr/>
          <p:nvPr/>
        </p:nvSpPr>
        <p:spPr>
          <a:xfrm>
            <a:off x="2002221" y="2192208"/>
            <a:ext cx="5171090" cy="8286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1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BH" sz="3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......................................... </a:t>
            </a:r>
            <a:r>
              <a:rPr lang="ar-BH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طالِبٌ مُجْتَهِدٌ.    </a:t>
            </a:r>
            <a:endParaRPr lang="en-GB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A90ACBA-D71E-4120-87F1-60BEE51E85A0}"/>
              </a:ext>
            </a:extLst>
          </p:cNvPr>
          <p:cNvSpPr/>
          <p:nvPr/>
        </p:nvSpPr>
        <p:spPr>
          <a:xfrm>
            <a:off x="9853448" y="2175378"/>
            <a:ext cx="1418897" cy="8286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أَنْتُمْ</a:t>
            </a:r>
            <a:endParaRPr lang="en-GB" b="1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FB6DA72-6E09-4AAF-8EE8-C88DB5A1E422}"/>
              </a:ext>
            </a:extLst>
          </p:cNvPr>
          <p:cNvSpPr/>
          <p:nvPr/>
        </p:nvSpPr>
        <p:spPr>
          <a:xfrm>
            <a:off x="8003627" y="2192209"/>
            <a:ext cx="1418897" cy="8286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أَنا</a:t>
            </a:r>
            <a:endParaRPr lang="en-GB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5FB295-BF66-4576-A455-F7A901037967}"/>
              </a:ext>
            </a:extLst>
          </p:cNvPr>
          <p:cNvSpPr/>
          <p:nvPr/>
        </p:nvSpPr>
        <p:spPr>
          <a:xfrm>
            <a:off x="2002221" y="3309408"/>
            <a:ext cx="5171090" cy="8286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1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BH" sz="3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.................................... </a:t>
            </a:r>
            <a:r>
              <a:rPr lang="ar-BH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لاعِبونَ ماهِرونَ.    </a:t>
            </a:r>
            <a:endParaRPr lang="en-GB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B1A9A33-FD49-48AD-A207-5C48D3ABE1F2}"/>
              </a:ext>
            </a:extLst>
          </p:cNvPr>
          <p:cNvSpPr/>
          <p:nvPr/>
        </p:nvSpPr>
        <p:spPr>
          <a:xfrm>
            <a:off x="9853448" y="3292578"/>
            <a:ext cx="1418897" cy="8286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أَنْتَ</a:t>
            </a:r>
            <a:endParaRPr lang="en-GB" b="1" dirty="0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C0D2BF9-2A9B-4BC0-956E-4F3D10734138}"/>
              </a:ext>
            </a:extLst>
          </p:cNvPr>
          <p:cNvSpPr/>
          <p:nvPr/>
        </p:nvSpPr>
        <p:spPr>
          <a:xfrm>
            <a:off x="8003627" y="3309409"/>
            <a:ext cx="1418897" cy="8286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هَؤُلاءِ</a:t>
            </a:r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35C4A2-BB10-486A-84AE-318D34F4CD62}"/>
              </a:ext>
            </a:extLst>
          </p:cNvPr>
          <p:cNvSpPr/>
          <p:nvPr/>
        </p:nvSpPr>
        <p:spPr>
          <a:xfrm>
            <a:off x="2002221" y="4466489"/>
            <a:ext cx="5171090" cy="828675"/>
          </a:xfrm>
          <a:prstGeom prst="rect">
            <a:avLst/>
          </a:prstGeom>
          <a:solidFill>
            <a:schemeClr val="bg2">
              <a:lumMod val="90000"/>
            </a:scheme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1">
              <a:lnSpc>
                <a:spcPct val="107000"/>
              </a:lnSpc>
              <a:spcAft>
                <a:spcPts val="800"/>
              </a:spcAft>
            </a:pPr>
            <a:r>
              <a:rPr lang="en-GB" sz="3600" dirty="0">
                <a:solidFill>
                  <a:srgbClr val="00000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ar-BH" sz="3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......................................... </a:t>
            </a:r>
            <a:r>
              <a:rPr lang="ar-BH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نَلْعَبُ بِالْكُرَةِ.    </a:t>
            </a:r>
            <a:endParaRPr lang="en-GB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222BBC37-5425-4D69-A869-FAA0E1171105}"/>
              </a:ext>
            </a:extLst>
          </p:cNvPr>
          <p:cNvSpPr/>
          <p:nvPr/>
        </p:nvSpPr>
        <p:spPr>
          <a:xfrm>
            <a:off x="9853448" y="4449659"/>
            <a:ext cx="1418897" cy="8286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نَحْنُ</a:t>
            </a:r>
            <a:endParaRPr lang="en-GB" b="1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DDD79CF-FC2B-4785-80BD-973BEF33720A}"/>
              </a:ext>
            </a:extLst>
          </p:cNvPr>
          <p:cNvSpPr/>
          <p:nvPr/>
        </p:nvSpPr>
        <p:spPr>
          <a:xfrm>
            <a:off x="8003627" y="4466490"/>
            <a:ext cx="1418897" cy="8286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600" b="1" dirty="0"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أَنْتُمْ</a:t>
            </a:r>
            <a:endParaRPr lang="en-GB" dirty="0"/>
          </a:p>
        </p:txBody>
      </p:sp>
      <p:pic>
        <p:nvPicPr>
          <p:cNvPr id="2" name="اعزز ١١">
            <a:hlinkClick r:id="" action="ppaction://media"/>
            <a:extLst>
              <a:ext uri="{FF2B5EF4-FFF2-40B4-BE49-F238E27FC236}">
                <a16:creationId xmlns:a16="http://schemas.microsoft.com/office/drawing/2014/main" id="{61B3AE4B-5452-46AE-89E7-536B35C9AB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024" y="61880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1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3 1.48148E-6 L -0.22774 1.48148E-6 C -0.32292 1.48148E-6 -0.43972 -0.00394 -0.43972 -0.00695 L -0.43972 -0.01389 " pathEditMode="relative" rAng="0" ptsTypes="AAAA">
                                      <p:cBhvr>
                                        <p:cTn id="7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11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-0.14427 -2.59259E-6 C -0.20885 -2.59259E-6 -0.28815 -0.00463 -0.28815 -0.0081 L -0.28815 -0.01597 " pathEditMode="relative" rAng="0" ptsTypes="AAAA">
                                      <p:cBhvr>
                                        <p:cTn id="7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4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27 0.00046 L -0.15052 0.00046 C -0.21041 0.00046 -0.28424 -0.00139 -0.28424 -0.00301 L -0.28424 -0.00625 " pathEditMode="relative" rAng="0" ptsTypes="AAAA">
                                      <p:cBhvr>
                                        <p:cTn id="8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98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2198 7.40741E-7 C -0.31849 7.40741E-7 -0.43933 0.00185 -0.43933 0.00324 L -0.43933 0.00671 " pathEditMode="relative" rAng="0" ptsTypes="AAAA">
                                      <p:cBhvr>
                                        <p:cTn id="8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66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10" grpId="0" animBg="1"/>
      <p:bldP spid="10" grpId="1" animBg="1"/>
      <p:bldP spid="11" grpId="0" animBg="1"/>
      <p:bldP spid="12" grpId="0" animBg="1"/>
      <p:bldP spid="13" grpId="0" animBg="1"/>
      <p:bldP spid="14" grpId="0" animBg="1"/>
      <p:bldP spid="14" grpId="1" animBg="1"/>
      <p:bldP spid="15" grpId="0" animBg="1"/>
      <p:bldP spid="16" grpId="0" animBg="1"/>
      <p:bldP spid="17" grpId="0" animBg="1"/>
      <p:bldP spid="17" grpId="1" animBg="1"/>
      <p:bldP spid="18" grpId="0" animBg="1"/>
      <p:bldP spid="19" grpId="0" animBg="1"/>
      <p:bldP spid="19" grpId="1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21F48B-BD35-4C5A-B475-08ED9FAAF157}"/>
              </a:ext>
            </a:extLst>
          </p:cNvPr>
          <p:cNvSpPr/>
          <p:nvPr/>
        </p:nvSpPr>
        <p:spPr>
          <a:xfrm>
            <a:off x="1497496" y="1786139"/>
            <a:ext cx="893265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r" rtl="1">
              <a:lnSpc>
                <a:spcPct val="150000"/>
              </a:lnSpc>
              <a:buFont typeface="Sakkal Majalla" panose="02000000000000000000" pitchFamily="2" charset="-78"/>
              <a:buChar char="-"/>
            </a:pPr>
            <a:r>
              <a:rPr lang="ar-BH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رَ</a:t>
            </a:r>
            <a:r>
              <a:rPr lang="ar-BH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أى بَدْ</a:t>
            </a:r>
            <a:r>
              <a:rPr lang="ar-BH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رٌ</a:t>
            </a:r>
            <a:r>
              <a:rPr lang="ar-BH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وَ</a:t>
            </a:r>
            <a:r>
              <a:rPr lang="ar-BH" sz="4000" b="1" dirty="0">
                <a:solidFill>
                  <a:srgbClr val="FF0000"/>
                </a:solidFill>
                <a:latin typeface="Calibri" panose="020F0502020204030204" pitchFamily="34" charset="0"/>
                <a:cs typeface="Sakkal Majalla" panose="02000000000000000000" pitchFamily="2" charset="-78"/>
              </a:rPr>
              <a:t>حُ</a:t>
            </a:r>
            <a:r>
              <a:rPr lang="ar-BH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س</a:t>
            </a:r>
            <a:r>
              <a:rPr lang="ar-BH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امٌ زَ</a:t>
            </a:r>
            <a:r>
              <a:rPr lang="ar-BH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را</a:t>
            </a:r>
            <a:r>
              <a:rPr lang="ar-BH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فَةً طَوي</a:t>
            </a:r>
            <a:r>
              <a:rPr lang="ar-BH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لَ</a:t>
            </a:r>
            <a:r>
              <a:rPr lang="ar-BH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ةً وَنَمِ</a:t>
            </a:r>
            <a:r>
              <a:rPr lang="ar-BH" sz="4000" b="1" dirty="0">
                <a:solidFill>
                  <a:srgbClr val="FF0000"/>
                </a:solidFill>
                <a:latin typeface="Calibri" panose="020F0502020204030204" pitchFamily="34" charset="0"/>
                <a:cs typeface="Sakkal Majalla" panose="02000000000000000000" pitchFamily="2" charset="-78"/>
              </a:rPr>
              <a:t>رًا</a:t>
            </a:r>
            <a:r>
              <a:rPr lang="ar-BH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سَريعًا وَح</a:t>
            </a:r>
            <a:r>
              <a:rPr lang="ar-BH" sz="4000" b="1" dirty="0">
                <a:solidFill>
                  <a:srgbClr val="FF0000"/>
                </a:solidFill>
                <a:latin typeface="Calibri" panose="020F0502020204030204" pitchFamily="34" charset="0"/>
                <a:cs typeface="Sakkal Majalla" panose="02000000000000000000" pitchFamily="2" charset="-78"/>
              </a:rPr>
              <a:t>ِ</a:t>
            </a:r>
            <a:r>
              <a:rPr lang="ar-BH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ما</a:t>
            </a:r>
            <a:r>
              <a:rPr lang="ar-BH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رًا</a:t>
            </a:r>
            <a:r>
              <a:rPr lang="ar-BH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وَ</a:t>
            </a:r>
            <a:r>
              <a:rPr lang="ar-BH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ح</a:t>
            </a:r>
            <a:r>
              <a:rPr lang="ar-BH" sz="4000" b="1" dirty="0">
                <a:solidFill>
                  <a:srgbClr val="FF0000"/>
                </a:solidFill>
                <a:latin typeface="Calibri" panose="020F0502020204030204" pitchFamily="34" charset="0"/>
                <a:cs typeface="Sakkal Majalla" panose="02000000000000000000" pitchFamily="2" charset="-78"/>
              </a:rPr>
              <a:t>ْ</a:t>
            </a:r>
            <a:r>
              <a:rPr lang="ar-BH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شِيًّا.</a:t>
            </a:r>
            <a:endParaRPr lang="en-GB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r" rtl="1">
              <a:lnSpc>
                <a:spcPct val="150000"/>
              </a:lnSpc>
              <a:buFont typeface="Sakkal Majalla" panose="02000000000000000000" pitchFamily="2" charset="-78"/>
              <a:buChar char="-"/>
            </a:pPr>
            <a:r>
              <a:rPr lang="ar-BH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أَخَذَ الطُّــ</a:t>
            </a:r>
            <a:r>
              <a:rPr lang="ar-BH" sz="4000" b="1" dirty="0">
                <a:solidFill>
                  <a:srgbClr val="FF0000"/>
                </a:solidFill>
                <a:latin typeface="Calibri" panose="020F0502020204030204" pitchFamily="34" charset="0"/>
                <a:cs typeface="Sakkal Majalla" panose="02000000000000000000" pitchFamily="2" charset="-78"/>
              </a:rPr>
              <a:t>لَ</a:t>
            </a:r>
            <a:r>
              <a:rPr lang="ar-BH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</a:t>
            </a:r>
            <a:r>
              <a:rPr lang="ar-BH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بُ صُوَ</a:t>
            </a:r>
            <a:r>
              <a:rPr lang="ar-BH" sz="4000" b="1" dirty="0">
                <a:solidFill>
                  <a:srgbClr val="FF0000"/>
                </a:solidFill>
                <a:latin typeface="Calibri" panose="020F0502020204030204" pitchFamily="34" charset="0"/>
                <a:cs typeface="Sakkal Majalla" panose="02000000000000000000" pitchFamily="2" charset="-78"/>
              </a:rPr>
              <a:t>رً</a:t>
            </a:r>
            <a:r>
              <a:rPr lang="ar-BH" sz="40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 </a:t>
            </a:r>
            <a:r>
              <a:rPr lang="ar-BH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لِلطُّيو</a:t>
            </a:r>
            <a:r>
              <a:rPr lang="ar-BH" sz="4000" b="1" dirty="0">
                <a:solidFill>
                  <a:srgbClr val="FF0000"/>
                </a:solidFill>
                <a:latin typeface="Calibri" panose="020F0502020204030204" pitchFamily="34" charset="0"/>
                <a:cs typeface="Sakkal Majalla" panose="02000000000000000000" pitchFamily="2" charset="-78"/>
              </a:rPr>
              <a:t>رِ</a:t>
            </a:r>
            <a:r>
              <a:rPr lang="ar-BH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الـــــمُ</a:t>
            </a:r>
            <a:r>
              <a:rPr lang="ar-BH" sz="4000" b="1" dirty="0">
                <a:solidFill>
                  <a:srgbClr val="FF0000"/>
                </a:solidFill>
                <a:latin typeface="Calibri" panose="020F0502020204030204" pitchFamily="34" charset="0"/>
                <a:cs typeface="Sakkal Majalla" panose="02000000000000000000" pitchFamily="2" charset="-78"/>
              </a:rPr>
              <a:t>لَ</a:t>
            </a:r>
            <a:r>
              <a:rPr lang="ar-BH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وَّنَةِ وَالْ</a:t>
            </a:r>
            <a:r>
              <a:rPr lang="ar-BH" sz="4000" b="1" dirty="0">
                <a:solidFill>
                  <a:srgbClr val="FF0000"/>
                </a:solidFill>
                <a:latin typeface="Calibri" panose="020F0502020204030204" pitchFamily="34" charset="0"/>
                <a:cs typeface="Sakkal Majalla" panose="02000000000000000000" pitchFamily="2" charset="-78"/>
              </a:rPr>
              <a:t>حَ</a:t>
            </a:r>
            <a:r>
              <a:rPr lang="ar-BH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يَواناتِ الْأَ</a:t>
            </a:r>
            <a:r>
              <a:rPr lang="ar-BH" sz="4000" b="1" dirty="0">
                <a:solidFill>
                  <a:srgbClr val="FF0000"/>
                </a:solidFill>
                <a:latin typeface="Calibri" panose="020F0502020204030204" pitchFamily="34" charset="0"/>
                <a:cs typeface="Sakkal Majalla" panose="02000000000000000000" pitchFamily="2" charset="-78"/>
              </a:rPr>
              <a:t>لي</a:t>
            </a:r>
            <a:r>
              <a:rPr lang="ar-BH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فَةِ.</a:t>
            </a:r>
            <a:endParaRPr lang="en-GB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r" rtl="1">
              <a:lnSpc>
                <a:spcPct val="150000"/>
              </a:lnSpc>
              <a:spcAft>
                <a:spcPts val="800"/>
              </a:spcAft>
              <a:buFont typeface="Sakkal Majalla" panose="02000000000000000000" pitchFamily="2" charset="-78"/>
              <a:buChar char="-"/>
            </a:pPr>
            <a:r>
              <a:rPr lang="ar-BH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يُ</a:t>
            </a:r>
            <a:r>
              <a:rPr lang="ar-BH" sz="4000" b="1" dirty="0">
                <a:solidFill>
                  <a:srgbClr val="FF0000"/>
                </a:solidFill>
                <a:latin typeface="Calibri" panose="020F0502020204030204" pitchFamily="34" charset="0"/>
                <a:cs typeface="Sakkal Majalla" panose="02000000000000000000" pitchFamily="2" charset="-78"/>
              </a:rPr>
              <a:t>حِ</a:t>
            </a:r>
            <a:r>
              <a:rPr lang="ar-BH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بُّ بَدْ</a:t>
            </a:r>
            <a:r>
              <a:rPr lang="ar-BH" sz="4000" b="1" dirty="0">
                <a:solidFill>
                  <a:srgbClr val="FF0000"/>
                </a:solidFill>
                <a:latin typeface="Calibri" panose="020F0502020204030204" pitchFamily="34" charset="0"/>
                <a:cs typeface="Sakkal Majalla" panose="02000000000000000000" pitchFamily="2" charset="-78"/>
              </a:rPr>
              <a:t>رٌ </a:t>
            </a:r>
            <a:r>
              <a:rPr lang="ar-BH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ال</a:t>
            </a:r>
            <a:r>
              <a:rPr lang="ar-BH" sz="4000" b="1" dirty="0">
                <a:solidFill>
                  <a:srgbClr val="FF0000"/>
                </a:solidFill>
                <a:latin typeface="Calibri" panose="020F0502020204030204" pitchFamily="34" charset="0"/>
                <a:cs typeface="Sakkal Majalla" panose="02000000000000000000" pitchFamily="2" charset="-78"/>
              </a:rPr>
              <a:t>حَ</a:t>
            </a:r>
            <a:r>
              <a:rPr lang="ar-BH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يَواناتِ، وَيُعامِ</a:t>
            </a:r>
            <a:r>
              <a:rPr lang="ar-BH" sz="4000" b="1" dirty="0">
                <a:solidFill>
                  <a:srgbClr val="FF0000"/>
                </a:solidFill>
                <a:latin typeface="Calibri" panose="020F0502020204030204" pitchFamily="34" charset="0"/>
                <a:cs typeface="Sakkal Majalla" panose="02000000000000000000" pitchFamily="2" charset="-78"/>
              </a:rPr>
              <a:t>لُ</a:t>
            </a:r>
            <a:r>
              <a:rPr lang="ar-BH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هَا بِ</a:t>
            </a:r>
            <a:r>
              <a:rPr lang="ar-BH" sz="4000" b="1" dirty="0">
                <a:solidFill>
                  <a:srgbClr val="FF0000"/>
                </a:solidFill>
                <a:latin typeface="Calibri" panose="020F0502020204030204" pitchFamily="34" charset="0"/>
                <a:cs typeface="Sakkal Majalla" panose="02000000000000000000" pitchFamily="2" charset="-78"/>
              </a:rPr>
              <a:t>لُ</a:t>
            </a:r>
            <a:r>
              <a:rPr lang="ar-BH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طْفٍ.</a:t>
            </a:r>
            <a:endParaRPr lang="en-GB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6AAFF195-846F-438C-ACBC-DBF47AF72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1646" y="538806"/>
            <a:ext cx="281519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30250" algn="l"/>
              </a:tabLst>
            </a:pPr>
            <a:r>
              <a:rPr lang="en-GB" altLang="ar-SA" sz="36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-8</a:t>
            </a:r>
            <a:r>
              <a:rPr kumimoji="0" lang="ar-BH" altLang="ar-SA" sz="3600" b="1" i="0" u="none" strike="noStrike" cap="none" normalizeH="0" baseline="0" dirty="0">
                <a:ln>
                  <a:noFill/>
                </a:ln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أَقْرَأُ الْجُمَلَ الآتِيَةَ</a:t>
            </a:r>
            <a:r>
              <a:rPr kumimoji="0" lang="ar-BH" altLang="ar-SA" sz="3600" b="0" i="0" u="none" strike="noStrike" cap="none" normalizeH="0" baseline="0" dirty="0">
                <a:ln>
                  <a:noFill/>
                </a:ln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:</a:t>
            </a:r>
            <a:endParaRPr kumimoji="0" lang="en-US" altLang="ar-SA" sz="36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58" name="Footer Placeholder 3">
            <a:extLst>
              <a:ext uri="{FF2B5EF4-FFF2-40B4-BE49-F238E27FC236}">
                <a16:creationId xmlns:a16="http://schemas.microsoft.com/office/drawing/2014/main" id="{997BF564-6E05-4342-936E-4FBD5D46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786" y="6492875"/>
            <a:ext cx="4524860" cy="365125"/>
          </a:xfrm>
        </p:spPr>
        <p:txBody>
          <a:bodyPr/>
          <a:lstStyle/>
          <a:p>
            <a:pPr rtl="1"/>
            <a:r>
              <a:rPr lang="ar-BH" dirty="0"/>
              <a:t>اللُّغَةُ العَرَبِيَّةُ / الصَّفُّ الأَوَّلُ الابْتِدائِيُّ/ وحدة مدرستنا/  الدَّرْسُ العاشر : أعزّز مكتسباتي</a:t>
            </a:r>
            <a:endParaRPr lang="en-US" dirty="0"/>
          </a:p>
        </p:txBody>
      </p:sp>
      <p:pic>
        <p:nvPicPr>
          <p:cNvPr id="2" name="اعزز ١٢">
            <a:hlinkClick r:id="" action="ppaction://media"/>
            <a:extLst>
              <a:ext uri="{FF2B5EF4-FFF2-40B4-BE49-F238E27FC236}">
                <a16:creationId xmlns:a16="http://schemas.microsoft.com/office/drawing/2014/main" id="{6DE52010-899A-4261-8032-B1373C04E8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4923" y="62491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0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6AAFF195-846F-438C-ACBC-DBF47AF72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0886" y="309809"/>
            <a:ext cx="53559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30250" algn="l"/>
              </a:tabLst>
              <a:defRPr/>
            </a:pPr>
            <a:r>
              <a:rPr kumimoji="0" lang="ar-BH" alt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9</a:t>
            </a:r>
            <a:r>
              <a:rPr kumimoji="0" lang="en-GB" alt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-</a:t>
            </a:r>
            <a:r>
              <a:rPr kumimoji="0" lang="ar-BH" altLang="ar-SA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أُرَتِّبُ الْبِطاقاتِ لِأَحْصُلَ عَلى جُمْلَتَيْنِ: 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58" name="Footer Placeholder 3">
            <a:extLst>
              <a:ext uri="{FF2B5EF4-FFF2-40B4-BE49-F238E27FC236}">
                <a16:creationId xmlns:a16="http://schemas.microsoft.com/office/drawing/2014/main" id="{997BF564-6E05-4342-936E-4FBD5D46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786" y="6492875"/>
            <a:ext cx="4524860" cy="365125"/>
          </a:xfrm>
        </p:spPr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اللُّغَةُ العَرَبِيَّةُ / الصَّفُّ الأَوَّلُ الابْتِدائِيُّ/ وحدة مدرستنا/  الدَّرْسُ العاشر : أعزّز مكتسباتي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6069E8-F178-43EB-B669-014F05C2E6C0}"/>
              </a:ext>
            </a:extLst>
          </p:cNvPr>
          <p:cNvSpPr/>
          <p:nvPr/>
        </p:nvSpPr>
        <p:spPr>
          <a:xfrm>
            <a:off x="8508863" y="1209351"/>
            <a:ext cx="1158957" cy="877170"/>
          </a:xfrm>
          <a:prstGeom prst="rect">
            <a:avLst/>
          </a:prstGeom>
          <a:solidFill>
            <a:srgbClr val="FD87E4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بَدْرٌ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390AEA-6201-477B-AA8E-136CBD161FE5}"/>
              </a:ext>
            </a:extLst>
          </p:cNvPr>
          <p:cNvSpPr/>
          <p:nvPr/>
        </p:nvSpPr>
        <p:spPr>
          <a:xfrm>
            <a:off x="6096000" y="1193585"/>
            <a:ext cx="1158957" cy="877170"/>
          </a:xfrm>
          <a:prstGeom prst="rect">
            <a:avLst/>
          </a:prstGeom>
          <a:solidFill>
            <a:srgbClr val="FD87E4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طَويلَةً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89EFB8-6783-4473-822E-99B51BB49DDE}"/>
              </a:ext>
            </a:extLst>
          </p:cNvPr>
          <p:cNvSpPr/>
          <p:nvPr/>
        </p:nvSpPr>
        <p:spPr>
          <a:xfrm>
            <a:off x="3646802" y="1193585"/>
            <a:ext cx="1158957" cy="877170"/>
          </a:xfrm>
          <a:prstGeom prst="rect">
            <a:avLst/>
          </a:prstGeom>
          <a:solidFill>
            <a:srgbClr val="FD87E4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زَرافَةً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D7008E-BD98-4541-B8AC-7B194137EACF}"/>
              </a:ext>
            </a:extLst>
          </p:cNvPr>
          <p:cNvSpPr/>
          <p:nvPr/>
        </p:nvSpPr>
        <p:spPr>
          <a:xfrm>
            <a:off x="1281414" y="1200212"/>
            <a:ext cx="1158957" cy="877170"/>
          </a:xfrm>
          <a:prstGeom prst="rect">
            <a:avLst/>
          </a:prstGeom>
          <a:solidFill>
            <a:srgbClr val="FD87E4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رَأى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05CCB2C-319C-47A7-B112-939F6FE04C91}"/>
              </a:ext>
            </a:extLst>
          </p:cNvPr>
          <p:cNvSpPr/>
          <p:nvPr/>
        </p:nvSpPr>
        <p:spPr>
          <a:xfrm>
            <a:off x="8830839" y="2077382"/>
            <a:ext cx="532738" cy="60297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....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161F3F-026B-4168-82CD-FBDDEF19624C}"/>
              </a:ext>
            </a:extLst>
          </p:cNvPr>
          <p:cNvSpPr/>
          <p:nvPr/>
        </p:nvSpPr>
        <p:spPr>
          <a:xfrm>
            <a:off x="1594523" y="2099774"/>
            <a:ext cx="532738" cy="60297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....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6F9A64-EA25-4D65-B3A8-349B6E73D798}"/>
              </a:ext>
            </a:extLst>
          </p:cNvPr>
          <p:cNvSpPr/>
          <p:nvPr/>
        </p:nvSpPr>
        <p:spPr>
          <a:xfrm>
            <a:off x="3901727" y="2086521"/>
            <a:ext cx="532738" cy="60297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....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DCB481-4F9D-4EA2-97C7-975905EC124A}"/>
              </a:ext>
            </a:extLst>
          </p:cNvPr>
          <p:cNvSpPr/>
          <p:nvPr/>
        </p:nvSpPr>
        <p:spPr>
          <a:xfrm>
            <a:off x="6409109" y="2084008"/>
            <a:ext cx="532738" cy="60297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....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61F8962-1876-4D2F-B21A-08E4367A2AFB}"/>
              </a:ext>
            </a:extLst>
          </p:cNvPr>
          <p:cNvSpPr/>
          <p:nvPr/>
        </p:nvSpPr>
        <p:spPr>
          <a:xfrm>
            <a:off x="1583922" y="2136216"/>
            <a:ext cx="543339" cy="5300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20039CE-3117-4067-9BE2-C477DBD413CF}"/>
              </a:ext>
            </a:extLst>
          </p:cNvPr>
          <p:cNvSpPr/>
          <p:nvPr/>
        </p:nvSpPr>
        <p:spPr>
          <a:xfrm>
            <a:off x="3896426" y="2103539"/>
            <a:ext cx="543339" cy="5300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A5B3C55-6807-4E10-BB44-1210ADE83579}"/>
              </a:ext>
            </a:extLst>
          </p:cNvPr>
          <p:cNvSpPr/>
          <p:nvPr/>
        </p:nvSpPr>
        <p:spPr>
          <a:xfrm>
            <a:off x="6410976" y="2105485"/>
            <a:ext cx="543339" cy="5300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632C3F3-43C0-4D9C-AA8C-6C0E15A2DBE6}"/>
              </a:ext>
            </a:extLst>
          </p:cNvPr>
          <p:cNvGrpSpPr/>
          <p:nvPr/>
        </p:nvGrpSpPr>
        <p:grpSpPr>
          <a:xfrm>
            <a:off x="8613913" y="4124761"/>
            <a:ext cx="1061776" cy="1381994"/>
            <a:chOff x="0" y="0"/>
            <a:chExt cx="719211" cy="100965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427347-CFFF-4688-BD65-DB605853EA9F}"/>
                </a:ext>
              </a:extLst>
            </p:cNvPr>
            <p:cNvSpPr/>
            <p:nvPr/>
          </p:nvSpPr>
          <p:spPr>
            <a:xfrm>
              <a:off x="0" y="0"/>
              <a:ext cx="719211" cy="661670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BH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Sakkal Majalla" panose="02000000000000000000" pitchFamily="2" charset="-78"/>
                </a:rPr>
                <a:t>إِلى</a:t>
              </a: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9013C40-AC5C-44E1-A91D-A3396946FD1E}"/>
                </a:ext>
              </a:extLst>
            </p:cNvPr>
            <p:cNvSpPr/>
            <p:nvPr/>
          </p:nvSpPr>
          <p:spPr>
            <a:xfrm>
              <a:off x="85855" y="666750"/>
              <a:ext cx="533400" cy="342900"/>
            </a:xfrm>
            <a:prstGeom prst="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4EFAE3D-CA60-473C-B530-E8211DE038E9}"/>
              </a:ext>
            </a:extLst>
          </p:cNvPr>
          <p:cNvGrpSpPr/>
          <p:nvPr/>
        </p:nvGrpSpPr>
        <p:grpSpPr>
          <a:xfrm>
            <a:off x="6813696" y="4093229"/>
            <a:ext cx="1042500" cy="1381994"/>
            <a:chOff x="0" y="0"/>
            <a:chExt cx="714375" cy="102362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E2F0714-CCA1-486F-9992-23DC49EECC0D}"/>
                </a:ext>
              </a:extLst>
            </p:cNvPr>
            <p:cNvSpPr/>
            <p:nvPr/>
          </p:nvSpPr>
          <p:spPr>
            <a:xfrm>
              <a:off x="0" y="0"/>
              <a:ext cx="714375" cy="680720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BH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Sakkal Majalla" panose="02000000000000000000" pitchFamily="2" charset="-78"/>
                </a:rPr>
                <a:t>ذَهَبَ</a:t>
              </a: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572CB25-9FD3-4CA7-9270-9FC5B2F2CE3B}"/>
                </a:ext>
              </a:extLst>
            </p:cNvPr>
            <p:cNvSpPr/>
            <p:nvPr/>
          </p:nvSpPr>
          <p:spPr>
            <a:xfrm>
              <a:off x="74735" y="680720"/>
              <a:ext cx="533400" cy="342900"/>
            </a:xfrm>
            <a:prstGeom prst="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24BEDEB-B33E-4B0A-A6DA-31919076B8F3}"/>
              </a:ext>
            </a:extLst>
          </p:cNvPr>
          <p:cNvSpPr/>
          <p:nvPr/>
        </p:nvSpPr>
        <p:spPr>
          <a:xfrm>
            <a:off x="1281414" y="4093229"/>
            <a:ext cx="1158958" cy="829033"/>
          </a:xfrm>
          <a:prstGeom prst="rect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حُسامٌ</a:t>
            </a:r>
            <a:endParaRPr kumimoji="0" lang="en-GB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6B71730-F397-47EF-928B-603C00CB8286}"/>
              </a:ext>
            </a:extLst>
          </p:cNvPr>
          <p:cNvSpPr/>
          <p:nvPr/>
        </p:nvSpPr>
        <p:spPr>
          <a:xfrm>
            <a:off x="1638884" y="4922262"/>
            <a:ext cx="620969" cy="518886"/>
          </a:xfrm>
          <a:prstGeom prst="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9CB2D92-E7F1-4468-A508-087FE32B081F}"/>
              </a:ext>
            </a:extLst>
          </p:cNvPr>
          <p:cNvGrpSpPr/>
          <p:nvPr/>
        </p:nvGrpSpPr>
        <p:grpSpPr>
          <a:xfrm>
            <a:off x="4784617" y="4093229"/>
            <a:ext cx="1245053" cy="1381994"/>
            <a:chOff x="1" y="0"/>
            <a:chExt cx="844241" cy="102870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7FFD54-A8B4-4EC7-AE1F-04D5695C0584}"/>
                </a:ext>
              </a:extLst>
            </p:cNvPr>
            <p:cNvSpPr/>
            <p:nvPr/>
          </p:nvSpPr>
          <p:spPr>
            <a:xfrm>
              <a:off x="1" y="0"/>
              <a:ext cx="844241" cy="680720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BH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Sakkal Majalla" panose="02000000000000000000" pitchFamily="2" charset="-78"/>
                </a:rPr>
                <a:t>مَحْمِيَّةِ</a:t>
              </a: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255B7A4-8DB5-46DD-9EDF-E859D2715886}"/>
                </a:ext>
              </a:extLst>
            </p:cNvPr>
            <p:cNvSpPr/>
            <p:nvPr/>
          </p:nvSpPr>
          <p:spPr>
            <a:xfrm>
              <a:off x="185609" y="685800"/>
              <a:ext cx="533400" cy="342900"/>
            </a:xfrm>
            <a:prstGeom prst="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582E4C3-76DC-4605-A319-E697064FDE5F}"/>
              </a:ext>
            </a:extLst>
          </p:cNvPr>
          <p:cNvGrpSpPr/>
          <p:nvPr/>
        </p:nvGrpSpPr>
        <p:grpSpPr>
          <a:xfrm>
            <a:off x="3144318" y="4093229"/>
            <a:ext cx="1158957" cy="1381993"/>
            <a:chOff x="0" y="0"/>
            <a:chExt cx="847725" cy="102567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82DAD67-A27A-4BEC-ACBD-2524445039A4}"/>
                </a:ext>
              </a:extLst>
            </p:cNvPr>
            <p:cNvSpPr/>
            <p:nvPr/>
          </p:nvSpPr>
          <p:spPr>
            <a:xfrm>
              <a:off x="0" y="0"/>
              <a:ext cx="847725" cy="690245"/>
            </a:xfrm>
            <a:prstGeom prst="rect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BH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Sakkal Majalla" panose="02000000000000000000" pitchFamily="2" charset="-78"/>
                </a:rPr>
                <a:t>العَرينِ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EF3EAF4-B528-46B8-BBAB-2AF0A7ACC6D2}"/>
                </a:ext>
              </a:extLst>
            </p:cNvPr>
            <p:cNvSpPr/>
            <p:nvPr/>
          </p:nvSpPr>
          <p:spPr>
            <a:xfrm>
              <a:off x="145513" y="682772"/>
              <a:ext cx="533400" cy="342900"/>
            </a:xfrm>
            <a:prstGeom prst="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2" name="Oval 31">
            <a:extLst>
              <a:ext uri="{FF2B5EF4-FFF2-40B4-BE49-F238E27FC236}">
                <a16:creationId xmlns:a16="http://schemas.microsoft.com/office/drawing/2014/main" id="{24C8EAF2-A4C7-4BF5-B0EC-6D395F6B2956}"/>
              </a:ext>
            </a:extLst>
          </p:cNvPr>
          <p:cNvSpPr/>
          <p:nvPr/>
        </p:nvSpPr>
        <p:spPr>
          <a:xfrm>
            <a:off x="7069173" y="4978704"/>
            <a:ext cx="543339" cy="530087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87D3D4D-0013-4453-8CA1-EFBC44A99B93}"/>
              </a:ext>
            </a:extLst>
          </p:cNvPr>
          <p:cNvSpPr/>
          <p:nvPr/>
        </p:nvSpPr>
        <p:spPr>
          <a:xfrm>
            <a:off x="1677698" y="4916630"/>
            <a:ext cx="543339" cy="530087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67A1D8B-E3AF-4352-8AFE-55C1178A6926}"/>
              </a:ext>
            </a:extLst>
          </p:cNvPr>
          <p:cNvSpPr/>
          <p:nvPr/>
        </p:nvSpPr>
        <p:spPr>
          <a:xfrm>
            <a:off x="8873131" y="4975501"/>
            <a:ext cx="543339" cy="530087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0F396C4-0730-4246-A30A-9C5B54B1BE37}"/>
              </a:ext>
            </a:extLst>
          </p:cNvPr>
          <p:cNvSpPr/>
          <p:nvPr/>
        </p:nvSpPr>
        <p:spPr>
          <a:xfrm>
            <a:off x="5194702" y="4998913"/>
            <a:ext cx="543339" cy="530087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D930072-1652-4BD1-97FE-053B69E635A4}"/>
              </a:ext>
            </a:extLst>
          </p:cNvPr>
          <p:cNvSpPr/>
          <p:nvPr/>
        </p:nvSpPr>
        <p:spPr>
          <a:xfrm>
            <a:off x="3433165" y="4984201"/>
            <a:ext cx="543339" cy="530087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5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4BB871C-9B98-4C07-8127-D1AAB1C0DF92}"/>
              </a:ext>
            </a:extLst>
          </p:cNvPr>
          <p:cNvSpPr/>
          <p:nvPr/>
        </p:nvSpPr>
        <p:spPr>
          <a:xfrm>
            <a:off x="3433165" y="2973444"/>
            <a:ext cx="40756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رَأى   بدرٌ    زَرافَةً    طويلةً.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CAD7B3B-90DA-4381-9758-838F9A5C0F91}"/>
              </a:ext>
            </a:extLst>
          </p:cNvPr>
          <p:cNvSpPr/>
          <p:nvPr/>
        </p:nvSpPr>
        <p:spPr>
          <a:xfrm>
            <a:off x="3144318" y="5663674"/>
            <a:ext cx="50695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ذَهَبَ   حُسامٌ  إِلى  مَحْمِيَّةِ  العَرينِ.</a:t>
            </a: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اعزز ١٣">
            <a:hlinkClick r:id="" action="ppaction://media"/>
            <a:extLst>
              <a:ext uri="{FF2B5EF4-FFF2-40B4-BE49-F238E27FC236}">
                <a16:creationId xmlns:a16="http://schemas.microsoft.com/office/drawing/2014/main" id="{F41948D2-3669-4B41-9E2D-0AB2434E51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0535" y="6225804"/>
            <a:ext cx="487363" cy="487363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56E6A2CB-F974-4AF4-A5EA-18A13E5811CB}"/>
              </a:ext>
            </a:extLst>
          </p:cNvPr>
          <p:cNvSpPr/>
          <p:nvPr/>
        </p:nvSpPr>
        <p:spPr>
          <a:xfrm>
            <a:off x="8816671" y="2081147"/>
            <a:ext cx="543339" cy="5300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2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7407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1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3" grpId="0" animBg="1"/>
      <p:bldP spid="16" grpId="0" animBg="1"/>
      <p:bldP spid="17" grpId="0" animBg="1"/>
      <p:bldP spid="22" grpId="0" animBg="1"/>
      <p:bldP spid="23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9" grpId="0"/>
      <p:bldP spid="40" grpId="0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6603DAA-86CC-4FF8-9250-562095198273}"/>
              </a:ext>
            </a:extLst>
          </p:cNvPr>
          <p:cNvGrpSpPr/>
          <p:nvPr/>
        </p:nvGrpSpPr>
        <p:grpSpPr>
          <a:xfrm>
            <a:off x="1370965" y="10182860"/>
            <a:ext cx="4248150" cy="444500"/>
            <a:chOff x="0" y="0"/>
            <a:chExt cx="4248150" cy="44450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F7AA749C-DDC6-4949-A130-04D03FE0D0DA}"/>
                </a:ext>
              </a:extLst>
            </p:cNvPr>
            <p:cNvSpPr/>
            <p:nvPr/>
          </p:nvSpPr>
          <p:spPr>
            <a:xfrm>
              <a:off x="3670300" y="6350"/>
              <a:ext cx="577850" cy="438150"/>
            </a:xfrm>
            <a:prstGeom prst="roundRect">
              <a:avLst/>
            </a:prstGeom>
            <a:noFill/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rtl="1"/>
              <a:endParaRPr lang="ar-SA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B25376A5-98EA-4653-854F-2BC261956B9E}"/>
                </a:ext>
              </a:extLst>
            </p:cNvPr>
            <p:cNvSpPr/>
            <p:nvPr/>
          </p:nvSpPr>
          <p:spPr>
            <a:xfrm>
              <a:off x="2419350" y="0"/>
              <a:ext cx="577850" cy="438150"/>
            </a:xfrm>
            <a:prstGeom prst="roundRect">
              <a:avLst/>
            </a:prstGeom>
            <a:noFill/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rtl="1"/>
              <a:endParaRPr lang="ar-SA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1EB91C69-C47F-4B8E-81CA-77A1DBF0B643}"/>
                </a:ext>
              </a:extLst>
            </p:cNvPr>
            <p:cNvSpPr/>
            <p:nvPr/>
          </p:nvSpPr>
          <p:spPr>
            <a:xfrm>
              <a:off x="1212850" y="0"/>
              <a:ext cx="577850" cy="438150"/>
            </a:xfrm>
            <a:prstGeom prst="roundRect">
              <a:avLst/>
            </a:prstGeom>
            <a:noFill/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rtl="1"/>
              <a:endParaRPr lang="ar-SA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507135B6-262B-4363-9A3F-8FD26F1639CD}"/>
                </a:ext>
              </a:extLst>
            </p:cNvPr>
            <p:cNvSpPr/>
            <p:nvPr/>
          </p:nvSpPr>
          <p:spPr>
            <a:xfrm>
              <a:off x="0" y="0"/>
              <a:ext cx="577850" cy="438150"/>
            </a:xfrm>
            <a:prstGeom prst="roundRect">
              <a:avLst/>
            </a:prstGeom>
            <a:noFill/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r" rtl="1"/>
              <a:endParaRPr lang="ar-SA"/>
            </a:p>
          </p:txBody>
        </p:sp>
      </p:grpSp>
      <p:sp>
        <p:nvSpPr>
          <p:cNvPr id="4" name="Rectangle 4">
            <a:extLst>
              <a:ext uri="{FF2B5EF4-FFF2-40B4-BE49-F238E27FC236}">
                <a16:creationId xmlns:a16="http://schemas.microsoft.com/office/drawing/2014/main" id="{34C578D7-16DE-4BC8-A4BE-2B43D681A7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8361" y="550022"/>
            <a:ext cx="637065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88900" algn="l"/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88900" algn="l"/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88900" algn="l"/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88900" algn="l"/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88900" algn="l"/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88900" algn="l"/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88900" algn="l"/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88900" algn="l"/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88900" algn="l"/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r" rtl="1"/>
            <a:r>
              <a:rPr lang="ar-BH" sz="2800" b="1" dirty="0"/>
              <a:t>10</a:t>
            </a:r>
            <a:r>
              <a:rPr lang="ar-BH" sz="3600" b="1" dirty="0">
                <a:solidFill>
                  <a:srgbClr val="000000"/>
                </a:solidFill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-أُثَرّي كُلَّ جُمْلَةٍ مِمَّا يَأْتِي بِالبِطاقَةِ الـمُناسِبَةِ</a:t>
            </a:r>
            <a:r>
              <a:rPr lang="ar-BH" b="1" dirty="0"/>
              <a:t>:</a:t>
            </a:r>
            <a:endParaRPr kumimoji="0" lang="en-US" altLang="ar-SA" sz="3600" b="1" i="0" u="none" strike="noStrike" cap="none" normalizeH="0" baseline="0" dirty="0">
              <a:ln>
                <a:noFill/>
              </a:ln>
              <a:effectLst/>
              <a:sym typeface="Wingdings 2" panose="05020102010507070707" pitchFamily="18" charset="2"/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953D34C-B0C0-4372-9491-8279434AB5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9030" y="2889413"/>
            <a:ext cx="74196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BH" sz="3600" b="1" dirty="0">
                <a:solidFill>
                  <a:srgbClr val="000000"/>
                </a:solidFill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رَسَمَ بَدْرٌ نَمِرًا</a:t>
            </a:r>
            <a:r>
              <a:rPr lang="ar-BH" dirty="0"/>
              <a:t>..............................</a:t>
            </a:r>
            <a:endParaRPr kumimoji="0" lang="en-US" altLang="ar-SA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410126A0-52DB-45D8-9F13-BD8C8AB02A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0766" y="4045948"/>
            <a:ext cx="43669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r" rtl="1"/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يُحِبُّ حُسامٌ الطُّيورَ  </a:t>
            </a:r>
            <a:r>
              <a:rPr lang="ar-BH" dirty="0"/>
              <a:t>........................</a:t>
            </a:r>
            <a:endParaRPr lang="en-GB" dirty="0"/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4B8AD53E-1CB1-4290-9BA0-C18FEC5DC2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15711" y="5202484"/>
            <a:ext cx="77814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r" rtl="1"/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يَعْتَنِي باسِمٌ بِالعُصْفورِ</a:t>
            </a:r>
            <a:r>
              <a:rPr lang="ar-BH" dirty="0"/>
              <a:t>...........................</a:t>
            </a:r>
            <a:endParaRPr lang="en-GB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27505FD-6DD7-40C9-B2DC-850337A92D8E}"/>
              </a:ext>
            </a:extLst>
          </p:cNvPr>
          <p:cNvSpPr/>
          <p:nvPr/>
        </p:nvSpPr>
        <p:spPr>
          <a:xfrm>
            <a:off x="8014684" y="1532313"/>
            <a:ext cx="1485900" cy="676275"/>
          </a:xfrm>
          <a:prstGeom prst="roundRect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صَغيرًا</a:t>
            </a:r>
            <a:endParaRPr lang="en-GB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ED892C9-F8FC-495B-930A-49F3524A4D59}"/>
              </a:ext>
            </a:extLst>
          </p:cNvPr>
          <p:cNvSpPr/>
          <p:nvPr/>
        </p:nvSpPr>
        <p:spPr>
          <a:xfrm>
            <a:off x="5182948" y="1490197"/>
            <a:ext cx="1485900" cy="676275"/>
          </a:xfrm>
          <a:prstGeom prst="roundRect">
            <a:avLst/>
          </a:prstGeom>
          <a:solidFill>
            <a:srgbClr val="70AD47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الـجَميلِ</a:t>
            </a:r>
            <a:endParaRPr lang="en-GB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CA7DDB4-1D84-435A-AC04-EFC393C671BB}"/>
              </a:ext>
            </a:extLst>
          </p:cNvPr>
          <p:cNvSpPr/>
          <p:nvPr/>
        </p:nvSpPr>
        <p:spPr>
          <a:xfrm>
            <a:off x="2367349" y="1536453"/>
            <a:ext cx="1485900" cy="676275"/>
          </a:xfrm>
          <a:prstGeom prst="roundRect">
            <a:avLst/>
          </a:prstGeom>
          <a:solidFill>
            <a:srgbClr val="5B9BD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الـمُلَوَّنَةَ</a:t>
            </a:r>
            <a:endParaRPr lang="en-GB" sz="4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GB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DD139B14-A847-4DA1-8554-70B1A9C44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786" y="6492875"/>
            <a:ext cx="4524860" cy="365125"/>
          </a:xfrm>
        </p:spPr>
        <p:txBody>
          <a:bodyPr/>
          <a:lstStyle/>
          <a:p>
            <a:pPr rtl="1"/>
            <a:r>
              <a:rPr lang="ar-BH" dirty="0"/>
              <a:t>اللُّغَةُ العَرَبِيَّةُ / الصَّفُّ الأَوَّلُ الابْتِدائِيُّ/ وحدة مدرستنا/  الدَّرْسُ العاشر : أعزّز مكتسباتي</a:t>
            </a:r>
            <a:endParaRPr lang="en-US" dirty="0"/>
          </a:p>
        </p:txBody>
      </p:sp>
      <p:pic>
        <p:nvPicPr>
          <p:cNvPr id="2" name="اعزز ١٤">
            <a:hlinkClick r:id="" action="ppaction://media"/>
            <a:extLst>
              <a:ext uri="{FF2B5EF4-FFF2-40B4-BE49-F238E27FC236}">
                <a16:creationId xmlns:a16="http://schemas.microsoft.com/office/drawing/2014/main" id="{7E30C0A4-1904-4EDA-B948-A6F889BA9D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8391" y="61991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8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193 -0.05579 L -0.15716 -0.05579 C -0.09688 -0.05579 -0.02227 0.01157 -0.02227 0.0662 L -0.02227 0.18842 " pathEditMode="relative" rAng="0" ptsTypes="AAAA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7" y="1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7 L 0.19687 3.7037E-7 C 0.28515 3.7037E-7 0.3944 0.10255 0.3944 0.18681 L 0.3944 0.37384 " pathEditMode="relative" rAng="0" ptsTypes="AAAA">
                                      <p:cBhvr>
                                        <p:cTn id="4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14" y="1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0.06094 3.33333E-6 C 0.08815 3.33333E-6 0.12187 0.14652 0.12187 0.26597 L 0.12187 0.53194 " pathEditMode="relative" rAng="0" ptsTypes="AAAA">
                                      <p:cBhvr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4" y="2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10" grpId="0"/>
      <p:bldP spid="12" grpId="0"/>
      <p:bldP spid="21" grpId="0" animBg="1"/>
      <p:bldP spid="21" grpId="1" animBg="1"/>
      <p:bldP spid="22" grpId="0" animBg="1"/>
      <p:bldP spid="22" grpId="1" animBg="1"/>
      <p:bldP spid="26" grpId="0" animBg="1"/>
      <p:bldP spid="2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15A17-16DD-4A24-96B3-2FA8B5315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0694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ar-SA" sz="8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انْتَهى الدَّرْسُ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BFF0ED6D-25E3-4972-B8BC-5C2445118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786" y="6492875"/>
            <a:ext cx="4524860" cy="365125"/>
          </a:xfrm>
        </p:spPr>
        <p:txBody>
          <a:bodyPr/>
          <a:lstStyle/>
          <a:p>
            <a:pPr rtl="1"/>
            <a:r>
              <a:rPr lang="ar-BH" dirty="0"/>
              <a:t>اللُّغَةُ العَرَبِيَّةُ / الصَّفُّ الأَوَّلُ الابْتِدائِيُّ/ وحدة مدرستنا/  الدَّرْسُ العاشر : أعزّز مكتسباتي</a:t>
            </a:r>
            <a:endParaRPr lang="en-US" dirty="0"/>
          </a:p>
        </p:txBody>
      </p:sp>
      <p:pic>
        <p:nvPicPr>
          <p:cNvPr id="4" name="اعزز ١٥">
            <a:hlinkClick r:id="" action="ppaction://media"/>
            <a:extLst>
              <a:ext uri="{FF2B5EF4-FFF2-40B4-BE49-F238E27FC236}">
                <a16:creationId xmlns:a16="http://schemas.microsoft.com/office/drawing/2014/main" id="{5F19D453-7A1A-488C-999B-3F1EA4E698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0534" y="62491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921F48B-BD35-4C5A-B475-08ED9FAAF157}"/>
              </a:ext>
            </a:extLst>
          </p:cNvPr>
          <p:cNvSpPr/>
          <p:nvPr/>
        </p:nvSpPr>
        <p:spPr>
          <a:xfrm>
            <a:off x="5223353" y="1481339"/>
            <a:ext cx="6585022" cy="4178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فِي </a:t>
            </a:r>
            <a:r>
              <a:rPr lang="ar-BH" sz="3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يَوْمِ</a:t>
            </a:r>
            <a:r>
              <a:rPr lang="ar-BH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ا</a:t>
            </a:r>
            <a:r>
              <a:rPr lang="ar-BH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خَ</a:t>
            </a:r>
            <a:r>
              <a:rPr lang="ar-BH" sz="3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مي</a:t>
            </a:r>
            <a:r>
              <a:rPr lang="ar-BH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سِ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ذَهَبَ طُ</a:t>
            </a:r>
            <a:r>
              <a:rPr lang="ar-BH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لّا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بُ ا</a:t>
            </a:r>
            <a:r>
              <a:rPr lang="ar-BH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صَّفِّ الْأَوَّ</a:t>
            </a:r>
            <a:r>
              <a:rPr lang="ar-BH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لِ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إِ</a:t>
            </a:r>
            <a:r>
              <a:rPr lang="ar-BH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لى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sz="3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مَ</a:t>
            </a:r>
            <a:r>
              <a:rPr lang="ar-BH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حْ</a:t>
            </a:r>
            <a:r>
              <a:rPr lang="ar-BH" sz="3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مِي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َّةِ ا</a:t>
            </a:r>
            <a:r>
              <a:rPr lang="ar-BH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عَ</a:t>
            </a:r>
            <a:r>
              <a:rPr lang="ar-BH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ري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نِ. ا</a:t>
            </a:r>
            <a:r>
              <a:rPr lang="ar-BH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شَّ</a:t>
            </a:r>
            <a:r>
              <a:rPr lang="ar-BH" sz="3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مْ</a:t>
            </a:r>
            <a:r>
              <a:rPr lang="ar-BH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سُ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sz="3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مُ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شْ</a:t>
            </a:r>
            <a:r>
              <a:rPr lang="ar-BH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رِ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قَةٌ وَا</a:t>
            </a:r>
            <a:r>
              <a:rPr lang="ar-BH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جَوُّ </a:t>
            </a:r>
            <a:r>
              <a:rPr lang="ar-BH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لَ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طيفٌ </a:t>
            </a:r>
            <a:r>
              <a:rPr lang="ar-BH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رَ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أى بَدْ</a:t>
            </a:r>
            <a:r>
              <a:rPr lang="ar-BH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رٌ 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حُسا</a:t>
            </a:r>
            <a:r>
              <a:rPr lang="ar-BH" sz="3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مٌ 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زَ</a:t>
            </a:r>
            <a:r>
              <a:rPr lang="ar-BH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را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فَةً طَوي</a:t>
            </a:r>
            <a:r>
              <a:rPr lang="ar-BH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لَ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ةً وَنَ</a:t>
            </a:r>
            <a:r>
              <a:rPr lang="ar-BH" sz="3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مِ</a:t>
            </a:r>
            <a:r>
              <a:rPr lang="ar-BH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رًا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سَري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عًا و</a:t>
            </a:r>
            <a:r>
              <a:rPr lang="ar-BH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حِ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ما</a:t>
            </a:r>
            <a:r>
              <a:rPr lang="ar-BH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رًا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وَ</a:t>
            </a:r>
            <a:r>
              <a:rPr lang="ar-BH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حْ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شِيًّا. وَأَخَذَ ا</a:t>
            </a:r>
            <a:r>
              <a:rPr lang="ar-BH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طُّ</a:t>
            </a:r>
            <a:r>
              <a:rPr lang="ar-BH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لّا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بُ صُوَ</a:t>
            </a:r>
            <a:r>
              <a:rPr lang="ar-BH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رًا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لِ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لطُّيو</a:t>
            </a:r>
            <a:r>
              <a:rPr lang="ar-BH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رِ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ا</a:t>
            </a:r>
            <a:r>
              <a:rPr lang="ar-BH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لــ</a:t>
            </a:r>
            <a:r>
              <a:rPr lang="ar-BH" sz="3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ـــمُ</a:t>
            </a:r>
            <a:r>
              <a:rPr lang="ar-BH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لَ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وَّنَةِ وَا</a:t>
            </a:r>
            <a:r>
              <a:rPr lang="ar-BH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لحَ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يَواناتِ الأَ</a:t>
            </a:r>
            <a:r>
              <a:rPr lang="ar-BH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لي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فَةِ.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6AAFF195-846F-438C-ACBC-DBF47AF72E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3329" y="97211"/>
            <a:ext cx="637546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30250" algn="l"/>
              </a:tabLst>
            </a:pPr>
            <a:r>
              <a:rPr kumimoji="0" lang="ar-BH" altLang="ar-SA" sz="40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أَقْرَأُ النَّصَّ مَعَ الْـمـُعَلِّم، وَأُجيبُ عَنِ الأَسْئِلَةِ</a:t>
            </a:r>
            <a:r>
              <a:rPr kumimoji="0" lang="ar-BH" altLang="ar-SA" sz="4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:</a:t>
            </a:r>
            <a:endParaRPr kumimoji="0" lang="en-US" altLang="ar-SA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AE2EBA-18DF-45AF-8918-9F8282CB5CB8}"/>
              </a:ext>
            </a:extLst>
          </p:cNvPr>
          <p:cNvSpPr/>
          <p:nvPr/>
        </p:nvSpPr>
        <p:spPr>
          <a:xfrm>
            <a:off x="4348168" y="701696"/>
            <a:ext cx="23839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altLang="ar-SA" sz="3600" b="1" dirty="0">
                <a:solidFill>
                  <a:srgbClr val="FF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في </a:t>
            </a:r>
            <a:r>
              <a:rPr lang="ar-BH" altLang="ar-SA" sz="3600" b="1" dirty="0">
                <a:solidFill>
                  <a:srgbClr val="FF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محْمِيَّةِ الْعَرينِ</a:t>
            </a:r>
            <a:endParaRPr lang="ar-SA" altLang="ar-SA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8" name="Footer Placeholder 3">
            <a:extLst>
              <a:ext uri="{FF2B5EF4-FFF2-40B4-BE49-F238E27FC236}">
                <a16:creationId xmlns:a16="http://schemas.microsoft.com/office/drawing/2014/main" id="{997BF564-6E05-4342-936E-4FBD5D46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786" y="6492875"/>
            <a:ext cx="4524860" cy="365125"/>
          </a:xfrm>
        </p:spPr>
        <p:txBody>
          <a:bodyPr/>
          <a:lstStyle/>
          <a:p>
            <a:pPr rtl="1"/>
            <a:r>
              <a:rPr lang="ar-BH" dirty="0"/>
              <a:t>اللُّغَةُ العَرَبِيَّةُ / الصَّفُّ الأَوَّلُ الابْتِدائِيُّ/ وحدة مدرستنا/  الدَّرْسُ العاشر : أعزّز مكتسباتي</a:t>
            </a:r>
            <a:endParaRPr lang="en-US" dirty="0"/>
          </a:p>
        </p:txBody>
      </p:sp>
      <p:pic>
        <p:nvPicPr>
          <p:cNvPr id="8" name="Picture 7" descr="A group of giraffe standing next to a fence&#10;&#10;Description automatically generated">
            <a:extLst>
              <a:ext uri="{FF2B5EF4-FFF2-40B4-BE49-F238E27FC236}">
                <a16:creationId xmlns:a16="http://schemas.microsoft.com/office/drawing/2014/main" id="{3651CE09-D1AB-49F6-9E90-D4C3288FF04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92" y="1656523"/>
            <a:ext cx="4821815" cy="3984928"/>
          </a:xfrm>
          <a:prstGeom prst="rect">
            <a:avLst/>
          </a:prstGeom>
        </p:spPr>
      </p:pic>
      <p:pic>
        <p:nvPicPr>
          <p:cNvPr id="3" name="اعزز ٢">
            <a:hlinkClick r:id="" action="ppaction://media"/>
            <a:extLst>
              <a:ext uri="{FF2B5EF4-FFF2-40B4-BE49-F238E27FC236}">
                <a16:creationId xmlns:a16="http://schemas.microsoft.com/office/drawing/2014/main" id="{4DE50B73-E6A7-4748-9158-42599AF390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9311" y="6188074"/>
            <a:ext cx="487363" cy="4873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D311A9E-D7AD-421F-AA67-1D9479472F43}"/>
              </a:ext>
            </a:extLst>
          </p:cNvPr>
          <p:cNvSpPr/>
          <p:nvPr/>
        </p:nvSpPr>
        <p:spPr>
          <a:xfrm>
            <a:off x="5223353" y="1638566"/>
            <a:ext cx="6585022" cy="398492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89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1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9158"/>
                            </p:stCondLst>
                            <p:childTnLst>
                              <p:par>
                                <p:cTn id="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10" grpId="0" animBg="1"/>
      <p:bldP spid="1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DAE2EBA-18DF-45AF-8918-9F8282CB5CB8}"/>
              </a:ext>
            </a:extLst>
          </p:cNvPr>
          <p:cNvSpPr/>
          <p:nvPr/>
        </p:nvSpPr>
        <p:spPr>
          <a:xfrm>
            <a:off x="4330536" y="701696"/>
            <a:ext cx="24016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altLang="ar-SA" sz="36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في </a:t>
            </a:r>
            <a:r>
              <a:rPr lang="ar-SA" altLang="ar-SA" sz="3600" b="1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مَ</a:t>
            </a:r>
            <a:r>
              <a:rPr lang="ar-BH" altLang="ar-SA" sz="3600" b="1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حْ</a:t>
            </a:r>
            <a:r>
              <a:rPr lang="ar-BH" altLang="ar-SA" sz="3600" b="1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مِيَّةِ</a:t>
            </a:r>
            <a:r>
              <a:rPr lang="ar-SA" altLang="ar-SA" sz="3600" b="1" dirty="0"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SA" altLang="ar-SA" sz="3600" b="1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</a:t>
            </a:r>
            <a:r>
              <a:rPr lang="ar-SA" altLang="ar-SA" sz="3600" b="1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lang="ar-SA" altLang="ar-SA" sz="3600" b="1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ـ</a:t>
            </a:r>
            <a:r>
              <a:rPr lang="ar-BH" altLang="ar-SA" sz="3600" b="1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عَ</a:t>
            </a:r>
            <a:r>
              <a:rPr lang="ar-BH" altLang="ar-SA" sz="3600" b="1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ري</a:t>
            </a:r>
            <a:r>
              <a:rPr lang="ar-BH" altLang="ar-SA" sz="3600" b="1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نِ</a:t>
            </a:r>
            <a:endParaRPr lang="ar-SA" altLang="ar-SA" b="1" dirty="0"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pic>
        <p:nvPicPr>
          <p:cNvPr id="7" name="Picture 6" descr="A group of giraffe standing next to a fence&#10;&#10;Description automatically generated">
            <a:extLst>
              <a:ext uri="{FF2B5EF4-FFF2-40B4-BE49-F238E27FC236}">
                <a16:creationId xmlns:a16="http://schemas.microsoft.com/office/drawing/2014/main" id="{E7157BBD-BC07-4D5D-93E3-7445C2B442F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88" y="1474366"/>
            <a:ext cx="4821815" cy="37865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2183CAA-10EF-4B0E-985C-A096996E1996}"/>
              </a:ext>
            </a:extLst>
          </p:cNvPr>
          <p:cNvSpPr/>
          <p:nvPr/>
        </p:nvSpPr>
        <p:spPr>
          <a:xfrm>
            <a:off x="5223353" y="1481339"/>
            <a:ext cx="6585022" cy="41780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  <a:spcAft>
                <a:spcPts val="800"/>
              </a:spcAft>
            </a:pP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فِي </a:t>
            </a:r>
            <a:r>
              <a:rPr lang="ar-BH" sz="3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يَوْمِ</a:t>
            </a:r>
            <a:r>
              <a:rPr lang="ar-BH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</a:t>
            </a:r>
            <a:r>
              <a:rPr lang="ar-BH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lang="ar-BH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خَمي</a:t>
            </a:r>
            <a:r>
              <a:rPr lang="ar-BH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س</a:t>
            </a:r>
            <a:r>
              <a:rPr lang="ar-BH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ِ</a:t>
            </a:r>
            <a:r>
              <a:rPr lang="ar-BH" sz="3600" b="1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ذَهَبَ </a:t>
            </a:r>
            <a:r>
              <a:rPr lang="ar-BH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طُ</a:t>
            </a:r>
            <a:r>
              <a:rPr lang="ar-BH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لّا</a:t>
            </a:r>
            <a:r>
              <a:rPr lang="ar-BH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ب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ُ </a:t>
            </a:r>
            <a:r>
              <a:rPr lang="ar-BH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</a:t>
            </a:r>
            <a:r>
              <a:rPr lang="ar-BH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lang="ar-BH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صَّف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ِّ </a:t>
            </a:r>
            <a:r>
              <a:rPr lang="ar-BH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الْأَوَّ</a:t>
            </a:r>
            <a:r>
              <a:rPr lang="ar-BH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lang="ar-BH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ِ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إِ</a:t>
            </a:r>
            <a:r>
              <a:rPr lang="ar-BH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لى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مَ</a:t>
            </a:r>
            <a:r>
              <a:rPr lang="ar-BH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حْ</a:t>
            </a:r>
            <a:r>
              <a:rPr lang="ar-BH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مِيَّة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ِ </a:t>
            </a:r>
            <a:r>
              <a:rPr lang="ar-BH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</a:t>
            </a:r>
            <a:r>
              <a:rPr lang="ar-BH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lang="ar-BH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عَ</a:t>
            </a:r>
            <a:r>
              <a:rPr lang="ar-BH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ري</a:t>
            </a:r>
            <a:r>
              <a:rPr lang="ar-BH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نِ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. </a:t>
            </a:r>
            <a:r>
              <a:rPr lang="ar-BH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</a:t>
            </a:r>
            <a:r>
              <a:rPr lang="ar-BH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lang="ar-BH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شَّمْ</a:t>
            </a:r>
            <a:r>
              <a:rPr lang="ar-BH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س</a:t>
            </a:r>
            <a:r>
              <a:rPr lang="ar-BH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ُ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مُشْ</a:t>
            </a:r>
            <a:r>
              <a:rPr lang="ar-BH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رِ</a:t>
            </a:r>
            <a:r>
              <a:rPr lang="ar-BH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قَةٌ 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</a:t>
            </a:r>
            <a:r>
              <a:rPr lang="ar-BH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lang="ar-BH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جَوُّ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</a:t>
            </a:r>
            <a:r>
              <a:rPr lang="ar-BH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طيف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ٌ </a:t>
            </a:r>
            <a:r>
              <a:rPr lang="ar-BH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رَ</a:t>
            </a:r>
            <a:r>
              <a:rPr lang="ar-BH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أى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بَدْ</a:t>
            </a:r>
            <a:r>
              <a:rPr lang="ar-BH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ر</a:t>
            </a:r>
            <a:r>
              <a:rPr lang="ar-BH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ٌ 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وَ</a:t>
            </a:r>
            <a:r>
              <a:rPr lang="ar-BH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حُسا</a:t>
            </a:r>
            <a:r>
              <a:rPr lang="ar-BH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</a:t>
            </a:r>
            <a:r>
              <a:rPr lang="ar-BH" sz="36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ٌ </a:t>
            </a:r>
            <a:r>
              <a:rPr lang="ar-BH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زَ</a:t>
            </a:r>
            <a:r>
              <a:rPr lang="ar-BH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را</a:t>
            </a:r>
            <a:r>
              <a:rPr lang="ar-BH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فَة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ً </a:t>
            </a:r>
            <a:r>
              <a:rPr lang="ar-BH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طَوي</a:t>
            </a:r>
            <a:r>
              <a:rPr lang="ar-BH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lang="ar-BH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َة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ً وَ</a:t>
            </a:r>
            <a:r>
              <a:rPr lang="ar-BH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نَمِ</a:t>
            </a:r>
            <a:r>
              <a:rPr lang="ar-BH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رًا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سَري</a:t>
            </a:r>
            <a:r>
              <a:rPr lang="ar-BH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عًا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و</a:t>
            </a:r>
            <a:r>
              <a:rPr lang="ar-BH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حِ</a:t>
            </a:r>
            <a:r>
              <a:rPr lang="ar-BH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ما</a:t>
            </a:r>
            <a:r>
              <a:rPr lang="ar-BH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رًا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وَ</a:t>
            </a:r>
            <a:r>
              <a:rPr lang="ar-BH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حْ</a:t>
            </a:r>
            <a:r>
              <a:rPr lang="ar-BH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شِيًّا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. وَأَخَذَ </a:t>
            </a:r>
            <a:r>
              <a:rPr lang="ar-BH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</a:t>
            </a:r>
            <a:r>
              <a:rPr lang="ar-BH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</a:t>
            </a:r>
            <a:r>
              <a:rPr lang="ar-BH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طُّ</a:t>
            </a:r>
            <a:r>
              <a:rPr lang="ar-BH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لّا</a:t>
            </a:r>
            <a:r>
              <a:rPr lang="ar-BH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ب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ُ </a:t>
            </a:r>
            <a:r>
              <a:rPr lang="ar-BH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صُوَ</a:t>
            </a:r>
            <a:r>
              <a:rPr lang="ar-BH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رًا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لِ</a:t>
            </a:r>
            <a:r>
              <a:rPr lang="ar-BH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لطُّيو</a:t>
            </a:r>
            <a:r>
              <a:rPr lang="ar-BH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ر</a:t>
            </a:r>
            <a:r>
              <a:rPr lang="ar-BH" sz="36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ِ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</a:t>
            </a:r>
            <a:r>
              <a:rPr lang="ar-BH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لــ</a:t>
            </a:r>
            <a:r>
              <a:rPr lang="ar-BH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ـــمُ</a:t>
            </a:r>
            <a:r>
              <a:rPr lang="ar-BH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لَ</a:t>
            </a:r>
            <a:r>
              <a:rPr lang="ar-BH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وَّنَة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ِ وَ</a:t>
            </a:r>
            <a:r>
              <a:rPr lang="ar-BH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</a:t>
            </a:r>
            <a:r>
              <a:rPr lang="ar-BH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لح</a:t>
            </a:r>
            <a:r>
              <a:rPr lang="ar-BH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َيَوانات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ِ </a:t>
            </a:r>
            <a:r>
              <a:rPr lang="ar-BH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الأَ</a:t>
            </a:r>
            <a:r>
              <a:rPr lang="ar-BH" sz="3600" dirty="0">
                <a:solidFill>
                  <a:srgbClr val="FF0000"/>
                </a:solidFill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لي</a:t>
            </a:r>
            <a:r>
              <a:rPr lang="ar-BH" sz="3600" dirty="0">
                <a:highlight>
                  <a:srgbClr val="FFFF00"/>
                </a:highlight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فَة</a:t>
            </a:r>
            <a:r>
              <a:rPr lang="ar-BH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ِ.</a:t>
            </a:r>
            <a:endParaRPr lang="en-GB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549075EA-B371-4036-BC38-032C02ED2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786" y="6492875"/>
            <a:ext cx="4524860" cy="365125"/>
          </a:xfrm>
        </p:spPr>
        <p:txBody>
          <a:bodyPr/>
          <a:lstStyle/>
          <a:p>
            <a:pPr rtl="1"/>
            <a:r>
              <a:rPr lang="ar-BH" dirty="0"/>
              <a:t>اللُّغَةُ العَرَبِيَّةُ / الصَّفُّ الأَوَّلُ الابْتِدائِيُّ/ وحدة مدرستنا/  الدَّرْسُ العاشر : أعزّز مكتسباتي</a:t>
            </a:r>
            <a:endParaRPr lang="en-US" dirty="0"/>
          </a:p>
        </p:txBody>
      </p:sp>
      <p:pic>
        <p:nvPicPr>
          <p:cNvPr id="2" name="اعزز ٣">
            <a:hlinkClick r:id="" action="ppaction://media"/>
            <a:extLst>
              <a:ext uri="{FF2B5EF4-FFF2-40B4-BE49-F238E27FC236}">
                <a16:creationId xmlns:a16="http://schemas.microsoft.com/office/drawing/2014/main" id="{091D1899-031D-43CB-B735-AA94CF95CB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801" y="62491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1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6115A-63E6-4803-BBFA-BD646D383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9710"/>
            <a:ext cx="10515600" cy="519725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ar-BH" dirty="0"/>
          </a:p>
          <a:p>
            <a:pPr marL="914400" lvl="2" indent="0">
              <a:lnSpc>
                <a:spcPct val="150000"/>
              </a:lnSpc>
              <a:buNone/>
            </a:pPr>
            <a:r>
              <a:rPr lang="ar-BH" sz="4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زَرافَةٌ</a:t>
            </a:r>
            <a:endParaRPr lang="en-GB" sz="4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marL="914400" lvl="2" indent="0">
              <a:lnSpc>
                <a:spcPct val="150000"/>
              </a:lnSpc>
              <a:buNone/>
            </a:pPr>
            <a:r>
              <a:rPr lang="ar-BH" sz="4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نَمِرٌ</a:t>
            </a:r>
          </a:p>
          <a:p>
            <a:pPr marL="914400" lvl="2" indent="0">
              <a:lnSpc>
                <a:spcPct val="150000"/>
              </a:lnSpc>
              <a:buNone/>
            </a:pPr>
            <a:r>
              <a:rPr lang="ar-BH" sz="4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حِمارٌ وَحشِيٌّ</a:t>
            </a:r>
          </a:p>
          <a:p>
            <a:pPr marL="914400" lvl="2" indent="0">
              <a:lnSpc>
                <a:spcPct val="150000"/>
              </a:lnSpc>
              <a:buNone/>
            </a:pPr>
            <a:r>
              <a:rPr lang="ar-BH" sz="4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أَسَدٌ</a:t>
            </a:r>
          </a:p>
          <a:p>
            <a:pPr marL="914400" lvl="2" indent="0">
              <a:lnSpc>
                <a:spcPct val="150000"/>
              </a:lnSpc>
              <a:buNone/>
            </a:pPr>
            <a:r>
              <a:rPr lang="ar-BH" sz="4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فيلٌ</a:t>
            </a:r>
            <a:endParaRPr lang="en-GB" sz="3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685E329-43B2-42E7-B4A9-2F1F045D7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7562" y="271824"/>
            <a:ext cx="663354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1</a:t>
            </a: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- أَصِلُ </a:t>
            </a:r>
            <a:r>
              <a:rPr lang="ar-BH" sz="4000" b="1" dirty="0">
                <a:effectLst/>
                <a:ea typeface="Calibri" panose="020F0502020204030204" pitchFamily="34" charset="0"/>
                <a:cs typeface="Sakkal Majalla" panose="02000000000000000000" pitchFamily="2" charset="-78"/>
              </a:rPr>
              <a:t>اسْمَ كُلِّ حَيَوانٍ بِالصّورَةِ الـــــمُناسِبَةِ</a:t>
            </a:r>
            <a:r>
              <a:rPr kumimoji="0" lang="en-US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:</a:t>
            </a:r>
            <a:endParaRPr kumimoji="0" lang="en-US" altLang="ar-S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pic>
        <p:nvPicPr>
          <p:cNvPr id="18" name="Picture 17" descr="A close up of a zebra&#10;&#10;Description automatically generated">
            <a:extLst>
              <a:ext uri="{FF2B5EF4-FFF2-40B4-BE49-F238E27FC236}">
                <a16:creationId xmlns:a16="http://schemas.microsoft.com/office/drawing/2014/main" id="{CF847248-4DB7-412E-8957-D7573B78D90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850" y="617742"/>
            <a:ext cx="1885388" cy="1214022"/>
          </a:xfrm>
          <a:prstGeom prst="rect">
            <a:avLst/>
          </a:prstGeom>
        </p:spPr>
      </p:pic>
      <p:pic>
        <p:nvPicPr>
          <p:cNvPr id="19" name="Picture 18" descr="A close up&#10;&#10;Description automatically generated">
            <a:extLst>
              <a:ext uri="{FF2B5EF4-FFF2-40B4-BE49-F238E27FC236}">
                <a16:creationId xmlns:a16="http://schemas.microsoft.com/office/drawing/2014/main" id="{8BE031AA-72FF-492B-914E-07228A02B2C6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17"/>
          <a:stretch/>
        </p:blipFill>
        <p:spPr bwMode="auto">
          <a:xfrm>
            <a:off x="3348899" y="1704167"/>
            <a:ext cx="1778526" cy="10787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 descr="A giraffe standing on top of a dirt field&#10;&#10;Description automatically generated">
            <a:extLst>
              <a:ext uri="{FF2B5EF4-FFF2-40B4-BE49-F238E27FC236}">
                <a16:creationId xmlns:a16="http://schemas.microsoft.com/office/drawing/2014/main" id="{5271FB8B-0376-4B68-808B-FD4A6F51CAE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006" y="3026092"/>
            <a:ext cx="1253021" cy="11028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406B6D5-F75B-4E42-AA8E-D33F8BDE9A85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0" t="6936" r="6501" b="20927"/>
          <a:stretch/>
        </p:blipFill>
        <p:spPr bwMode="auto">
          <a:xfrm>
            <a:off x="3742006" y="4245763"/>
            <a:ext cx="1290207" cy="11352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Picture 21" descr="A close up&#10;&#10;Description automatically generated">
            <a:extLst>
              <a:ext uri="{FF2B5EF4-FFF2-40B4-BE49-F238E27FC236}">
                <a16:creationId xmlns:a16="http://schemas.microsoft.com/office/drawing/2014/main" id="{5D81AE91-DCB4-4256-94C8-DABC0DC22010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15" b="9018"/>
          <a:stretch/>
        </p:blipFill>
        <p:spPr bwMode="auto">
          <a:xfrm>
            <a:off x="3660861" y="5381059"/>
            <a:ext cx="1385419" cy="10390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82A429D-89D8-43AA-881B-A0E36F3F4D48}"/>
              </a:ext>
            </a:extLst>
          </p:cNvPr>
          <p:cNvCxnSpPr>
            <a:cxnSpLocks/>
          </p:cNvCxnSpPr>
          <p:nvPr/>
        </p:nvCxnSpPr>
        <p:spPr>
          <a:xfrm flipH="1">
            <a:off x="5127426" y="1929343"/>
            <a:ext cx="4355270" cy="149965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E58D5C6-73B8-43AF-84FA-A77DF2B546F2}"/>
              </a:ext>
            </a:extLst>
          </p:cNvPr>
          <p:cNvCxnSpPr>
            <a:cxnSpLocks/>
          </p:cNvCxnSpPr>
          <p:nvPr/>
        </p:nvCxnSpPr>
        <p:spPr>
          <a:xfrm flipH="1">
            <a:off x="5090238" y="2956264"/>
            <a:ext cx="4617434" cy="1650448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4892ED2-9F83-4BD3-AF3A-6808A26788CC}"/>
              </a:ext>
            </a:extLst>
          </p:cNvPr>
          <p:cNvCxnSpPr>
            <a:cxnSpLocks/>
          </p:cNvCxnSpPr>
          <p:nvPr/>
        </p:nvCxnSpPr>
        <p:spPr>
          <a:xfrm flipH="1" flipV="1">
            <a:off x="4995027" y="1504126"/>
            <a:ext cx="3607436" cy="22852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25A844C-4AC4-4F61-9A3E-8F98318721DF}"/>
              </a:ext>
            </a:extLst>
          </p:cNvPr>
          <p:cNvCxnSpPr>
            <a:cxnSpLocks/>
          </p:cNvCxnSpPr>
          <p:nvPr/>
        </p:nvCxnSpPr>
        <p:spPr>
          <a:xfrm flipH="1">
            <a:off x="4997543" y="4813411"/>
            <a:ext cx="4485153" cy="9973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56DA074-3445-4B91-884B-8EC873642032}"/>
              </a:ext>
            </a:extLst>
          </p:cNvPr>
          <p:cNvCxnSpPr/>
          <p:nvPr/>
        </p:nvCxnSpPr>
        <p:spPr>
          <a:xfrm flipH="1" flipV="1">
            <a:off x="4995027" y="2421970"/>
            <a:ext cx="4712645" cy="31270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C86D93E3-D9F9-47D2-847F-99F24B48C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786" y="6492875"/>
            <a:ext cx="4524860" cy="365125"/>
          </a:xfrm>
        </p:spPr>
        <p:txBody>
          <a:bodyPr/>
          <a:lstStyle/>
          <a:p>
            <a:pPr rtl="1"/>
            <a:r>
              <a:rPr lang="ar-BH" dirty="0"/>
              <a:t>اللُّغَةُ العَرَبِيَّةُ / الصَّفُّ الأَوَّلُ الابْتِدائِيُّ/ وحدة مدرستنا/  الدَّرْسُ العاشر : أعزّز مكتسباتي</a:t>
            </a:r>
            <a:endParaRPr lang="en-US" dirty="0"/>
          </a:p>
        </p:txBody>
      </p:sp>
      <p:pic>
        <p:nvPicPr>
          <p:cNvPr id="2" name="اعزز ٤">
            <a:hlinkClick r:id="" action="ppaction://media"/>
            <a:extLst>
              <a:ext uri="{FF2B5EF4-FFF2-40B4-BE49-F238E27FC236}">
                <a16:creationId xmlns:a16="http://schemas.microsoft.com/office/drawing/2014/main" id="{EEFA6074-941A-40A9-886B-099102A47C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2779" y="61880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5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33D8F0F4-DD55-46C5-898B-827FBB19D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04681" y="1673074"/>
            <a:ext cx="23331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3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80E073-E780-47F3-B3D0-82C1B02A3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9634" y="1767640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ar-SA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075A34-1F0F-4D88-9667-46DE1BC9C1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3286" y="1073084"/>
            <a:ext cx="9568054" cy="486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730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30250" algn="l"/>
              </a:tabLst>
            </a:pP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ذَهَبَ طُلّابُ الصَّفِّ الأَوَّلِ إِلى مَحْمِيَّةِ العَرينِ</a:t>
            </a:r>
          </a:p>
          <a:p>
            <a:pPr marL="0" marR="0" lvl="0" indent="0" algn="r" defTabSz="914400" rtl="1" eaLnBrk="0" fontAlgn="base" latinLnBrk="0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30250" algn="l"/>
              </a:tabLst>
            </a:pPr>
            <a:endParaRPr kumimoji="0" lang="en-US" altLang="ar-SA" sz="40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</a:endParaRPr>
          </a:p>
          <a:p>
            <a:pPr algn="r" rtl="1">
              <a:lnSpc>
                <a:spcPct val="250000"/>
              </a:lnSpc>
            </a:pPr>
            <a:r>
              <a:rPr kumimoji="0" lang="ar-BH" altLang="ar-SA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رَأَى بَدْرٌ وَحُسامٌ</a:t>
            </a:r>
            <a:endParaRPr kumimoji="0" lang="ar-SA" altLang="ar-SA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26E6093-B763-4473-B67F-6B5415ACE7B5}"/>
              </a:ext>
            </a:extLst>
          </p:cNvPr>
          <p:cNvSpPr/>
          <p:nvPr/>
        </p:nvSpPr>
        <p:spPr>
          <a:xfrm>
            <a:off x="9448581" y="828718"/>
            <a:ext cx="669725" cy="666748"/>
          </a:xfrm>
          <a:prstGeom prst="ellipse">
            <a:avLst/>
          </a:prstGeom>
          <a:noFill/>
          <a:ln w="19050" cap="flat" cmpd="sng" algn="ctr">
            <a:solidFill>
              <a:srgbClr val="0070C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ar-SA" sz="360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717CDC0-D81C-497D-AF64-821DA30BE6A7}"/>
              </a:ext>
            </a:extLst>
          </p:cNvPr>
          <p:cNvSpPr/>
          <p:nvPr/>
        </p:nvSpPr>
        <p:spPr>
          <a:xfrm>
            <a:off x="2970913" y="2507693"/>
            <a:ext cx="2515485" cy="1015031"/>
          </a:xfrm>
          <a:prstGeom prst="ellipse">
            <a:avLst/>
          </a:prstGeom>
          <a:noFill/>
          <a:ln w="19050" cap="flat" cmpd="sng" algn="ctr">
            <a:solidFill>
              <a:srgbClr val="0070C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ar-SA" sz="4000" b="1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5237B94-EA04-4CAC-86E9-631DC55A8A88}"/>
              </a:ext>
            </a:extLst>
          </p:cNvPr>
          <p:cNvSpPr/>
          <p:nvPr/>
        </p:nvSpPr>
        <p:spPr>
          <a:xfrm>
            <a:off x="2963943" y="5304707"/>
            <a:ext cx="2660247" cy="992085"/>
          </a:xfrm>
          <a:prstGeom prst="ellipse">
            <a:avLst/>
          </a:prstGeom>
          <a:noFill/>
          <a:ln w="19050" cap="flat" cmpd="sng" algn="ctr">
            <a:solidFill>
              <a:srgbClr val="0070C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ar-SA" sz="4000" b="1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7F56D33-6A39-4C29-977A-49AF894E5120}"/>
              </a:ext>
            </a:extLst>
          </p:cNvPr>
          <p:cNvSpPr/>
          <p:nvPr/>
        </p:nvSpPr>
        <p:spPr>
          <a:xfrm>
            <a:off x="3249637" y="1791296"/>
            <a:ext cx="2036345" cy="646331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يَوْمَ الثُّلاثاءِ</a:t>
            </a:r>
            <a:endParaRPr lang="en-GB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3E223D8-E13D-41AF-A868-1FDA46256230}"/>
              </a:ext>
            </a:extLst>
          </p:cNvPr>
          <p:cNvSpPr/>
          <p:nvPr/>
        </p:nvSpPr>
        <p:spPr>
          <a:xfrm>
            <a:off x="3249637" y="2734870"/>
            <a:ext cx="2036345" cy="624436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يَوْمَ الخَميسِ</a:t>
            </a:r>
            <a:endParaRPr lang="en-GB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en-US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GB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6058D83-25B6-434D-8AE9-C7F63ED496F5}"/>
              </a:ext>
            </a:extLst>
          </p:cNvPr>
          <p:cNvSpPr/>
          <p:nvPr/>
        </p:nvSpPr>
        <p:spPr>
          <a:xfrm>
            <a:off x="3326878" y="5451393"/>
            <a:ext cx="2036345" cy="646331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زَرافَةً طَويلَةً</a:t>
            </a:r>
            <a:endParaRPr lang="en-GB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8461BE7-0DC0-429E-A77C-48290F35761E}"/>
              </a:ext>
            </a:extLst>
          </p:cNvPr>
          <p:cNvSpPr/>
          <p:nvPr/>
        </p:nvSpPr>
        <p:spPr>
          <a:xfrm>
            <a:off x="3334403" y="4440295"/>
            <a:ext cx="2036345" cy="646331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36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ثَعْلبًا ماكِرًا</a:t>
            </a:r>
            <a:endParaRPr lang="en-GB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C6934E-3B79-4610-ACF8-1A254C79C89C}"/>
              </a:ext>
            </a:extLst>
          </p:cNvPr>
          <p:cNvSpPr txBox="1"/>
          <p:nvPr/>
        </p:nvSpPr>
        <p:spPr>
          <a:xfrm>
            <a:off x="5185499" y="109728"/>
            <a:ext cx="6093912" cy="14003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2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30250" algn="l"/>
              </a:tabLst>
            </a:pPr>
            <a:r>
              <a:rPr kumimoji="0" lang="ar-BH" altLang="ar-SA" sz="3600" b="1" i="0" u="none" strike="noStrike" cap="none" normalizeH="0" baseline="0" dirty="0">
                <a:ln>
                  <a:noFill/>
                </a:ln>
                <a:effectLst/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2</a:t>
            </a:r>
            <a:r>
              <a:rPr kumimoji="0" lang="ar-SA" altLang="ar-SA" sz="3600" b="1" i="0" u="none" strike="noStrike" cap="none" normalizeH="0" baseline="0" dirty="0">
                <a:ln>
                  <a:noFill/>
                </a:ln>
                <a:effectLst/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-</a:t>
            </a:r>
            <a:r>
              <a:rPr kumimoji="0" lang="ar-SA" altLang="ar-SA" sz="3600" b="0" i="0" u="none" strike="noStrike" cap="none" normalizeH="0" baseline="0" dirty="0">
                <a:ln>
                  <a:noFill/>
                </a:ln>
                <a:effectLst/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 </a:t>
            </a:r>
            <a:r>
              <a:rPr kumimoji="0" lang="ar-SA" altLang="ar-SA" sz="4000" b="1" i="0" u="none" strike="noStrike" cap="none" normalizeH="0" baseline="0" dirty="0">
                <a:ln>
                  <a:noFill/>
                </a:ln>
                <a:effectLst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أَضَعُ          حَوْلَ الْعِبارَةِ الـمُناسِبَةِ:</a:t>
            </a:r>
            <a:endParaRPr kumimoji="0" lang="ar-BH" altLang="ar-SA" sz="4000" b="1" i="0" u="none" strike="noStrike" cap="none" normalizeH="0" baseline="0" dirty="0">
              <a:ln>
                <a:noFill/>
              </a:ln>
              <a:effectLst/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AFC9D8B0-86E9-427F-9CF6-65D860DAE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786" y="6492875"/>
            <a:ext cx="4524860" cy="365125"/>
          </a:xfrm>
        </p:spPr>
        <p:txBody>
          <a:bodyPr/>
          <a:lstStyle/>
          <a:p>
            <a:pPr rtl="1"/>
            <a:r>
              <a:rPr lang="ar-BH" dirty="0"/>
              <a:t>اللُّغَةُ العَرَبِيَّةُ / الصَّفُّ الأَوَّلُ الابْتِدائِيُّ/ وحدة مدرستنا/  الدَّرْسُ العاشر : أعزّز مكتسباتي</a:t>
            </a:r>
            <a:endParaRPr lang="en-US" dirty="0"/>
          </a:p>
        </p:txBody>
      </p:sp>
      <p:pic>
        <p:nvPicPr>
          <p:cNvPr id="2" name="اعزز ٥">
            <a:hlinkClick r:id="" action="ppaction://media"/>
            <a:extLst>
              <a:ext uri="{FF2B5EF4-FFF2-40B4-BE49-F238E27FC236}">
                <a16:creationId xmlns:a16="http://schemas.microsoft.com/office/drawing/2014/main" id="{46DC4C97-001D-43AB-89C0-0ACFB67B40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9412" y="62004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56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3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9FC6154-3CEB-4CF2-86C2-746D383EDBB0}"/>
              </a:ext>
            </a:extLst>
          </p:cNvPr>
          <p:cNvSpPr/>
          <p:nvPr/>
        </p:nvSpPr>
        <p:spPr>
          <a:xfrm>
            <a:off x="8204543" y="2235200"/>
            <a:ext cx="428428" cy="57224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C7CBA8-48D1-437D-BFBF-7A03392A4D58}"/>
              </a:ext>
            </a:extLst>
          </p:cNvPr>
          <p:cNvSpPr/>
          <p:nvPr/>
        </p:nvSpPr>
        <p:spPr>
          <a:xfrm>
            <a:off x="7259981" y="2235200"/>
            <a:ext cx="744917" cy="57224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C60793-1635-42F3-B768-53ABEDF655DC}"/>
              </a:ext>
            </a:extLst>
          </p:cNvPr>
          <p:cNvSpPr/>
          <p:nvPr/>
        </p:nvSpPr>
        <p:spPr>
          <a:xfrm>
            <a:off x="6327107" y="2235200"/>
            <a:ext cx="744917" cy="57224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FED811-A8BE-4C36-9DC6-5712C9DDD7BA}"/>
              </a:ext>
            </a:extLst>
          </p:cNvPr>
          <p:cNvSpPr/>
          <p:nvPr/>
        </p:nvSpPr>
        <p:spPr>
          <a:xfrm>
            <a:off x="5693197" y="2235200"/>
            <a:ext cx="402803" cy="57224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49C5F5-86A5-4DC0-9A22-452170D9A8EB}"/>
              </a:ext>
            </a:extLst>
          </p:cNvPr>
          <p:cNvSpPr/>
          <p:nvPr/>
        </p:nvSpPr>
        <p:spPr>
          <a:xfrm>
            <a:off x="4883614" y="2235199"/>
            <a:ext cx="565843" cy="57224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8C1245-48AA-4B1E-B995-AA0F4632D11E}"/>
              </a:ext>
            </a:extLst>
          </p:cNvPr>
          <p:cNvSpPr/>
          <p:nvPr/>
        </p:nvSpPr>
        <p:spPr>
          <a:xfrm>
            <a:off x="4186723" y="2235198"/>
            <a:ext cx="428428" cy="57224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819942-CD3C-48C9-BD5B-C08558828F10}"/>
              </a:ext>
            </a:extLst>
          </p:cNvPr>
          <p:cNvSpPr/>
          <p:nvPr/>
        </p:nvSpPr>
        <p:spPr>
          <a:xfrm>
            <a:off x="3558650" y="2235198"/>
            <a:ext cx="428428" cy="57224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B2C017-0704-44E5-8808-CE00CD283011}"/>
              </a:ext>
            </a:extLst>
          </p:cNvPr>
          <p:cNvSpPr/>
          <p:nvPr/>
        </p:nvSpPr>
        <p:spPr>
          <a:xfrm>
            <a:off x="7893820" y="3456058"/>
            <a:ext cx="629829" cy="57224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F4DE3C-F382-4527-8C36-02DFB482377C}"/>
              </a:ext>
            </a:extLst>
          </p:cNvPr>
          <p:cNvSpPr/>
          <p:nvPr/>
        </p:nvSpPr>
        <p:spPr>
          <a:xfrm>
            <a:off x="7070548" y="3428999"/>
            <a:ext cx="540217" cy="57224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9ADC90D-0996-4925-B733-F5187D40DAAC}"/>
              </a:ext>
            </a:extLst>
          </p:cNvPr>
          <p:cNvSpPr/>
          <p:nvPr/>
        </p:nvSpPr>
        <p:spPr>
          <a:xfrm>
            <a:off x="6200400" y="3428999"/>
            <a:ext cx="674483" cy="57224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81EB138-7252-4525-B8D7-70FCD6A0C3E3}"/>
              </a:ext>
            </a:extLst>
          </p:cNvPr>
          <p:cNvSpPr/>
          <p:nvPr/>
        </p:nvSpPr>
        <p:spPr>
          <a:xfrm>
            <a:off x="5358377" y="3456057"/>
            <a:ext cx="674483" cy="57224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12BA97-1E08-4617-95CF-0AC239B99E53}"/>
              </a:ext>
            </a:extLst>
          </p:cNvPr>
          <p:cNvSpPr/>
          <p:nvPr/>
        </p:nvSpPr>
        <p:spPr>
          <a:xfrm>
            <a:off x="4794082" y="3456057"/>
            <a:ext cx="489117" cy="57224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AAF2427-F6D7-4FC9-978D-AEE74889A013}"/>
              </a:ext>
            </a:extLst>
          </p:cNvPr>
          <p:cNvSpPr/>
          <p:nvPr/>
        </p:nvSpPr>
        <p:spPr>
          <a:xfrm>
            <a:off x="4184482" y="3428999"/>
            <a:ext cx="489117" cy="57224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11588D-B2DB-4A58-BDF4-24004A79BF24}"/>
              </a:ext>
            </a:extLst>
          </p:cNvPr>
          <p:cNvSpPr/>
          <p:nvPr/>
        </p:nvSpPr>
        <p:spPr>
          <a:xfrm>
            <a:off x="3500916" y="3428999"/>
            <a:ext cx="489117" cy="57224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74AC03F0-C8CE-4669-A33C-4F441D1E2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726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1486">
            <a:extLst>
              <a:ext uri="{FF2B5EF4-FFF2-40B4-BE49-F238E27FC236}">
                <a16:creationId xmlns:a16="http://schemas.microsoft.com/office/drawing/2014/main" id="{8CA6218A-C8E0-4A98-BB7F-C50336A20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5920" y="1717963"/>
            <a:ext cx="6987051" cy="27274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سـ / حو   / سي  / را  /   بو /   لا   / حُ   </a:t>
            </a:r>
            <a:r>
              <a:rPr lang="ar-BH" altLang="ar-SA" sz="4000" b="1" dirty="0">
                <a:solidFill>
                  <a:srgbClr val="0070C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/</a:t>
            </a:r>
            <a:r>
              <a:rPr lang="ar-BH" altLang="ar-SA" sz="4000" b="1" dirty="0">
                <a:solidFill>
                  <a:srgbClr val="0070C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رِ </a:t>
            </a: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/ </a:t>
            </a:r>
            <a:r>
              <a:rPr lang="ar-BH" altLang="ar-SA" sz="4000" b="1" dirty="0">
                <a:solidFill>
                  <a:srgbClr val="0070C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سو</a:t>
            </a:r>
            <a:endParaRPr lang="en-US" altLang="ar-SA" sz="4000" b="1" dirty="0">
              <a:solidFill>
                <a:srgbClr val="0070C0"/>
              </a:solidFill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حــا / ــــــري /  سا /  لــــي/ حيـ /سُ/</a:t>
            </a: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رو</a:t>
            </a:r>
            <a:endParaRPr kumimoji="0" lang="en-US" altLang="ar-S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408591D-7000-4115-AFAC-0032FDA3A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2582" y="305546"/>
            <a:ext cx="126509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88900" algn="l"/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88900" algn="l"/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88900" algn="l"/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88900" algn="l"/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88900" algn="l"/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88900" algn="l"/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88900" algn="l"/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88900" algn="l"/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88900" algn="l"/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8900" algn="l"/>
                <a:tab pos="269875" algn="l"/>
              </a:tabLst>
              <a:defRPr/>
            </a:pP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3- أَقْرَأُ:</a:t>
            </a:r>
            <a:endParaRPr kumimoji="0" lang="ar-BH" altLang="ar-S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Footer Placeholder 3">
            <a:extLst>
              <a:ext uri="{FF2B5EF4-FFF2-40B4-BE49-F238E27FC236}">
                <a16:creationId xmlns:a16="http://schemas.microsoft.com/office/drawing/2014/main" id="{6C109C75-C337-49C2-AFFA-83EBD86DB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786" y="6492875"/>
            <a:ext cx="4524860" cy="365125"/>
          </a:xfrm>
        </p:spPr>
        <p:txBody>
          <a:bodyPr/>
          <a:lstStyle/>
          <a:p>
            <a:pPr rtl="1"/>
            <a:r>
              <a:rPr lang="ar-BH" dirty="0"/>
              <a:t>اللُّغَةُ العَرَبِيَّةُ / الصَّفُّ الأَوَّلُ الابْتِدائِيُّ/ وحدة مدرستنا/  الدَّرْسُ العاشر : أعزّز مكتسباتي</a:t>
            </a:r>
            <a:endParaRPr lang="en-US" dirty="0"/>
          </a:p>
        </p:txBody>
      </p:sp>
      <p:pic>
        <p:nvPicPr>
          <p:cNvPr id="5" name="اعزز ٦">
            <a:hlinkClick r:id="" action="ppaction://media"/>
            <a:extLst>
              <a:ext uri="{FF2B5EF4-FFF2-40B4-BE49-F238E27FC236}">
                <a16:creationId xmlns:a16="http://schemas.microsoft.com/office/drawing/2014/main" id="{DB4D95A7-C1DA-4312-BA16-763BCB5BFF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6146" y="6249193"/>
            <a:ext cx="487363" cy="48736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702E13B-206E-4601-A702-B5980557FD6C}"/>
              </a:ext>
            </a:extLst>
          </p:cNvPr>
          <p:cNvSpPr txBox="1"/>
          <p:nvPr/>
        </p:nvSpPr>
        <p:spPr>
          <a:xfrm>
            <a:off x="2898398" y="2126018"/>
            <a:ext cx="4074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رِ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6F65494-CD85-47D1-A913-FB0F5BA01B8B}"/>
              </a:ext>
            </a:extLst>
          </p:cNvPr>
          <p:cNvSpPr txBox="1"/>
          <p:nvPr/>
        </p:nvSpPr>
        <p:spPr>
          <a:xfrm>
            <a:off x="2105535" y="2126018"/>
            <a:ext cx="7600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highlight>
                  <a:srgbClr val="FFFF00"/>
                </a:highlight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سو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5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4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4" grpId="0"/>
      <p:bldP spid="24" grpId="1"/>
      <p:bldP spid="25" grpId="0"/>
      <p:bldP spid="2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9">
            <a:extLst>
              <a:ext uri="{FF2B5EF4-FFF2-40B4-BE49-F238E27FC236}">
                <a16:creationId xmlns:a16="http://schemas.microsoft.com/office/drawing/2014/main" id="{CEF56252-8187-43EC-B556-F2929ADB5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9857" y="1163939"/>
            <a:ext cx="2300646" cy="536575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altLang="ar-SA" sz="4000" b="1" dirty="0">
                <a:solidFill>
                  <a:srgbClr val="C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لا  </a:t>
            </a: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/را /</a:t>
            </a:r>
            <a:endParaRPr kumimoji="0" lang="ar-BH" altLang="ar-S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1493">
            <a:extLst>
              <a:ext uri="{FF2B5EF4-FFF2-40B4-BE49-F238E27FC236}">
                <a16:creationId xmlns:a16="http://schemas.microsoft.com/office/drawing/2014/main" id="{173E82E0-8937-4C0A-BBD6-F8AA8A35A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8387" y="1194231"/>
            <a:ext cx="1441450" cy="536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تِمْــ      حٌ     </a:t>
            </a:r>
            <a:endParaRPr kumimoji="0" lang="ar-BH" alt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ounded Rectangle 29">
            <a:extLst>
              <a:ext uri="{FF2B5EF4-FFF2-40B4-BE49-F238E27FC236}">
                <a16:creationId xmlns:a16="http://schemas.microsoft.com/office/drawing/2014/main" id="{2DA7D463-C52D-40CA-BD57-FDAD6599C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9857" y="4329305"/>
            <a:ext cx="2300646" cy="515662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ــلو/       / ــسو</a:t>
            </a:r>
            <a:endParaRPr kumimoji="0" lang="ar-BH" altLang="ar-SA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1495">
            <a:extLst>
              <a:ext uri="{FF2B5EF4-FFF2-40B4-BE49-F238E27FC236}">
                <a16:creationId xmlns:a16="http://schemas.microsoft.com/office/drawing/2014/main" id="{B7B9D16F-1EC5-49D7-972C-1C1161052A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34083" y="4291426"/>
            <a:ext cx="1551933" cy="536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خَــ     فٌ</a:t>
            </a:r>
            <a:endParaRPr kumimoji="0" lang="en-US" altLang="ar-S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1111DF33-8453-43A9-AF38-FEE58C44E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CD979483-3534-4F02-8B67-A9802235D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500" y="208847"/>
            <a:ext cx="819968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4- أُكْمِلُ </a:t>
            </a:r>
            <a:r>
              <a:rPr lang="ar-BH" altLang="ar-SA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</a:t>
            </a: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ُلَّ </a:t>
            </a: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كَلِم</a:t>
            </a: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َةٍ</a:t>
            </a: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بِالـمَق</a:t>
            </a: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ْ</a:t>
            </a: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ط</a:t>
            </a: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َ</a:t>
            </a: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عِ الـمُناسِب</a:t>
            </a: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ِ مُستعينًا بالصُّورَةِ:</a:t>
            </a:r>
            <a:endParaRPr kumimoji="0" lang="en-US" altLang="ar-S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039659B-EC3F-4DFF-A29E-ABF14A1D379A}"/>
              </a:ext>
            </a:extLst>
          </p:cNvPr>
          <p:cNvSpPr/>
          <p:nvPr/>
        </p:nvSpPr>
        <p:spPr>
          <a:xfrm>
            <a:off x="8995630" y="1047906"/>
            <a:ext cx="8355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ar-BH" altLang="ar-SA" sz="4000" b="1" dirty="0">
                <a:solidFill>
                  <a:srgbClr val="C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ـــــــسا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DD2FF7-C491-48E8-AD84-A8B7A633D283}"/>
              </a:ext>
            </a:extLst>
          </p:cNvPr>
          <p:cNvSpPr/>
          <p:nvPr/>
        </p:nvSpPr>
        <p:spPr>
          <a:xfrm>
            <a:off x="5170478" y="1081646"/>
            <a:ext cx="6014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alt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.....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F6BF96E-B204-4F3D-89E4-8DE2D01B1345}"/>
              </a:ext>
            </a:extLst>
          </p:cNvPr>
          <p:cNvSpPr/>
          <p:nvPr/>
        </p:nvSpPr>
        <p:spPr>
          <a:xfrm>
            <a:off x="9831178" y="4176897"/>
            <a:ext cx="7233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ــــــرو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6BC6ABC-FC21-4904-9144-4E89B2E04D14}"/>
              </a:ext>
            </a:extLst>
          </p:cNvPr>
          <p:cNvSpPr/>
          <p:nvPr/>
        </p:nvSpPr>
        <p:spPr>
          <a:xfrm>
            <a:off x="5446008" y="4205770"/>
            <a:ext cx="5565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alt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ــ....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 descr="A close up of a dinosaur&#10;&#10;Description automatically generated">
            <a:extLst>
              <a:ext uri="{FF2B5EF4-FFF2-40B4-BE49-F238E27FC236}">
                <a16:creationId xmlns:a16="http://schemas.microsoft.com/office/drawing/2014/main" id="{28495DE0-9A6E-4FB2-841B-D2F630B5EF2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261" y="941939"/>
            <a:ext cx="1893239" cy="1150540"/>
          </a:xfrm>
          <a:prstGeom prst="rect">
            <a:avLst/>
          </a:prstGeom>
        </p:spPr>
      </p:pic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27F843DF-2E5B-4D22-9260-B27F6E060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786" y="6492875"/>
            <a:ext cx="4524860" cy="365125"/>
          </a:xfrm>
        </p:spPr>
        <p:txBody>
          <a:bodyPr/>
          <a:lstStyle/>
          <a:p>
            <a:pPr rtl="1"/>
            <a:r>
              <a:rPr lang="ar-BH" dirty="0"/>
              <a:t>اللُّغَةُ العَرَبِيَّةُ / الصَّفُّ الأَوَّلُ الابْتِدائِيُّ/ وحدة مدرستنا/  الدَّرْسُ العاشر : أعزّز مكتسباتي</a:t>
            </a:r>
            <a:endParaRPr lang="en-US" dirty="0"/>
          </a:p>
        </p:txBody>
      </p:sp>
      <p:pic>
        <p:nvPicPr>
          <p:cNvPr id="28" name="Picture 27" descr="A picture containing dog, standing&#10;&#10;Description automatically generated">
            <a:extLst>
              <a:ext uri="{FF2B5EF4-FFF2-40B4-BE49-F238E27FC236}">
                <a16:creationId xmlns:a16="http://schemas.microsoft.com/office/drawing/2014/main" id="{A9D93530-8D63-455B-AE81-260B7449F217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6" r="18083" b="12298"/>
          <a:stretch/>
        </p:blipFill>
        <p:spPr bwMode="auto">
          <a:xfrm>
            <a:off x="2260426" y="4021174"/>
            <a:ext cx="1462173" cy="11505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Rounded Rectangle 19">
            <a:extLst>
              <a:ext uri="{FF2B5EF4-FFF2-40B4-BE49-F238E27FC236}">
                <a16:creationId xmlns:a16="http://schemas.microsoft.com/office/drawing/2014/main" id="{CA5FE607-84CD-4D11-A2BB-B30CB0C25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9857" y="2583068"/>
            <a:ext cx="2337809" cy="536575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</a:t>
            </a:r>
            <a:r>
              <a:rPr lang="ar-BH" altLang="ar-SA" sz="4000" b="1" dirty="0">
                <a:solidFill>
                  <a:srgbClr val="C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حَا  </a:t>
            </a: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/ما /</a:t>
            </a:r>
            <a:endParaRPr kumimoji="0" lang="ar-BH" altLang="ar-S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1493">
            <a:extLst>
              <a:ext uri="{FF2B5EF4-FFF2-40B4-BE49-F238E27FC236}">
                <a16:creationId xmlns:a16="http://schemas.microsoft.com/office/drawing/2014/main" id="{750A27D1-9CAD-41AE-A944-55200D163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7904" y="2642395"/>
            <a:ext cx="1551933" cy="536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  بو .. ــــةٌ     </a:t>
            </a:r>
            <a:endParaRPr kumimoji="0" lang="ar-BH" altLang="ar-SA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3" name="Picture 32" descr="A picture containing drawing, clock&#10;&#10;Description automatically generated">
            <a:extLst>
              <a:ext uri="{FF2B5EF4-FFF2-40B4-BE49-F238E27FC236}">
                <a16:creationId xmlns:a16="http://schemas.microsoft.com/office/drawing/2014/main" id="{DA922A1B-1672-4CFD-A692-3A04004663AD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7" t="11080" r="8213" b="21307"/>
          <a:stretch/>
        </p:blipFill>
        <p:spPr bwMode="auto">
          <a:xfrm>
            <a:off x="2179349" y="2528695"/>
            <a:ext cx="1704599" cy="105626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BB8787B3-696D-43A8-B034-2B4FC1B0C1D8}"/>
              </a:ext>
            </a:extLst>
          </p:cNvPr>
          <p:cNvSpPr/>
          <p:nvPr/>
        </p:nvSpPr>
        <p:spPr>
          <a:xfrm>
            <a:off x="9124632" y="2459103"/>
            <a:ext cx="8355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ar-BH" altLang="ar-SA" sz="4000" b="1" dirty="0">
                <a:solidFill>
                  <a:srgbClr val="C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مَــــــ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اعزز ٧">
            <a:hlinkClick r:id="" action="ppaction://media"/>
            <a:extLst>
              <a:ext uri="{FF2B5EF4-FFF2-40B4-BE49-F238E27FC236}">
                <a16:creationId xmlns:a16="http://schemas.microsoft.com/office/drawing/2014/main" id="{5B9C85E6-15E0-475D-A491-ED681C788C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1657" y="61991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5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-0.15964 1.85185E-6 C -0.23112 1.85185E-6 -0.31915 0.00254 -0.31915 0.00486 L -0.31915 0.00995 " pathEditMode="relative" rAng="0" ptsTypes="AAAA">
                                      <p:cBhvr>
                                        <p:cTn id="8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64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.00439 L -0.15599 0.00439 C -0.22578 0.00439 -0.31172 0.00717 -0.31172 0.00972 L -0.31172 0.01527 " pathEditMode="relative" rAng="0" ptsTypes="AAAA">
                                      <p:cBhvr>
                                        <p:cTn id="8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86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81 0.01666 L -0.19011 0.01666 C -0.27044 0.01666 -0.36862 0.01273 -0.36862 0.01041 L -0.36862 0.00393 " pathEditMode="relative" rAng="0" ptsTypes="AAAA">
                                      <p:cBhvr>
                                        <p:cTn id="9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91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19" grpId="0"/>
      <p:bldP spid="19" grpId="1"/>
      <p:bldP spid="20" grpId="0"/>
      <p:bldP spid="26" grpId="0"/>
      <p:bldP spid="26" grpId="1"/>
      <p:bldP spid="27" grpId="0"/>
      <p:bldP spid="29" grpId="0" animBg="1"/>
      <p:bldP spid="32" grpId="0" animBg="1"/>
      <p:bldP spid="34" grpId="0"/>
      <p:bldP spid="3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>
            <a:extLst>
              <a:ext uri="{FF2B5EF4-FFF2-40B4-BE49-F238E27FC236}">
                <a16:creationId xmlns:a16="http://schemas.microsoft.com/office/drawing/2014/main" id="{1111DF33-8453-43A9-AF38-FEE58C44E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3634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3">
            <a:extLst>
              <a:ext uri="{FF2B5EF4-FFF2-40B4-BE49-F238E27FC236}">
                <a16:creationId xmlns:a16="http://schemas.microsoft.com/office/drawing/2014/main" id="{CD979483-3534-4F02-8B67-A9802235D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500" y="208847"/>
            <a:ext cx="819968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4- أُكْمِلُ </a:t>
            </a:r>
            <a:r>
              <a:rPr lang="ar-BH" altLang="ar-SA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ك</a:t>
            </a: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ُلَّ </a:t>
            </a: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كَلِم</a:t>
            </a: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َةٍ</a:t>
            </a: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بِالـمَق</a:t>
            </a: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ْ</a:t>
            </a: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ط</a:t>
            </a: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َ</a:t>
            </a: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عِ الـمُناسِب</a:t>
            </a: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ِ مُستعينًا بالصُّورَةِ:</a:t>
            </a:r>
            <a:endParaRPr kumimoji="0" lang="en-US" altLang="ar-S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25" name="Footer Placeholder 3">
            <a:extLst>
              <a:ext uri="{FF2B5EF4-FFF2-40B4-BE49-F238E27FC236}">
                <a16:creationId xmlns:a16="http://schemas.microsoft.com/office/drawing/2014/main" id="{27F843DF-2E5B-4D22-9260-B27F6E060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786" y="6492875"/>
            <a:ext cx="4524860" cy="365125"/>
          </a:xfrm>
        </p:spPr>
        <p:txBody>
          <a:bodyPr/>
          <a:lstStyle/>
          <a:p>
            <a:pPr rtl="1"/>
            <a:r>
              <a:rPr lang="ar-BH" dirty="0"/>
              <a:t>اللُّغَةُ العَرَبِيَّةُ / الصَّفُّ الأَوَّلُ الابْتِدائِيُّ/ وحدة مدرستنا/  الدَّرْسُ العاشر : أعزّز مكتسباتي</a:t>
            </a:r>
            <a:endParaRPr lang="en-US" dirty="0"/>
          </a:p>
        </p:txBody>
      </p:sp>
      <p:pic>
        <p:nvPicPr>
          <p:cNvPr id="29" name="Picture 28" descr="A close up of a horse&#10;&#10;Description automatically generated">
            <a:extLst>
              <a:ext uri="{FF2B5EF4-FFF2-40B4-BE49-F238E27FC236}">
                <a16:creationId xmlns:a16="http://schemas.microsoft.com/office/drawing/2014/main" id="{9AFE59E1-20EE-48EE-8468-8DF5A5372BB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2" y="1099652"/>
            <a:ext cx="2171816" cy="2025709"/>
          </a:xfrm>
          <a:prstGeom prst="rect">
            <a:avLst/>
          </a:prstGeom>
        </p:spPr>
      </p:pic>
      <p:sp>
        <p:nvSpPr>
          <p:cNvPr id="22" name="Rounded Rectangle 31">
            <a:extLst>
              <a:ext uri="{FF2B5EF4-FFF2-40B4-BE49-F238E27FC236}">
                <a16:creationId xmlns:a16="http://schemas.microsoft.com/office/drawing/2014/main" id="{F5A49084-471A-4103-9D14-6E9C37E55BF9}"/>
              </a:ext>
            </a:extLst>
          </p:cNvPr>
          <p:cNvSpPr/>
          <p:nvPr/>
        </p:nvSpPr>
        <p:spPr>
          <a:xfrm>
            <a:off x="8502188" y="1406060"/>
            <a:ext cx="2608316" cy="859627"/>
          </a:xfrm>
          <a:prstGeom prst="round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ar-BH" sz="4000" b="1" noProof="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ر    </a:t>
            </a:r>
            <a:r>
              <a:rPr kumimoji="0" lang="ar-BH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/  ــحٌ/     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BAD6256-7D40-48E7-97C9-7D8FBAA493B9}"/>
              </a:ext>
            </a:extLst>
          </p:cNvPr>
          <p:cNvSpPr/>
          <p:nvPr/>
        </p:nvSpPr>
        <p:spPr>
          <a:xfrm>
            <a:off x="4164005" y="1397647"/>
            <a:ext cx="2121437" cy="814528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    </a:t>
            </a:r>
            <a:r>
              <a:rPr kumimoji="0" lang="ar-BH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   </a:t>
            </a:r>
            <a:r>
              <a:rPr kumimoji="0" lang="ar-B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ـصانٌ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C176261-2222-40DA-9416-984C77C1BFC6}"/>
              </a:ext>
            </a:extLst>
          </p:cNvPr>
          <p:cNvSpPr/>
          <p:nvPr/>
        </p:nvSpPr>
        <p:spPr>
          <a:xfrm>
            <a:off x="9057823" y="1469851"/>
            <a:ext cx="74852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حِـــــ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E0527F2-DE6C-4086-BA70-B0927155D1F5}"/>
              </a:ext>
            </a:extLst>
          </p:cNvPr>
          <p:cNvSpPr/>
          <p:nvPr/>
        </p:nvSpPr>
        <p:spPr>
          <a:xfrm>
            <a:off x="5211312" y="1312645"/>
            <a:ext cx="7595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alt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.....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Rounded Rectangle 31">
            <a:extLst>
              <a:ext uri="{FF2B5EF4-FFF2-40B4-BE49-F238E27FC236}">
                <a16:creationId xmlns:a16="http://schemas.microsoft.com/office/drawing/2014/main" id="{9041931E-B2C3-4037-8D7E-32AF163447EC}"/>
              </a:ext>
            </a:extLst>
          </p:cNvPr>
          <p:cNvSpPr/>
          <p:nvPr/>
        </p:nvSpPr>
        <p:spPr>
          <a:xfrm>
            <a:off x="8645801" y="3438741"/>
            <a:ext cx="2464703" cy="825253"/>
          </a:xfrm>
          <a:prstGeom prst="round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ar-BH" sz="4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ــرٌ</a:t>
            </a:r>
            <a:r>
              <a:rPr kumimoji="0" lang="ar-BH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 /ــحٌ/     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8AD47DE-03EA-424F-935D-4F1E738C7EE7}"/>
              </a:ext>
            </a:extLst>
          </p:cNvPr>
          <p:cNvSpPr/>
          <p:nvPr/>
        </p:nvSpPr>
        <p:spPr>
          <a:xfrm>
            <a:off x="4183499" y="3680916"/>
            <a:ext cx="2101944" cy="650405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فيـــــ     ـ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3A41240-130C-47DA-A9C2-51486021A986}"/>
              </a:ext>
            </a:extLst>
          </p:cNvPr>
          <p:cNvSpPr/>
          <p:nvPr/>
        </p:nvSpPr>
        <p:spPr>
          <a:xfrm>
            <a:off x="9396611" y="3474199"/>
            <a:ext cx="7073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ــلٌ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2F908AD-F3E3-4977-9280-08CA4E397812}"/>
              </a:ext>
            </a:extLst>
          </p:cNvPr>
          <p:cNvSpPr/>
          <p:nvPr/>
        </p:nvSpPr>
        <p:spPr>
          <a:xfrm>
            <a:off x="4929565" y="3474199"/>
            <a:ext cx="7177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altLang="ar-SA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.....</a:t>
            </a: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41" name="Picture 40" descr="A close up&#10;&#10;Description automatically generated">
            <a:extLst>
              <a:ext uri="{FF2B5EF4-FFF2-40B4-BE49-F238E27FC236}">
                <a16:creationId xmlns:a16="http://schemas.microsoft.com/office/drawing/2014/main" id="{477C1CFD-BC67-45A1-8D63-FECE3A73AF99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9" t="10468" r="10392" b="12014"/>
          <a:stretch/>
        </p:blipFill>
        <p:spPr bwMode="auto">
          <a:xfrm>
            <a:off x="2180493" y="3372630"/>
            <a:ext cx="1858526" cy="16515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اعزز ٨">
            <a:hlinkClick r:id="" action="ppaction://media"/>
            <a:extLst>
              <a:ext uri="{FF2B5EF4-FFF2-40B4-BE49-F238E27FC236}">
                <a16:creationId xmlns:a16="http://schemas.microsoft.com/office/drawing/2014/main" id="{F2B41C22-8C05-4810-93A3-C854379C2D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4000.979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0434" y="618598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5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0.00555 L -0.15781 -0.00555 C -0.22851 -0.00555 -0.31549 -0.00393 -0.31549 -0.00231 L -0.31549 0.00162 " pathEditMode="relative" rAng="0" ptsTypes="AAAA">
                                      <p:cBhvr>
                                        <p:cTn id="6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81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3.7037E-7 L -0.17513 3.7037E-7 C -0.25377 3.7037E-7 -0.35065 0.00463 -0.35065 0.00856 L -0.35065 0.01759 " pathEditMode="relative" rAng="0" ptsTypes="AAAA">
                                      <p:cBhvr>
                                        <p:cTn id="6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78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4" grpId="0"/>
      <p:bldP spid="24" grpId="1"/>
      <p:bldP spid="32" grpId="0"/>
      <p:bldP spid="37" grpId="0" animBg="1"/>
      <p:bldP spid="38" grpId="0" animBg="1"/>
      <p:bldP spid="39" grpId="0"/>
      <p:bldP spid="39" grpId="1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44CF8DB3-05CD-4A53-A76C-6C1919D3C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46786" y="6492875"/>
            <a:ext cx="4524860" cy="365125"/>
          </a:xfrm>
        </p:spPr>
        <p:txBody>
          <a:bodyPr/>
          <a:lstStyle/>
          <a:p>
            <a:pPr rtl="1"/>
            <a:r>
              <a:rPr lang="ar-BH" dirty="0"/>
              <a:t>اللُّغَةُ العَرَبِيَّةُ / الصَّفُّ الأَوَّلُ الابْتِدائِيُّ/ وحدة مدرستنا/  الدَّرْسُ العاشر : أعزّز مكتسباتي</a:t>
            </a:r>
            <a:endParaRPr lang="en-US" dirty="0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F8E817EF-6546-4FCB-ADE0-9320DA4EDA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0964" y="605840"/>
            <a:ext cx="497283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</a:tabLst>
              <a:defRPr/>
            </a:pP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5</a:t>
            </a:r>
            <a:r>
              <a:rPr kumimoji="0" lang="ar-SA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- أُك</a:t>
            </a: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َوِّنُ كَلِماتٍ بالْبِطاقاتِ </a:t>
            </a:r>
            <a:r>
              <a:rPr lang="ar-BH" altLang="ar-SA" sz="40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الآتِيَةِ</a:t>
            </a:r>
            <a:r>
              <a:rPr kumimoji="0" lang="ar-BH" altLang="ar-SA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:</a:t>
            </a:r>
            <a:endParaRPr kumimoji="0" lang="en-US" altLang="ar-SA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1D4AD9D-ADF8-4B84-81AD-00273AB38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7382" y="1481069"/>
            <a:ext cx="1427922" cy="1142862"/>
          </a:xfrm>
          <a:prstGeom prst="octagon">
            <a:avLst/>
          </a:prstGeom>
          <a:solidFill>
            <a:srgbClr val="ED7D3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0"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BH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ـــــــمَــــــ</a:t>
            </a:r>
            <a:endParaRPr lang="en-GB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D5B75FEB-983B-4CCE-AFAB-DA44A270597E}"/>
              </a:ext>
            </a:extLst>
          </p:cNvPr>
          <p:cNvSpPr txBox="1">
            <a:spLocks/>
          </p:cNvSpPr>
          <p:nvPr/>
        </p:nvSpPr>
        <p:spPr>
          <a:xfrm>
            <a:off x="7784766" y="2623931"/>
            <a:ext cx="1427922" cy="1142862"/>
          </a:xfrm>
          <a:prstGeom prst="octagon">
            <a:avLst/>
          </a:prstGeom>
          <a:solidFill>
            <a:srgbClr val="ED7D3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ar-BH" sz="4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ـــــلَ</a:t>
            </a:r>
            <a:endParaRPr lang="en-GB" sz="12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5037E394-3277-4CD1-80A5-3E33F8788FDF}"/>
              </a:ext>
            </a:extLst>
          </p:cNvPr>
          <p:cNvSpPr txBox="1">
            <a:spLocks/>
          </p:cNvSpPr>
          <p:nvPr/>
        </p:nvSpPr>
        <p:spPr>
          <a:xfrm>
            <a:off x="9581343" y="2766461"/>
            <a:ext cx="1427922" cy="1142862"/>
          </a:xfrm>
          <a:prstGeom prst="octagon">
            <a:avLst/>
          </a:prstGeom>
          <a:solidFill>
            <a:srgbClr val="ED7D3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ar-BH" sz="4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حَــــــــ</a:t>
            </a:r>
            <a:endParaRPr lang="en-GB" sz="12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ctagon 9">
            <a:extLst>
              <a:ext uri="{FF2B5EF4-FFF2-40B4-BE49-F238E27FC236}">
                <a16:creationId xmlns:a16="http://schemas.microsoft.com/office/drawing/2014/main" id="{B8C9E335-7AE6-4901-8BC6-ECFA0C84CC9C}"/>
              </a:ext>
            </a:extLst>
          </p:cNvPr>
          <p:cNvSpPr/>
          <p:nvPr/>
        </p:nvSpPr>
        <p:spPr>
          <a:xfrm>
            <a:off x="4953042" y="1513508"/>
            <a:ext cx="1427922" cy="1110423"/>
          </a:xfrm>
          <a:prstGeom prst="octagon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رَ</a:t>
            </a:r>
            <a:endParaRPr lang="en-GB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ctagon 10">
            <a:extLst>
              <a:ext uri="{FF2B5EF4-FFF2-40B4-BE49-F238E27FC236}">
                <a16:creationId xmlns:a16="http://schemas.microsoft.com/office/drawing/2014/main" id="{B0A2C5BA-B100-4050-A204-58B62F938F6A}"/>
              </a:ext>
            </a:extLst>
          </p:cNvPr>
          <p:cNvSpPr/>
          <p:nvPr/>
        </p:nvSpPr>
        <p:spPr>
          <a:xfrm>
            <a:off x="4207588" y="2696300"/>
            <a:ext cx="1427922" cy="1110423"/>
          </a:xfrm>
          <a:prstGeom prst="octagon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ــــمَ</a:t>
            </a:r>
            <a:endParaRPr lang="en-GB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ctagon 11">
            <a:extLst>
              <a:ext uri="{FF2B5EF4-FFF2-40B4-BE49-F238E27FC236}">
                <a16:creationId xmlns:a16="http://schemas.microsoft.com/office/drawing/2014/main" id="{A44FAC25-75C5-4F96-9052-F2382D3480FF}"/>
              </a:ext>
            </a:extLst>
          </p:cNvPr>
          <p:cNvSpPr/>
          <p:nvPr/>
        </p:nvSpPr>
        <p:spPr>
          <a:xfrm>
            <a:off x="5736558" y="2692986"/>
            <a:ext cx="1427922" cy="1110423"/>
          </a:xfrm>
          <a:prstGeom prst="octagon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سَــــ</a:t>
            </a:r>
            <a:endParaRPr lang="en-GB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ctagon 12">
            <a:extLst>
              <a:ext uri="{FF2B5EF4-FFF2-40B4-BE49-F238E27FC236}">
                <a16:creationId xmlns:a16="http://schemas.microsoft.com/office/drawing/2014/main" id="{E30A10F1-A283-4EF2-9BA2-A95E6F50A256}"/>
              </a:ext>
            </a:extLst>
          </p:cNvPr>
          <p:cNvSpPr/>
          <p:nvPr/>
        </p:nvSpPr>
        <p:spPr>
          <a:xfrm>
            <a:off x="1182735" y="1580960"/>
            <a:ext cx="1427922" cy="1042971"/>
          </a:xfrm>
          <a:prstGeom prst="octagon">
            <a:avLst/>
          </a:prstGeom>
          <a:gradFill rotWithShape="1">
            <a:gsLst>
              <a:gs pos="0">
                <a:srgbClr val="5B9BD5">
                  <a:satMod val="103000"/>
                  <a:lumMod val="102000"/>
                  <a:tint val="94000"/>
                </a:srgbClr>
              </a:gs>
              <a:gs pos="50000">
                <a:srgbClr val="5B9BD5">
                  <a:satMod val="110000"/>
                  <a:lumMod val="100000"/>
                  <a:shade val="100000"/>
                </a:srgbClr>
              </a:gs>
              <a:gs pos="100000">
                <a:srgbClr val="5B9BD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حَا</a:t>
            </a:r>
            <a:endParaRPr lang="en-GB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ctagon 13">
            <a:extLst>
              <a:ext uri="{FF2B5EF4-FFF2-40B4-BE49-F238E27FC236}">
                <a16:creationId xmlns:a16="http://schemas.microsoft.com/office/drawing/2014/main" id="{0AC60B04-3A92-45F0-87E1-3F3F4A6A9A5C}"/>
              </a:ext>
            </a:extLst>
          </p:cNvPr>
          <p:cNvSpPr/>
          <p:nvPr/>
        </p:nvSpPr>
        <p:spPr>
          <a:xfrm>
            <a:off x="395890" y="2726711"/>
            <a:ext cx="1427922" cy="1042971"/>
          </a:xfrm>
          <a:prstGeom prst="octagon">
            <a:avLst/>
          </a:prstGeom>
          <a:gradFill rotWithShape="1">
            <a:gsLst>
              <a:gs pos="0">
                <a:srgbClr val="5B9BD5">
                  <a:satMod val="103000"/>
                  <a:lumMod val="102000"/>
                  <a:tint val="94000"/>
                </a:srgbClr>
              </a:gs>
              <a:gs pos="50000">
                <a:srgbClr val="5B9BD5">
                  <a:satMod val="110000"/>
                  <a:lumMod val="100000"/>
                  <a:shade val="100000"/>
                </a:srgbClr>
              </a:gs>
              <a:gs pos="100000">
                <a:srgbClr val="5B9BD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رِ</a:t>
            </a:r>
            <a:endParaRPr lang="en-GB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ctagon 14">
            <a:extLst>
              <a:ext uri="{FF2B5EF4-FFF2-40B4-BE49-F238E27FC236}">
                <a16:creationId xmlns:a16="http://schemas.microsoft.com/office/drawing/2014/main" id="{3382122B-F8B4-410A-AECE-ACB870A21E88}"/>
              </a:ext>
            </a:extLst>
          </p:cNvPr>
          <p:cNvSpPr/>
          <p:nvPr/>
        </p:nvSpPr>
        <p:spPr>
          <a:xfrm>
            <a:off x="1924860" y="2760438"/>
            <a:ext cx="1427922" cy="1042971"/>
          </a:xfrm>
          <a:prstGeom prst="octagon">
            <a:avLst/>
          </a:prstGeom>
          <a:gradFill rotWithShape="1">
            <a:gsLst>
              <a:gs pos="0">
                <a:srgbClr val="5B9BD5">
                  <a:satMod val="103000"/>
                  <a:lumMod val="102000"/>
                  <a:tint val="94000"/>
                </a:srgbClr>
              </a:gs>
              <a:gs pos="50000">
                <a:srgbClr val="5B9BD5">
                  <a:satMod val="110000"/>
                  <a:lumMod val="100000"/>
                  <a:shade val="100000"/>
                </a:srgbClr>
              </a:gs>
              <a:gs pos="100000">
                <a:srgbClr val="5B9BD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سٌ</a:t>
            </a:r>
            <a:endParaRPr lang="en-GB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78B1F0-E958-465A-A653-8ABEDA9C82B1}"/>
              </a:ext>
            </a:extLst>
          </p:cNvPr>
          <p:cNvSpPr/>
          <p:nvPr/>
        </p:nvSpPr>
        <p:spPr>
          <a:xfrm>
            <a:off x="300767" y="4971778"/>
            <a:ext cx="23214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...........................................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23364E8-E5D2-4B6E-B7C3-B66881804515}"/>
              </a:ext>
            </a:extLst>
          </p:cNvPr>
          <p:cNvSpPr/>
          <p:nvPr/>
        </p:nvSpPr>
        <p:spPr>
          <a:xfrm>
            <a:off x="8069345" y="4971778"/>
            <a:ext cx="23214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...........................................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54A01C0-76F5-4656-B403-16E5E1D715D2}"/>
              </a:ext>
            </a:extLst>
          </p:cNvPr>
          <p:cNvSpPr/>
          <p:nvPr/>
        </p:nvSpPr>
        <p:spPr>
          <a:xfrm>
            <a:off x="4427449" y="4928912"/>
            <a:ext cx="23214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alt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...........................................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ED274A2B-7423-439E-BADA-8568AA177715}"/>
              </a:ext>
            </a:extLst>
          </p:cNvPr>
          <p:cNvSpPr txBox="1">
            <a:spLocks/>
          </p:cNvSpPr>
          <p:nvPr/>
        </p:nvSpPr>
        <p:spPr>
          <a:xfrm>
            <a:off x="8551849" y="4648097"/>
            <a:ext cx="2457415" cy="1142862"/>
          </a:xfrm>
          <a:prstGeom prst="octagon">
            <a:avLst/>
          </a:prstGeom>
          <a:solidFill>
            <a:srgbClr val="ED7D3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None/>
            </a:pPr>
            <a:r>
              <a:rPr lang="ar-BH" sz="4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حَــــمَــــلَ</a:t>
            </a:r>
            <a:endParaRPr lang="en-GB" sz="1200" b="1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Octagon 19">
            <a:extLst>
              <a:ext uri="{FF2B5EF4-FFF2-40B4-BE49-F238E27FC236}">
                <a16:creationId xmlns:a16="http://schemas.microsoft.com/office/drawing/2014/main" id="{A047525A-2869-453F-AF20-9D32C20AD7B2}"/>
              </a:ext>
            </a:extLst>
          </p:cNvPr>
          <p:cNvSpPr/>
          <p:nvPr/>
        </p:nvSpPr>
        <p:spPr>
          <a:xfrm>
            <a:off x="4542475" y="4631608"/>
            <a:ext cx="2457415" cy="1110423"/>
          </a:xfrm>
          <a:prstGeom prst="octagon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رَسَمَ</a:t>
            </a:r>
            <a:endParaRPr lang="en-GB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ctagon 20">
            <a:extLst>
              <a:ext uri="{FF2B5EF4-FFF2-40B4-BE49-F238E27FC236}">
                <a16:creationId xmlns:a16="http://schemas.microsoft.com/office/drawing/2014/main" id="{E1A24AD5-F977-4B16-A0D4-DE3E03EF1CEA}"/>
              </a:ext>
            </a:extLst>
          </p:cNvPr>
          <p:cNvSpPr/>
          <p:nvPr/>
        </p:nvSpPr>
        <p:spPr>
          <a:xfrm>
            <a:off x="783271" y="4614996"/>
            <a:ext cx="2044485" cy="1042971"/>
          </a:xfrm>
          <a:prstGeom prst="octagon">
            <a:avLst/>
          </a:prstGeom>
          <a:gradFill rotWithShape="1">
            <a:gsLst>
              <a:gs pos="0">
                <a:srgbClr val="5B9BD5">
                  <a:satMod val="103000"/>
                  <a:lumMod val="102000"/>
                  <a:tint val="94000"/>
                </a:srgbClr>
              </a:gs>
              <a:gs pos="50000">
                <a:srgbClr val="5B9BD5">
                  <a:satMod val="110000"/>
                  <a:lumMod val="100000"/>
                  <a:shade val="100000"/>
                </a:srgbClr>
              </a:gs>
              <a:gs pos="100000">
                <a:srgbClr val="5B9BD5"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40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حَارِسٌ</a:t>
            </a:r>
            <a:endParaRPr lang="en-GB" sz="1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اعزز ٩">
            <a:hlinkClick r:id="" action="ppaction://media"/>
            <a:extLst>
              <a:ext uri="{FF2B5EF4-FFF2-40B4-BE49-F238E27FC236}">
                <a16:creationId xmlns:a16="http://schemas.microsoft.com/office/drawing/2014/main" id="{8060DCED-B0CF-4015-9E92-4C9BA44BA6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89" y="62595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6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theme/theme1.xml><?xml version="1.0" encoding="utf-8"?>
<a:theme xmlns:a="http://schemas.openxmlformats.org/drawingml/2006/main" name="قالب الدروس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19557</TotalTime>
  <Words>679</Words>
  <Application>Microsoft Office PowerPoint</Application>
  <PresentationFormat>Widescreen</PresentationFormat>
  <Paragraphs>152</Paragraphs>
  <Slides>15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Sakkal Majalla</vt:lpstr>
      <vt:lpstr>قالب الدروس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انْتَهى الدَّرْسُ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Tufik Ben Saleh Aldaaji</dc:creator>
  <cp:lastModifiedBy>حمد عليّ النفيعيّ</cp:lastModifiedBy>
  <cp:revision>331</cp:revision>
  <dcterms:created xsi:type="dcterms:W3CDTF">2020-09-08T04:24:33Z</dcterms:created>
  <dcterms:modified xsi:type="dcterms:W3CDTF">2020-12-15T06:18:53Z</dcterms:modified>
</cp:coreProperties>
</file>