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7">
  <p:sldMasterIdLst>
    <p:sldMasterId id="2147483660" r:id="rId1"/>
  </p:sldMasterIdLst>
  <p:notesMasterIdLst>
    <p:notesMasterId r:id="rId7"/>
  </p:notesMasterIdLst>
  <p:sldIdLst>
    <p:sldId id="259" r:id="rId2"/>
    <p:sldId id="261" r:id="rId3"/>
    <p:sldId id="275" r:id="rId4"/>
    <p:sldId id="276" r:id="rId5"/>
    <p:sldId id="265" r:id="rId6"/>
  </p:sldIdLst>
  <p:sldSz cx="12192000" cy="6858000"/>
  <p:notesSz cx="6858000" cy="9144000"/>
  <p:defaultTextStyle>
    <a:defPPr>
      <a:defRPr lang="ar-S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FF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97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fld id="{10DDB038-7EBD-46C1-BF37-17CE9684544A}" type="datetimeFigureOut">
              <a:rPr lang="ar-SA" smtClean="0"/>
              <a:t>10/04/1442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fld id="{E0F35522-70BB-4E93-8A41-84CB8C736E69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314404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B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BH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BH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اللغة العربية </a:t>
            </a:r>
          </a:p>
        </p:txBody>
      </p:sp>
    </p:spTree>
    <p:extLst>
      <p:ext uri="{BB962C8B-B14F-4D97-AF65-F5344CB8AC3E}">
        <p14:creationId xmlns:p14="http://schemas.microsoft.com/office/powerpoint/2010/main" val="38661395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14C17-83C5-410D-ADB5-08B197415EEF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6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192E94-DE1C-4899-8E63-D795D32FD9E8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9107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78B79-CFCC-4A55-8B29-307335F26C62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97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20857C-88A6-40F2-92C1-7689FFC3C15A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1044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D48962-AF83-4D95-B685-48A469610408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878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C0285-1681-461B-B913-9C0060EAAEE1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969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F815E4-4066-400E-9A0D-DA0A3BF5FF85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2301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2456D3-69C4-4072-B95A-7B449A15A601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6218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B2F4C-F44D-45CD-848D-CCF90600D784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7059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989D05-1708-4E2F-96F9-60C117A742AF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10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F382B9-1B87-40AE-8009-6FDA5C729982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6846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79535-57DE-4184-ACEF-A2E091FFC610}" type="datetime1">
              <a:rPr lang="en-US" smtClean="0"/>
              <a:pPr/>
              <a:t>11/25/2020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ar-BH"/>
              <a:t>اللغة العربية / الصف الثاني (وحدة المراجعة) / التدريب السابع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57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4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5" cstate="print">
            <a:clrChange>
              <a:clrFrom>
                <a:srgbClr val="FFFEFC"/>
              </a:clrFrom>
              <a:clrTo>
                <a:srgbClr val="FFFE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1461151" y="227112"/>
            <a:ext cx="10265707" cy="141667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مستطيل: زوايا مستديرة 201">
            <a:extLst>
              <a:ext uri="{FF2B5EF4-FFF2-40B4-BE49-F238E27FC236}">
                <a16:creationId xmlns:a16="http://schemas.microsoft.com/office/drawing/2014/main" id="{9EC790F6-68D6-4360-8C40-BCD81E025602}"/>
              </a:ext>
            </a:extLst>
          </p:cNvPr>
          <p:cNvSpPr/>
          <p:nvPr/>
        </p:nvSpPr>
        <p:spPr>
          <a:xfrm>
            <a:off x="4160958" y="5624945"/>
            <a:ext cx="3650747" cy="809092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أُسْرَتي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6AE73C5-85B0-48E8-90FC-6A5472E8700E}"/>
              </a:ext>
            </a:extLst>
          </p:cNvPr>
          <p:cNvSpPr/>
          <p:nvPr/>
        </p:nvSpPr>
        <p:spPr>
          <a:xfrm>
            <a:off x="445478" y="1419870"/>
            <a:ext cx="11481051" cy="744634"/>
          </a:xfrm>
          <a:prstGeom prst="rect">
            <a:avLst/>
          </a:prstGeom>
          <a:noFill/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rtl="1"/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الـحَلْقَةُ الأُولى/ اللُّغَةُ العَرَبيّةُ / الصَّفُّ </a:t>
            </a:r>
            <a:r>
              <a:rPr kumimoji="0" lang="ar-SA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الأَوَّل</a:t>
            </a:r>
            <a:r>
              <a:rPr kumimoji="0" lang="ar-BH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itchFamily="2" charset="-78"/>
                <a:ea typeface="+mn-ea"/>
                <a:cs typeface="Sakkal Majalla" pitchFamily="2" charset="-78"/>
              </a:rPr>
              <a:t>ُ</a:t>
            </a:r>
            <a:r>
              <a:rPr lang="ar-BH" sz="36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 الابْتِدائِيّ</a:t>
            </a:r>
            <a:r>
              <a:rPr lang="ar-SA" sz="36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ُ /  </a:t>
            </a:r>
            <a:r>
              <a:rPr lang="ar-BH" sz="3600" b="1" dirty="0">
                <a:solidFill>
                  <a:prstClr val="black"/>
                </a:solidFill>
                <a:latin typeface="Sakkal Majalla" pitchFamily="2" charset="-78"/>
                <a:cs typeface="Sakkal Majalla" pitchFamily="2" charset="-78"/>
              </a:rPr>
              <a:t>الفَصْلُ الدِّراسيُّ الأَوّلُ </a:t>
            </a:r>
            <a:endParaRPr lang="ar-SA" sz="3600" b="1" dirty="0">
              <a:solidFill>
                <a:prstClr val="black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234A91-4753-4EB9-B082-97A455650390}"/>
              </a:ext>
            </a:extLst>
          </p:cNvPr>
          <p:cNvSpPr/>
          <p:nvPr/>
        </p:nvSpPr>
        <p:spPr>
          <a:xfrm>
            <a:off x="-71021" y="2343294"/>
            <a:ext cx="118633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rtl="1"/>
            <a:r>
              <a:rPr lang="ar-SA" sz="3600" b="1" dirty="0">
                <a:solidFill>
                  <a:srgbClr val="FF0000"/>
                </a:solidFill>
                <a:latin typeface="Sakkal Majalla" pitchFamily="2" charset="-78"/>
                <a:cs typeface="Sakkal Majalla" pitchFamily="2" charset="-78"/>
              </a:rPr>
              <a:t>وَحْدَةُ: (عائِلَتُنا)                                                                                    أُنْشودَةُ الوَحْدَةِ الأُولى: أُسْرَتي</a:t>
            </a:r>
            <a:endParaRPr lang="ar-BH" sz="3600" b="1" dirty="0">
              <a:solidFill>
                <a:srgbClr val="FF0000"/>
              </a:solidFill>
              <a:latin typeface="Sakkal Majalla" pitchFamily="2" charset="-78"/>
              <a:cs typeface="Sakkal Majalla" pitchFamily="2" charset="-78"/>
            </a:endParaRPr>
          </a:p>
        </p:txBody>
      </p:sp>
      <p:pic>
        <p:nvPicPr>
          <p:cNvPr id="11" name="Picture 10" descr="A picture containing building, table, bedroom, room&#10;&#10;Description automatically generated">
            <a:extLst>
              <a:ext uri="{FF2B5EF4-FFF2-40B4-BE49-F238E27FC236}">
                <a16:creationId xmlns:a16="http://schemas.microsoft.com/office/drawing/2014/main" id="{6AF0D2BE-86CE-403F-A75C-95FF35DC7A45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9617" y="2379216"/>
            <a:ext cx="4241205" cy="3250208"/>
          </a:xfrm>
          <a:prstGeom prst="rect">
            <a:avLst/>
          </a:prstGeom>
        </p:spPr>
      </p:pic>
      <p:sp>
        <p:nvSpPr>
          <p:cNvPr id="13" name="Footer Placeholder 3">
            <a:extLst>
              <a:ext uri="{FF2B5EF4-FFF2-40B4-BE49-F238E27FC236}">
                <a16:creationId xmlns:a16="http://schemas.microsoft.com/office/drawing/2014/main" id="{AB9937D2-4F9B-49CE-8A5E-752B8D71A1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7912"/>
            <a:ext cx="4114800" cy="365125"/>
          </a:xfrm>
        </p:spPr>
        <p:txBody>
          <a:bodyPr/>
          <a:lstStyle/>
          <a:p>
            <a:r>
              <a:rPr lang="ar-BH" dirty="0"/>
              <a:t>اللّغة العربيّة / الصّفّ الأوّل الابتدائيّ/ </a:t>
            </a:r>
            <a:r>
              <a:rPr lang="ar-SA" dirty="0"/>
              <a:t>أُنْشودَةُ الوَحْدَةِ</a:t>
            </a:r>
            <a:r>
              <a:rPr lang="ar-BH" dirty="0"/>
              <a:t>/ </a:t>
            </a:r>
            <a:r>
              <a:rPr lang="ar-SA" dirty="0"/>
              <a:t>أُسْرَتي</a:t>
            </a:r>
            <a:endParaRPr lang="en-US" dirty="0"/>
          </a:p>
        </p:txBody>
      </p:sp>
      <p:pic>
        <p:nvPicPr>
          <p:cNvPr id="2" name="انشودة ١">
            <a:hlinkClick r:id="" action="ppaction://media"/>
            <a:extLst>
              <a:ext uri="{FF2B5EF4-FFF2-40B4-BE49-F238E27FC236}">
                <a16:creationId xmlns:a16="http://schemas.microsoft.com/office/drawing/2014/main" id="{B326800B-52CA-4EB5-91D5-CA865238603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604822" y="61842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433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7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مستطيل: زوايا مستديرة 201">
            <a:extLst>
              <a:ext uri="{FF2B5EF4-FFF2-40B4-BE49-F238E27FC236}">
                <a16:creationId xmlns:a16="http://schemas.microsoft.com/office/drawing/2014/main" id="{6AF118C8-CC92-473E-A026-4C7FACBCD2FD}"/>
              </a:ext>
            </a:extLst>
          </p:cNvPr>
          <p:cNvSpPr/>
          <p:nvPr/>
        </p:nvSpPr>
        <p:spPr>
          <a:xfrm>
            <a:off x="10390843" y="90861"/>
            <a:ext cx="1647278" cy="628874"/>
          </a:xfrm>
          <a:prstGeom prst="roundRect">
            <a:avLst/>
          </a:prstGeom>
          <a:solidFill>
            <a:srgbClr val="70AD47"/>
          </a:solidFill>
          <a:ln w="19050" cap="flat" cmpd="sng" algn="ctr">
            <a:noFill/>
            <a:prstDash val="solid"/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rot="0" spcFirstLastPara="0" vert="horz" wrap="square" lIns="91440" tIns="45720" rIns="91440" bIns="45720" numCol="1" spcCol="0" rtlCol="1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1">
              <a:lnSpc>
                <a:spcPct val="107000"/>
              </a:lnSpc>
              <a:spcAft>
                <a:spcPts val="800"/>
              </a:spcAft>
            </a:pPr>
            <a:r>
              <a:rPr lang="ar-SA" sz="4400" b="1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Sakkal Majalla" panose="02000000000000000000" pitchFamily="2" charset="-78"/>
              </a:rPr>
              <a:t>القراءة</a:t>
            </a: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B533895-2F8B-4E7E-B23C-39CE18FA513F}"/>
              </a:ext>
            </a:extLst>
          </p:cNvPr>
          <p:cNvSpPr/>
          <p:nvPr/>
        </p:nvSpPr>
        <p:spPr>
          <a:xfrm>
            <a:off x="6202175" y="-112364"/>
            <a:ext cx="4148893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أوَّلًا: أَقْرَأُ النَّصَّ مَعَ الـمُعَلِّمِ.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B3D67BC-161B-4121-9842-0E67E1C4E610}"/>
              </a:ext>
            </a:extLst>
          </p:cNvPr>
          <p:cNvSpPr txBox="1"/>
          <p:nvPr/>
        </p:nvSpPr>
        <p:spPr>
          <a:xfrm>
            <a:off x="4406368" y="176471"/>
            <a:ext cx="158345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أُسْرَتي</a:t>
            </a:r>
          </a:p>
        </p:txBody>
      </p:sp>
      <p:pic>
        <p:nvPicPr>
          <p:cNvPr id="51" name="Picture 50" descr="A picture containing building, table, bedroom, room&#10;&#10;Description automatically generated">
            <a:extLst>
              <a:ext uri="{FF2B5EF4-FFF2-40B4-BE49-F238E27FC236}">
                <a16:creationId xmlns:a16="http://schemas.microsoft.com/office/drawing/2014/main" id="{F7A1C831-DA57-40B6-BF80-68AE222CAF9F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61" y="1358423"/>
            <a:ext cx="4751566" cy="459542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C9F943E-38B2-44DE-A73E-4594B599A510}"/>
              </a:ext>
            </a:extLst>
          </p:cNvPr>
          <p:cNvSpPr txBox="1"/>
          <p:nvPr/>
        </p:nvSpPr>
        <p:spPr>
          <a:xfrm>
            <a:off x="5785510" y="1219832"/>
            <a:ext cx="40116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أُمّ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 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وَأَبي   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 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نَ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ْضُ القَل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ْبِ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A85FCE2-72C6-4CBE-BA08-6DD3DE9B4E5D}"/>
              </a:ext>
            </a:extLst>
          </p:cNvPr>
          <p:cNvSpPr txBox="1"/>
          <p:nvPr/>
        </p:nvSpPr>
        <p:spPr>
          <a:xfrm>
            <a:off x="5925146" y="2130804"/>
            <a:ext cx="39182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أخْتي وَأَخي  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لَ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حْنُ الحُ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بِّ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324BECB1-1841-4B02-9B38-2C5A038DB059}"/>
              </a:ext>
            </a:extLst>
          </p:cNvPr>
          <p:cNvSpPr txBox="1"/>
          <p:nvPr/>
        </p:nvSpPr>
        <p:spPr>
          <a:xfrm>
            <a:off x="5925146" y="2889333"/>
            <a:ext cx="39888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جَدّي </a:t>
            </a:r>
            <a:r>
              <a:rPr lang="ar-SA" sz="3600" dirty="0" err="1">
                <a:latin typeface="Sakkal Majalla" panose="02000000000000000000" pitchFamily="2" charset="-78"/>
                <a:cs typeface="Sakkal Majalla" panose="02000000000000000000" pitchFamily="2" charset="-78"/>
              </a:rPr>
              <a:t>جَدّي</a:t>
            </a:r>
            <a:r>
              <a:rPr lang="ar-SA" sz="3600" dirty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رَمْ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زُ المَ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ـــــــــــــ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ج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دِ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2B60007-A8EB-46A5-9714-F57CC8DBFC14}"/>
              </a:ext>
            </a:extLst>
          </p:cNvPr>
          <p:cNvSpPr txBox="1"/>
          <p:nvPr/>
        </p:nvSpPr>
        <p:spPr>
          <a:xfrm>
            <a:off x="5925146" y="3947038"/>
            <a:ext cx="39050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ar-SA" sz="36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يَب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ْ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ني عِ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ــــــــــ</a:t>
            </a:r>
            <a:r>
              <a:rPr lang="ar-SA" sz="3600" dirty="0" err="1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زًّا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     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 ل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 ف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ي ال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بَ</a:t>
            </a:r>
            <a:r>
              <a:rPr lang="ar-BH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ــــــــ</a:t>
            </a:r>
            <a:r>
              <a:rPr lang="ar-SA" sz="3600" dirty="0" smtClean="0">
                <a:latin typeface="Sakkal Majalla" panose="02000000000000000000" pitchFamily="2" charset="-78"/>
                <a:cs typeface="Sakkal Majalla" panose="02000000000000000000" pitchFamily="2" charset="-78"/>
              </a:rPr>
              <a:t>لَدِ</a:t>
            </a:r>
            <a:endParaRPr lang="en-US" sz="3600" dirty="0">
              <a:latin typeface="Sakkal Majalla" panose="02000000000000000000" pitchFamily="2" charset="-78"/>
              <a:cs typeface="Sakkal Majalla" panose="02000000000000000000" pitchFamily="2" charset="-78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7220FA5-03F9-4745-9CA6-B7F3E7287DD4}"/>
              </a:ext>
            </a:extLst>
          </p:cNvPr>
          <p:cNvSpPr txBox="1"/>
          <p:nvPr/>
        </p:nvSpPr>
        <p:spPr>
          <a:xfrm>
            <a:off x="5925146" y="4870177"/>
            <a:ext cx="391825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إِنّي </a:t>
            </a: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أَهْ</a:t>
            </a:r>
            <a:r>
              <a:rPr kumimoji="0" lang="ar-BH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ــــــــ</a:t>
            </a:r>
            <a:r>
              <a:rPr kumimoji="0" lang="ar-SA" sz="36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وى</a:t>
            </a: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</a:t>
            </a:r>
            <a:r>
              <a:rPr kumimoji="0" lang="ar-BH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    </a:t>
            </a:r>
            <a:r>
              <a:rPr kumimoji="0" lang="ar-SA" sz="3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قِصَصَ </a:t>
            </a: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الجَدَّة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1AD553D0-E393-4D82-84C0-2A0227AB83CD}"/>
              </a:ext>
            </a:extLst>
          </p:cNvPr>
          <p:cNvSpPr txBox="1"/>
          <p:nvPr/>
        </p:nvSpPr>
        <p:spPr>
          <a:xfrm>
            <a:off x="5925146" y="5672110"/>
            <a:ext cx="348156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تَحْكي فيها    عِبَرًا عِدَّة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Sakkal Majalla" panose="02000000000000000000" pitchFamily="2" charset="-78"/>
              <a:ea typeface="+mn-ea"/>
              <a:cs typeface="Sakkal Majalla" panose="02000000000000000000" pitchFamily="2" charset="-78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B5F9F2C-E51D-4F44-8AD3-756945C3070D}"/>
              </a:ext>
            </a:extLst>
          </p:cNvPr>
          <p:cNvSpPr/>
          <p:nvPr/>
        </p:nvSpPr>
        <p:spPr>
          <a:xfrm>
            <a:off x="8390825" y="1244462"/>
            <a:ext cx="1406318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9ABAD47C-633D-42A2-AE8B-C63D6BFE5312}"/>
              </a:ext>
            </a:extLst>
          </p:cNvPr>
          <p:cNvSpPr/>
          <p:nvPr/>
        </p:nvSpPr>
        <p:spPr>
          <a:xfrm>
            <a:off x="6026716" y="1244462"/>
            <a:ext cx="1816762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id="{C833307E-36DA-4AD1-8141-F7A33AFC8F21}"/>
              </a:ext>
            </a:extLst>
          </p:cNvPr>
          <p:cNvSpPr/>
          <p:nvPr/>
        </p:nvSpPr>
        <p:spPr>
          <a:xfrm>
            <a:off x="8402319" y="2153355"/>
            <a:ext cx="1394824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8B8DB8A4-7057-401C-A0F7-6AA6AC663646}"/>
              </a:ext>
            </a:extLst>
          </p:cNvPr>
          <p:cNvSpPr/>
          <p:nvPr/>
        </p:nvSpPr>
        <p:spPr>
          <a:xfrm>
            <a:off x="6026717" y="2103101"/>
            <a:ext cx="1816762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D22E003D-FCDB-49F5-A0D1-70DC6353F1E6}"/>
              </a:ext>
            </a:extLst>
          </p:cNvPr>
          <p:cNvSpPr/>
          <p:nvPr/>
        </p:nvSpPr>
        <p:spPr>
          <a:xfrm>
            <a:off x="4610684" y="124246"/>
            <a:ext cx="1174826" cy="70788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1148C1C2-C159-4896-BA1B-D80118AF80FD}"/>
              </a:ext>
            </a:extLst>
          </p:cNvPr>
          <p:cNvSpPr/>
          <p:nvPr/>
        </p:nvSpPr>
        <p:spPr>
          <a:xfrm>
            <a:off x="8390825" y="3024880"/>
            <a:ext cx="1402371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13AE8CF1-CD29-4ACB-9975-3F3042FA0970}"/>
              </a:ext>
            </a:extLst>
          </p:cNvPr>
          <p:cNvSpPr/>
          <p:nvPr/>
        </p:nvSpPr>
        <p:spPr>
          <a:xfrm>
            <a:off x="6026716" y="2956619"/>
            <a:ext cx="1816762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85" name="Rectangle 84">
            <a:extLst>
              <a:ext uri="{FF2B5EF4-FFF2-40B4-BE49-F238E27FC236}">
                <a16:creationId xmlns:a16="http://schemas.microsoft.com/office/drawing/2014/main" id="{B4889AED-9B68-41EC-820F-2827B045282D}"/>
              </a:ext>
            </a:extLst>
          </p:cNvPr>
          <p:cNvSpPr/>
          <p:nvPr/>
        </p:nvSpPr>
        <p:spPr>
          <a:xfrm>
            <a:off x="8390825" y="4008338"/>
            <a:ext cx="1402371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1B50709-4250-4C82-9DBB-7F4A6DC0B101}"/>
              </a:ext>
            </a:extLst>
          </p:cNvPr>
          <p:cNvSpPr/>
          <p:nvPr/>
        </p:nvSpPr>
        <p:spPr>
          <a:xfrm>
            <a:off x="6026716" y="3947038"/>
            <a:ext cx="1821884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05" name="Rectangle 104">
            <a:extLst>
              <a:ext uri="{FF2B5EF4-FFF2-40B4-BE49-F238E27FC236}">
                <a16:creationId xmlns:a16="http://schemas.microsoft.com/office/drawing/2014/main" id="{DF7C46BB-0FD9-4D5E-AA67-5A94ECDD0EFB}"/>
              </a:ext>
            </a:extLst>
          </p:cNvPr>
          <p:cNvSpPr/>
          <p:nvPr/>
        </p:nvSpPr>
        <p:spPr>
          <a:xfrm>
            <a:off x="8402319" y="4874207"/>
            <a:ext cx="1390877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17" name="Rectangle 116">
            <a:extLst>
              <a:ext uri="{FF2B5EF4-FFF2-40B4-BE49-F238E27FC236}">
                <a16:creationId xmlns:a16="http://schemas.microsoft.com/office/drawing/2014/main" id="{9E37DEF3-C259-429B-A9EC-59F61F77EE23}"/>
              </a:ext>
            </a:extLst>
          </p:cNvPr>
          <p:cNvSpPr/>
          <p:nvPr/>
        </p:nvSpPr>
        <p:spPr>
          <a:xfrm>
            <a:off x="6026716" y="4909711"/>
            <a:ext cx="1858771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4A40A4-AA03-4838-B83D-D5C22DFB3378}"/>
              </a:ext>
            </a:extLst>
          </p:cNvPr>
          <p:cNvSpPr/>
          <p:nvPr/>
        </p:nvSpPr>
        <p:spPr>
          <a:xfrm>
            <a:off x="8084347" y="5714999"/>
            <a:ext cx="1222620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6" name="Rectangle 125">
            <a:extLst>
              <a:ext uri="{FF2B5EF4-FFF2-40B4-BE49-F238E27FC236}">
                <a16:creationId xmlns:a16="http://schemas.microsoft.com/office/drawing/2014/main" id="{CB7DFDB8-ACEE-4C45-BEED-FD4C590D6347}"/>
              </a:ext>
            </a:extLst>
          </p:cNvPr>
          <p:cNvSpPr/>
          <p:nvPr/>
        </p:nvSpPr>
        <p:spPr>
          <a:xfrm>
            <a:off x="6685746" y="5714999"/>
            <a:ext cx="1150047" cy="601228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127" name="Footer Placeholder 3">
            <a:extLst>
              <a:ext uri="{FF2B5EF4-FFF2-40B4-BE49-F238E27FC236}">
                <a16:creationId xmlns:a16="http://schemas.microsoft.com/office/drawing/2014/main" id="{3A87CBEE-8DD3-4B13-B083-F60DD5ABA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7912"/>
            <a:ext cx="4114800" cy="365125"/>
          </a:xfrm>
        </p:spPr>
        <p:txBody>
          <a:bodyPr/>
          <a:lstStyle/>
          <a:p>
            <a:r>
              <a:rPr lang="ar-BH" dirty="0"/>
              <a:t>اللّغة العربيّة / الصّفّ الأوّل الابتدائيّ/ </a:t>
            </a:r>
            <a:r>
              <a:rPr lang="ar-SA" dirty="0"/>
              <a:t>أُنْشودَةُ الوَحْدَةِ</a:t>
            </a:r>
            <a:r>
              <a:rPr lang="ar-BH" dirty="0"/>
              <a:t>/ </a:t>
            </a:r>
            <a:r>
              <a:rPr lang="ar-SA" dirty="0"/>
              <a:t>أُسْرَتي</a:t>
            </a:r>
            <a:endParaRPr lang="en-US" dirty="0"/>
          </a:p>
        </p:txBody>
      </p:sp>
      <p:pic>
        <p:nvPicPr>
          <p:cNvPr id="2" name="انشودة ٢">
            <a:hlinkClick r:id="" action="ppaction://media"/>
            <a:extLst>
              <a:ext uri="{FF2B5EF4-FFF2-40B4-BE49-F238E27FC236}">
                <a16:creationId xmlns:a16="http://schemas.microsoft.com/office/drawing/2014/main" id="{A6A6C310-EBD4-4540-B90D-1F98ACD61FD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89412" y="61842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89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3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87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0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116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118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13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425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17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18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1" nodeType="withEffect">
                                  <p:stCondLst>
                                    <p:cond delay="199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203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" presetClass="exit" presetSubtype="0" fill="hold" grpId="1" nodeType="withEffect">
                                  <p:stCondLst>
                                    <p:cond delay="218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227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242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43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258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67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2805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83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" presetClass="exit" presetSubtype="0" fill="hold" grpId="1" nodeType="withEffect">
                                  <p:stCondLst>
                                    <p:cond delay="298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306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321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324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xit" presetSubtype="0" fill="hold" grpId="1" nodeType="withEffect">
                                  <p:stCondLst>
                                    <p:cond delay="339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500"/>
                            </p:stCondLst>
                            <p:childTnLst>
                              <p:par>
                                <p:cTn id="8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500"/>
                            </p:stCondLst>
                            <p:childTnLst>
                              <p:par>
                                <p:cTn id="9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500"/>
                            </p:stCondLst>
                            <p:childTnLst>
                              <p:par>
                                <p:cTn id="10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1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500"/>
                            </p:stCondLst>
                            <p:childTnLst>
                              <p:par>
                                <p:cTn id="11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1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1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500"/>
                            </p:stCondLst>
                            <p:childTnLst>
                              <p:par>
                                <p:cTn id="12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500"/>
                            </p:stCondLst>
                            <p:childTnLst>
                              <p:par>
                                <p:cTn id="13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500"/>
                            </p:stCondLst>
                            <p:childTnLst>
                              <p:par>
                                <p:cTn id="142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13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300"/>
                            </p:stCondLst>
                            <p:childTnLst>
                              <p:par>
                                <p:cTn id="150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6" dur="1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7" fill="hold">
                            <p:stCondLst>
                              <p:cond delay="1500"/>
                            </p:stCondLst>
                            <p:childTnLst>
                              <p:par>
                                <p:cTn id="158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4" dur="1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6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1500"/>
                            </p:stCondLst>
                            <p:childTnLst>
                              <p:par>
                                <p:cTn id="174" presetID="1" presetClass="exit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17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77" grpId="0" animBg="1"/>
      <p:bldP spid="77" grpId="1" animBg="1"/>
      <p:bldP spid="77" grpId="2" animBg="1"/>
      <p:bldP spid="77" grpId="3" animBg="1"/>
      <p:bldP spid="79" grpId="0" animBg="1"/>
      <p:bldP spid="79" grpId="1" animBg="1"/>
      <p:bldP spid="79" grpId="2" animBg="1"/>
      <p:bldP spid="79" grpId="3" animBg="1"/>
      <p:bldP spid="80" grpId="0" animBg="1"/>
      <p:bldP spid="80" grpId="1" animBg="1"/>
      <p:bldP spid="80" grpId="2" animBg="1"/>
      <p:bldP spid="80" grpId="3" animBg="1"/>
      <p:bldP spid="81" grpId="0" animBg="1"/>
      <p:bldP spid="81" grpId="1" animBg="1"/>
      <p:bldP spid="81" grpId="2" animBg="1"/>
      <p:bldP spid="81" grpId="3" animBg="1"/>
      <p:bldP spid="82" grpId="0" animBg="1"/>
      <p:bldP spid="82" grpId="1" animBg="1"/>
      <p:bldP spid="82" grpId="2" animBg="1"/>
      <p:bldP spid="82" grpId="3" animBg="1"/>
      <p:bldP spid="83" grpId="0" animBg="1"/>
      <p:bldP spid="83" grpId="1" animBg="1"/>
      <p:bldP spid="83" grpId="2" animBg="1"/>
      <p:bldP spid="83" grpId="3" animBg="1"/>
      <p:bldP spid="84" grpId="0" animBg="1"/>
      <p:bldP spid="84" grpId="1" animBg="1"/>
      <p:bldP spid="84" grpId="2" animBg="1"/>
      <p:bldP spid="84" grpId="3" animBg="1"/>
      <p:bldP spid="85" grpId="0" animBg="1"/>
      <p:bldP spid="85" grpId="1" animBg="1"/>
      <p:bldP spid="85" grpId="2" animBg="1"/>
      <p:bldP spid="85" grpId="3" animBg="1"/>
      <p:bldP spid="90" grpId="0" animBg="1"/>
      <p:bldP spid="90" grpId="1" animBg="1"/>
      <p:bldP spid="90" grpId="2" animBg="1"/>
      <p:bldP spid="90" grpId="3" animBg="1"/>
      <p:bldP spid="105" grpId="0" animBg="1"/>
      <p:bldP spid="105" grpId="1" animBg="1"/>
      <p:bldP spid="105" grpId="2" animBg="1"/>
      <p:bldP spid="105" grpId="3" animBg="1"/>
      <p:bldP spid="117" grpId="0" animBg="1"/>
      <p:bldP spid="117" grpId="1" animBg="1"/>
      <p:bldP spid="117" grpId="2" animBg="1"/>
      <p:bldP spid="117" grpId="3" animBg="1"/>
      <p:bldP spid="125" grpId="0" animBg="1"/>
      <p:bldP spid="125" grpId="1" animBg="1"/>
      <p:bldP spid="125" grpId="2" animBg="1"/>
      <p:bldP spid="125" grpId="3" animBg="1"/>
      <p:bldP spid="126" grpId="0" animBg="1"/>
      <p:bldP spid="126" grpId="1" animBg="1"/>
      <p:bldP spid="126" grpId="2" animBg="1"/>
      <p:bldP spid="126" grpId="3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A1E941-70D0-43EF-A2BA-BA438BD10F02}"/>
              </a:ext>
            </a:extLst>
          </p:cNvPr>
          <p:cNvCxnSpPr/>
          <p:nvPr/>
        </p:nvCxnSpPr>
        <p:spPr>
          <a:xfrm flipV="1">
            <a:off x="1541663" y="4676403"/>
            <a:ext cx="1585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74DC3628-A89A-49FB-BA6E-CF61122CE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7291" y="8989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210FDB57-BA9E-4D88-B614-52B7233B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7291" y="1584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sp>
        <p:nvSpPr>
          <p:cNvPr id="2" name="Rectangle 2">
            <a:extLst>
              <a:ext uri="{FF2B5EF4-FFF2-40B4-BE49-F238E27FC236}">
                <a16:creationId xmlns:a16="http://schemas.microsoft.com/office/drawing/2014/main" id="{E9AD9ECB-2157-474B-A2FC-8DBDFAAD4B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77717" y="191073"/>
            <a:ext cx="6118983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1- أَصِلُ 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كلَّ </a:t>
            </a:r>
            <a:r>
              <a:rPr lang="ar-BH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م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ق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طَعٍ 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بِمَا يُنَاسِبُ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ه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ُ</a:t>
            </a:r>
            <a:r>
              <a:rPr kumimoji="0" lang="ar-BH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 </a:t>
            </a:r>
            <a:r>
              <a:rPr kumimoji="0" lang="ar-SA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مِنْ الأَجْزَاءِ</a:t>
            </a:r>
            <a:r>
              <a:rPr kumimoji="0" lang="en-US" altLang="ar-SA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+mn-ea"/>
                <a:cs typeface="Sakkal Majalla" panose="02000000000000000000" pitchFamily="2" charset="-78"/>
              </a:rPr>
              <a:t>:</a:t>
            </a:r>
            <a:endParaRPr kumimoji="0" lang="en-US" altLang="ar-SA" sz="40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DBC0AA-A879-4F85-9DFB-C3315B3419F5}"/>
              </a:ext>
            </a:extLst>
          </p:cNvPr>
          <p:cNvCxnSpPr/>
          <p:nvPr/>
        </p:nvCxnSpPr>
        <p:spPr>
          <a:xfrm flipH="1">
            <a:off x="3933825" y="9386669"/>
            <a:ext cx="5715" cy="129222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0C61B697-D19E-4F8D-9619-9046A02FCAC9}"/>
              </a:ext>
            </a:extLst>
          </p:cNvPr>
          <p:cNvCxnSpPr>
            <a:cxnSpLocks/>
          </p:cNvCxnSpPr>
          <p:nvPr/>
        </p:nvCxnSpPr>
        <p:spPr>
          <a:xfrm flipV="1">
            <a:off x="5347045" y="1757825"/>
            <a:ext cx="1769044" cy="579145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B5D036-A58D-434F-8C1B-69F68528753B}"/>
              </a:ext>
            </a:extLst>
          </p:cNvPr>
          <p:cNvSpPr txBox="1"/>
          <p:nvPr/>
        </p:nvSpPr>
        <p:spPr>
          <a:xfrm>
            <a:off x="7065815" y="1229229"/>
            <a:ext cx="1712425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أُمّي وَأَبي </a:t>
            </a:r>
            <a:endParaRPr lang="en-US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A8433F1-BE39-411D-9172-78CD7B117344}"/>
              </a:ext>
            </a:extLst>
          </p:cNvPr>
          <p:cNvSpPr txBox="1"/>
          <p:nvPr/>
        </p:nvSpPr>
        <p:spPr>
          <a:xfrm>
            <a:off x="7041440" y="2120761"/>
            <a:ext cx="173680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أخْتي وَأَخي </a:t>
            </a:r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0040A11-47DB-41DB-9363-4B1279C3AC82}"/>
              </a:ext>
            </a:extLst>
          </p:cNvPr>
          <p:cNvSpPr txBox="1"/>
          <p:nvPr/>
        </p:nvSpPr>
        <p:spPr>
          <a:xfrm>
            <a:off x="7003594" y="3056822"/>
            <a:ext cx="1774646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جَدّي جَدّي</a:t>
            </a:r>
            <a:r>
              <a:rPr kumimoji="0" lang="ar-BH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 </a:t>
            </a:r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277AA95-DB11-43CE-A068-AEC8434551A5}"/>
              </a:ext>
            </a:extLst>
          </p:cNvPr>
          <p:cNvSpPr txBox="1"/>
          <p:nvPr/>
        </p:nvSpPr>
        <p:spPr>
          <a:xfrm>
            <a:off x="7041440" y="3948354"/>
            <a:ext cx="1736799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يَبْني عِزًّا</a:t>
            </a:r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DCAA5A0-3DC9-43B9-8295-752F609043B6}"/>
              </a:ext>
            </a:extLst>
          </p:cNvPr>
          <p:cNvSpPr txBox="1"/>
          <p:nvPr/>
        </p:nvSpPr>
        <p:spPr>
          <a:xfrm>
            <a:off x="7065815" y="4884415"/>
            <a:ext cx="1712424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إِنّي أَهْوى</a:t>
            </a:r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A6B2FD2-5787-4244-B4CF-27BA213780AC}"/>
              </a:ext>
            </a:extLst>
          </p:cNvPr>
          <p:cNvSpPr txBox="1"/>
          <p:nvPr/>
        </p:nvSpPr>
        <p:spPr>
          <a:xfrm>
            <a:off x="7108612" y="5705306"/>
            <a:ext cx="1669627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تَحْكي فيها</a:t>
            </a:r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D2FC35C-0F59-42D4-8DC7-C7734C4DBCA7}"/>
              </a:ext>
            </a:extLst>
          </p:cNvPr>
          <p:cNvSpPr txBox="1"/>
          <p:nvPr/>
        </p:nvSpPr>
        <p:spPr>
          <a:xfrm>
            <a:off x="3344091" y="1288789"/>
            <a:ext cx="19903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لَحْنُ الحُبِّ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9697AB-3F03-4BAC-B997-77C0DB328700}"/>
              </a:ext>
            </a:extLst>
          </p:cNvPr>
          <p:cNvSpPr txBox="1"/>
          <p:nvPr/>
        </p:nvSpPr>
        <p:spPr>
          <a:xfrm>
            <a:off x="3344091" y="2120761"/>
            <a:ext cx="19903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نَبْضُ القَلْبِ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E3CD65FB-E3B3-4059-8A22-633DBDC09992}"/>
              </a:ext>
            </a:extLst>
          </p:cNvPr>
          <p:cNvSpPr txBox="1"/>
          <p:nvPr/>
        </p:nvSpPr>
        <p:spPr>
          <a:xfrm>
            <a:off x="3344091" y="3049109"/>
            <a:ext cx="199037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رَمْزُ المَجْدِ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54C780C9-760A-4B7D-BD20-9FE04A86413C}"/>
              </a:ext>
            </a:extLst>
          </p:cNvPr>
          <p:cNvSpPr txBox="1"/>
          <p:nvPr/>
        </p:nvSpPr>
        <p:spPr>
          <a:xfrm>
            <a:off x="3344091" y="4846051"/>
            <a:ext cx="20998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عِبَرًا عِدَّة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475AF27-F0E5-489D-97FC-B76B78D8D11E}"/>
              </a:ext>
            </a:extLst>
          </p:cNvPr>
          <p:cNvSpPr txBox="1"/>
          <p:nvPr/>
        </p:nvSpPr>
        <p:spPr>
          <a:xfrm>
            <a:off x="3344092" y="3948354"/>
            <a:ext cx="2002954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لِي في البَلَدِ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B226B67-D7DD-4847-8992-4A5DFB92F379}"/>
              </a:ext>
            </a:extLst>
          </p:cNvPr>
          <p:cNvSpPr txBox="1"/>
          <p:nvPr/>
        </p:nvSpPr>
        <p:spPr>
          <a:xfrm>
            <a:off x="3344091" y="5658896"/>
            <a:ext cx="2099869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قِصَصَ الجَدَّة</a:t>
            </a:r>
            <a:endParaRPr lang="en-US" dirty="0">
              <a:solidFill>
                <a:srgbClr val="0070C0"/>
              </a:solidFill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DB71E61C-92F2-4FAA-BAC2-8BBD4CC593AE}"/>
              </a:ext>
            </a:extLst>
          </p:cNvPr>
          <p:cNvCxnSpPr>
            <a:cxnSpLocks/>
            <a:stCxn id="31" idx="3"/>
            <a:endCxn id="19" idx="1"/>
          </p:cNvCxnSpPr>
          <p:nvPr/>
        </p:nvCxnSpPr>
        <p:spPr>
          <a:xfrm>
            <a:off x="5334468" y="1611955"/>
            <a:ext cx="1706972" cy="83197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47707DC-A421-4159-B3BF-7E542EE3B05F}"/>
              </a:ext>
            </a:extLst>
          </p:cNvPr>
          <p:cNvCxnSpPr>
            <a:cxnSpLocks/>
            <a:stCxn id="33" idx="3"/>
            <a:endCxn id="23" idx="1"/>
          </p:cNvCxnSpPr>
          <p:nvPr/>
        </p:nvCxnSpPr>
        <p:spPr>
          <a:xfrm>
            <a:off x="5334468" y="3372275"/>
            <a:ext cx="1669126" cy="771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D8E116EE-A73B-41CA-BDD1-C68553351DCD}"/>
              </a:ext>
            </a:extLst>
          </p:cNvPr>
          <p:cNvCxnSpPr>
            <a:cxnSpLocks/>
          </p:cNvCxnSpPr>
          <p:nvPr/>
        </p:nvCxnSpPr>
        <p:spPr>
          <a:xfrm>
            <a:off x="5439487" y="4300426"/>
            <a:ext cx="1669125" cy="7713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196AB50F-38B2-47FA-AFD2-278BC8A11896}"/>
              </a:ext>
            </a:extLst>
          </p:cNvPr>
          <p:cNvCxnSpPr>
            <a:cxnSpLocks/>
            <a:stCxn id="36" idx="3"/>
          </p:cNvCxnSpPr>
          <p:nvPr/>
        </p:nvCxnSpPr>
        <p:spPr>
          <a:xfrm flipV="1">
            <a:off x="5443960" y="5326281"/>
            <a:ext cx="1621855" cy="655781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641B3304-2593-4D7C-B98C-7081C98E2220}"/>
              </a:ext>
            </a:extLst>
          </p:cNvPr>
          <p:cNvCxnSpPr>
            <a:cxnSpLocks/>
            <a:endCxn id="30" idx="1"/>
          </p:cNvCxnSpPr>
          <p:nvPr/>
        </p:nvCxnSpPr>
        <p:spPr>
          <a:xfrm>
            <a:off x="5494234" y="5273920"/>
            <a:ext cx="1614378" cy="754552"/>
          </a:xfrm>
          <a:prstGeom prst="line">
            <a:avLst/>
          </a:prstGeom>
          <a:ln w="3810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CA77113B-1F4F-4202-B9AC-3AAC7A08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7912"/>
            <a:ext cx="4114800" cy="365125"/>
          </a:xfrm>
        </p:spPr>
        <p:txBody>
          <a:bodyPr/>
          <a:lstStyle/>
          <a:p>
            <a:r>
              <a:rPr lang="ar-BH" dirty="0"/>
              <a:t>اللّغة العربيّة / الصّفّ الأوّل الابتدائيّ/ </a:t>
            </a:r>
            <a:r>
              <a:rPr lang="ar-SA" dirty="0"/>
              <a:t>أُنْشودَةُ الوَحْدَةِ</a:t>
            </a:r>
            <a:r>
              <a:rPr lang="ar-BH" dirty="0"/>
              <a:t>/ </a:t>
            </a:r>
            <a:r>
              <a:rPr lang="ar-SA" dirty="0"/>
              <a:t>أُسْرَتي</a:t>
            </a:r>
            <a:endParaRPr lang="en-US" dirty="0"/>
          </a:p>
        </p:txBody>
      </p:sp>
      <p:pic>
        <p:nvPicPr>
          <p:cNvPr id="3" name="انشودة ٣">
            <a:hlinkClick r:id="" action="ppaction://media"/>
            <a:extLst>
              <a:ext uri="{FF2B5EF4-FFF2-40B4-BE49-F238E27FC236}">
                <a16:creationId xmlns:a16="http://schemas.microsoft.com/office/drawing/2014/main" id="{9BACD4C4-FFA6-4BE5-9DC6-31E1B022C81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36147" y="61842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01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228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2A1E941-70D0-43EF-A2BA-BA438BD10F02}"/>
              </a:ext>
            </a:extLst>
          </p:cNvPr>
          <p:cNvCxnSpPr/>
          <p:nvPr/>
        </p:nvCxnSpPr>
        <p:spPr>
          <a:xfrm flipV="1">
            <a:off x="1541663" y="4676403"/>
            <a:ext cx="1585" cy="1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2" name="Rectangle 9">
            <a:extLst>
              <a:ext uri="{FF2B5EF4-FFF2-40B4-BE49-F238E27FC236}">
                <a16:creationId xmlns:a16="http://schemas.microsoft.com/office/drawing/2014/main" id="{74DC3628-A89A-49FB-BA6E-CF61122CE2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7291" y="8989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angle 18">
            <a:extLst>
              <a:ext uri="{FF2B5EF4-FFF2-40B4-BE49-F238E27FC236}">
                <a16:creationId xmlns:a16="http://schemas.microsoft.com/office/drawing/2014/main" id="{210FDB57-BA9E-4D88-B614-52B7233B61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767291" y="1584759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DDDBC0AA-A879-4F85-9DFB-C3315B3419F5}"/>
              </a:ext>
            </a:extLst>
          </p:cNvPr>
          <p:cNvCxnSpPr/>
          <p:nvPr/>
        </p:nvCxnSpPr>
        <p:spPr>
          <a:xfrm flipH="1">
            <a:off x="3933825" y="9386669"/>
            <a:ext cx="5715" cy="1292225"/>
          </a:xfrm>
          <a:prstGeom prst="line">
            <a:avLst/>
          </a:prstGeom>
          <a:noFill/>
          <a:ln w="19050" cap="flat" cmpd="sng" algn="ctr">
            <a:solidFill>
              <a:srgbClr val="FF0000"/>
            </a:solidFill>
            <a:prstDash val="soli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9DB5D036-A58D-434F-8C1B-69F68528753B}"/>
              </a:ext>
            </a:extLst>
          </p:cNvPr>
          <p:cNvSpPr txBox="1"/>
          <p:nvPr/>
        </p:nvSpPr>
        <p:spPr>
          <a:xfrm>
            <a:off x="7371205" y="5112535"/>
            <a:ext cx="17711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أُمّي وَأَبي  </a:t>
            </a:r>
            <a:endParaRPr lang="en-US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FC9697AB-3F03-4BAC-B997-77C0DB328700}"/>
              </a:ext>
            </a:extLst>
          </p:cNvPr>
          <p:cNvSpPr txBox="1"/>
          <p:nvPr/>
        </p:nvSpPr>
        <p:spPr>
          <a:xfrm>
            <a:off x="5563405" y="5178782"/>
            <a:ext cx="1862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kumimoji="0" lang="ar-SA" altLang="ar-SA" sz="3600" b="1" i="0" u="none" strike="noStrike" kern="1200" cap="none" spc="0" normalizeH="0" baseline="0" noProof="0" dirty="0" bmk="_Hlk33263620">
                <a:ln>
                  <a:noFill/>
                </a:ln>
                <a:effectLst/>
                <a:uLnTx/>
                <a:uFillTx/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نَبْضُ القَلْبِ</a:t>
            </a:r>
            <a:endParaRPr lang="en-US" dirty="0"/>
          </a:p>
        </p:txBody>
      </p:sp>
      <p:sp>
        <p:nvSpPr>
          <p:cNvPr id="50" name="Footer Placeholder 3">
            <a:extLst>
              <a:ext uri="{FF2B5EF4-FFF2-40B4-BE49-F238E27FC236}">
                <a16:creationId xmlns:a16="http://schemas.microsoft.com/office/drawing/2014/main" id="{CA77113B-1F4F-4202-B9AC-3AAC7A08E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7912"/>
            <a:ext cx="4114800" cy="365125"/>
          </a:xfrm>
        </p:spPr>
        <p:txBody>
          <a:bodyPr/>
          <a:lstStyle/>
          <a:p>
            <a:r>
              <a:rPr lang="ar-BH" dirty="0"/>
              <a:t>اللّغة العربيّة / الصّفّ الأوّل الابتدائيّ/ </a:t>
            </a:r>
            <a:r>
              <a:rPr lang="ar-SA" dirty="0"/>
              <a:t>أُنْشودَةُ الوَحْدَةِ</a:t>
            </a:r>
            <a:r>
              <a:rPr lang="ar-BH" dirty="0"/>
              <a:t>/ </a:t>
            </a:r>
            <a:r>
              <a:rPr lang="ar-SA" dirty="0"/>
              <a:t>أُسْرَتي</a:t>
            </a:r>
            <a:endParaRPr lang="en-US" dirty="0"/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4B34D64-67EC-4A98-AA7D-E7A89F6BDE6D}"/>
              </a:ext>
            </a:extLst>
          </p:cNvPr>
          <p:cNvSpPr/>
          <p:nvPr/>
        </p:nvSpPr>
        <p:spPr>
          <a:xfrm>
            <a:off x="6492510" y="28052"/>
            <a:ext cx="5295039" cy="93871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rtl="1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ar-SA" altLang="ar-SA" sz="4000" b="1" dirty="0">
                <a:solidFill>
                  <a:srgbClr val="0070C0"/>
                </a:solidFill>
                <a:latin typeface="Sakkal Majalla" panose="02000000000000000000" pitchFamily="2" charset="-78"/>
                <a:ea typeface="Calibri" panose="020F0502020204030204" pitchFamily="34" charset="0"/>
                <a:cs typeface="Sakkal Majalla" panose="02000000000000000000" pitchFamily="2" charset="-78"/>
              </a:rPr>
              <a:t>2-أَتَأَمَّلُ الصّورَةَ، وَأَقْرَأُ مَعَ الـمُعَلِّمِ: </a:t>
            </a:r>
            <a:endParaRPr kumimoji="0" lang="ar-SA" altLang="ar-SA" sz="40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Sakkal Majalla" panose="02000000000000000000" pitchFamily="2" charset="-78"/>
              <a:ea typeface="Calibri" panose="020F0502020204030204" pitchFamily="34" charset="0"/>
              <a:cs typeface="Sakkal Majalla" panose="02000000000000000000" pitchFamily="2" charset="-78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9441A03-88C2-4C78-AE7D-B328B2FC334E}"/>
              </a:ext>
            </a:extLst>
          </p:cNvPr>
          <p:cNvGrpSpPr/>
          <p:nvPr/>
        </p:nvGrpSpPr>
        <p:grpSpPr>
          <a:xfrm>
            <a:off x="6135641" y="1268291"/>
            <a:ext cx="2738070" cy="3283599"/>
            <a:chOff x="8825258" y="1199717"/>
            <a:chExt cx="2738070" cy="3283599"/>
          </a:xfrm>
        </p:grpSpPr>
        <p:pic>
          <p:nvPicPr>
            <p:cNvPr id="39" name="Picture 38" descr="A drawing of a face&#10;&#10;Description automatically generated">
              <a:extLst>
                <a:ext uri="{FF2B5EF4-FFF2-40B4-BE49-F238E27FC236}">
                  <a16:creationId xmlns:a16="http://schemas.microsoft.com/office/drawing/2014/main" id="{6988F613-CD14-4C9F-AC62-98B000A5E605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45435" y="2899381"/>
              <a:ext cx="2717893" cy="1583935"/>
            </a:xfrm>
            <a:prstGeom prst="rect">
              <a:avLst/>
            </a:prstGeom>
          </p:spPr>
        </p:pic>
        <p:pic>
          <p:nvPicPr>
            <p:cNvPr id="41" name="Picture 40" descr="A close up of a logo&#10;&#10;Description automatically generated">
              <a:extLst>
                <a:ext uri="{FF2B5EF4-FFF2-40B4-BE49-F238E27FC236}">
                  <a16:creationId xmlns:a16="http://schemas.microsoft.com/office/drawing/2014/main" id="{B98E075F-D704-444E-971E-B1112C5A6CB6}"/>
                </a:ext>
              </a:extLst>
            </p:cNvPr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672"/>
            <a:stretch/>
          </p:blipFill>
          <p:spPr bwMode="auto">
            <a:xfrm>
              <a:off x="8825258" y="1199717"/>
              <a:ext cx="2717893" cy="1724078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sp>
        <p:nvSpPr>
          <p:cNvPr id="5" name="Heart 4">
            <a:extLst>
              <a:ext uri="{FF2B5EF4-FFF2-40B4-BE49-F238E27FC236}">
                <a16:creationId xmlns:a16="http://schemas.microsoft.com/office/drawing/2014/main" id="{5AE1E57D-E6F3-4D21-899B-EDD26E6088AF}"/>
              </a:ext>
            </a:extLst>
          </p:cNvPr>
          <p:cNvSpPr/>
          <p:nvPr/>
        </p:nvSpPr>
        <p:spPr>
          <a:xfrm>
            <a:off x="2219248" y="1976377"/>
            <a:ext cx="2166762" cy="2031983"/>
          </a:xfrm>
          <a:prstGeom prst="heart">
            <a:avLst/>
          </a:prstGeom>
          <a:solidFill>
            <a:srgbClr val="FF0000"/>
          </a:solidFill>
          <a:effectLst>
            <a:glow rad="76200">
              <a:srgbClr val="FF0000">
                <a:alpha val="40000"/>
              </a:srgbClr>
            </a:glow>
            <a:outerShdw dir="21540000" sx="133000" sy="133000" algn="ctr" rotWithShape="0">
              <a:srgbClr val="FF0000">
                <a:alpha val="43000"/>
              </a:srgbClr>
            </a:outerShdw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4182B87-BDB5-4FEC-9157-2C28D98E6EC1}"/>
              </a:ext>
            </a:extLst>
          </p:cNvPr>
          <p:cNvSpPr/>
          <p:nvPr/>
        </p:nvSpPr>
        <p:spPr>
          <a:xfrm>
            <a:off x="7856545" y="5081757"/>
            <a:ext cx="1285776" cy="70788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6023CF1-98A3-41B7-8EF4-CEF08034E560}"/>
              </a:ext>
            </a:extLst>
          </p:cNvPr>
          <p:cNvSpPr/>
          <p:nvPr/>
        </p:nvSpPr>
        <p:spPr>
          <a:xfrm>
            <a:off x="5735292" y="5112535"/>
            <a:ext cx="1635913" cy="707886"/>
          </a:xfrm>
          <a:prstGeom prst="rect">
            <a:avLst/>
          </a:prstGeom>
          <a:solidFill>
            <a:srgbClr val="00FFFF">
              <a:alpha val="2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pic>
        <p:nvPicPr>
          <p:cNvPr id="2" name="انشودة ٤">
            <a:hlinkClick r:id="" action="ppaction://media"/>
            <a:extLst>
              <a:ext uri="{FF2B5EF4-FFF2-40B4-BE49-F238E27FC236}">
                <a16:creationId xmlns:a16="http://schemas.microsoft.com/office/drawing/2014/main" id="{92D7CFEE-365C-407B-B2AD-FB4AEA3DAB9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1758" y="61842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9815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1575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grpId="1" nodeType="withEffect">
                                  <p:stCondLst>
                                    <p:cond delay="17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182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1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18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2" nodeType="withEffect">
                                  <p:stCondLst>
                                    <p:cond delay="21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3" nodeType="withEffect">
                                  <p:stCondLst>
                                    <p:cond delay="23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2" nodeType="withEffect">
                                  <p:stCondLst>
                                    <p:cond delay="237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8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grpId="3" nodeType="withEffect">
                                  <p:stCondLst>
                                    <p:cond delay="257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42" grpId="0" animBg="1"/>
      <p:bldP spid="42" grpId="1" animBg="1"/>
      <p:bldP spid="42" grpId="2" animBg="1"/>
      <p:bldP spid="42" grpId="3" animBg="1"/>
      <p:bldP spid="45" grpId="0" animBg="1"/>
      <p:bldP spid="45" grpId="1" animBg="1"/>
      <p:bldP spid="45" grpId="2" animBg="1"/>
      <p:bldP spid="45" grpId="3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15A17-16DD-4A24-96B3-2FA8B5315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06941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ar-SA" sz="8800" b="1" dirty="0">
                <a:solidFill>
                  <a:srgbClr val="FF0000"/>
                </a:solidFill>
                <a:latin typeface="Sakkal Majalla" panose="02000000000000000000" pitchFamily="2" charset="-78"/>
                <a:cs typeface="Sakkal Majalla" panose="02000000000000000000" pitchFamily="2" charset="-78"/>
              </a:rPr>
              <a:t>انْتَهى الدَّرْسُ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0A39418-0C7E-428C-B740-4EA11CBE58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427912"/>
            <a:ext cx="4114800" cy="365125"/>
          </a:xfrm>
        </p:spPr>
        <p:txBody>
          <a:bodyPr/>
          <a:lstStyle/>
          <a:p>
            <a:r>
              <a:rPr lang="ar-BH" dirty="0"/>
              <a:t>اللّغة العربيّة / الصّفّ الأوّل الابتدائيّ/ </a:t>
            </a:r>
            <a:r>
              <a:rPr lang="ar-SA" dirty="0"/>
              <a:t>أُنْشودَةُ الوَحْدَةِ</a:t>
            </a:r>
            <a:r>
              <a:rPr lang="ar-BH" dirty="0"/>
              <a:t>/ </a:t>
            </a:r>
            <a:r>
              <a:rPr lang="ar-SA" dirty="0"/>
              <a:t>أُسْرَتي</a:t>
            </a:r>
            <a:endParaRPr lang="en-US" dirty="0"/>
          </a:p>
        </p:txBody>
      </p:sp>
      <p:pic>
        <p:nvPicPr>
          <p:cNvPr id="3" name="انشودة ٥">
            <a:hlinkClick r:id="" action="ppaction://media"/>
            <a:extLst>
              <a:ext uri="{FF2B5EF4-FFF2-40B4-BE49-F238E27FC236}">
                <a16:creationId xmlns:a16="http://schemas.microsoft.com/office/drawing/2014/main" id="{4F125E03-66B5-4B8C-A388-7A9749FCF6A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74511" y="6184230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15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45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16930</TotalTime>
  <Words>204</Words>
  <Application>Microsoft Office PowerPoint</Application>
  <PresentationFormat>Widescreen</PresentationFormat>
  <Paragraphs>35</Paragraphs>
  <Slides>5</Slides>
  <Notes>1</Notes>
  <HiddenSlides>0</HiddenSlides>
  <MMClips>5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Sakkal Majalla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انْتَهى الدَّرْسُ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Tufik Ben Saleh Aldaaji</dc:creator>
  <cp:lastModifiedBy>Amal Abdulla Ahmed Alsayed</cp:lastModifiedBy>
  <cp:revision>365</cp:revision>
  <dcterms:created xsi:type="dcterms:W3CDTF">2020-09-08T04:24:33Z</dcterms:created>
  <dcterms:modified xsi:type="dcterms:W3CDTF">2020-11-25T06:03:41Z</dcterms:modified>
</cp:coreProperties>
</file>