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374" r:id="rId4"/>
    <p:sldId id="375" r:id="rId5"/>
    <p:sldId id="347" r:id="rId6"/>
    <p:sldId id="381" r:id="rId7"/>
    <p:sldId id="382" r:id="rId8"/>
    <p:sldId id="367" r:id="rId9"/>
    <p:sldId id="376" r:id="rId10"/>
    <p:sldId id="369" r:id="rId11"/>
    <p:sldId id="370" r:id="rId12"/>
    <p:sldId id="371" r:id="rId13"/>
    <p:sldId id="372" r:id="rId14"/>
    <p:sldId id="380" r:id="rId15"/>
    <p:sldId id="378" r:id="rId16"/>
    <p:sldId id="379" r:id="rId17"/>
    <p:sldId id="383" r:id="rId18"/>
    <p:sldId id="373" r:id="rId19"/>
    <p:sldId id="358" r:id="rId20"/>
    <p:sldId id="384" r:id="rId21"/>
    <p:sldId id="3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86D3-DBFA-4FD0-8DD3-FCFB128451E2}" type="datetimeFigureOut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6E9D-F1E7-4683-A50E-1305FD6DE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6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1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63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94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4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2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2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4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9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3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2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BH" dirty="0"/>
              <a:t>بماذا تذكرك هذه الصُّورة؟ </a:t>
            </a:r>
            <a:r>
              <a:rPr lang="ar-BH" dirty="0">
                <a:solidFill>
                  <a:srgbClr val="0070C0"/>
                </a:solidFill>
              </a:rPr>
              <a:t>مستشفى،</a:t>
            </a:r>
            <a:r>
              <a:rPr lang="ar-BH" baseline="0" dirty="0">
                <a:solidFill>
                  <a:srgbClr val="0070C0"/>
                </a:solidFill>
              </a:rPr>
              <a:t> مدرسة، حديقة.</a:t>
            </a:r>
            <a:endParaRPr lang="ar-BH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57A8-AE18-4654-B6AF-04B3577165BE}" type="slidenum">
              <a:rPr lang="ar-BH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9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1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2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8.mp4"/><Relationship Id="rId1" Type="http://schemas.microsoft.com/office/2007/relationships/media" Target="../media/media18.mp4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9.mp4"/><Relationship Id="rId1" Type="http://schemas.microsoft.com/office/2007/relationships/media" Target="../media/media19.mp4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0.mp4"/><Relationship Id="rId1" Type="http://schemas.microsoft.com/office/2007/relationships/media" Target="../media/media20.mp4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1.xml"/><Relationship Id="rId11" Type="http://schemas.openxmlformats.org/officeDocument/2006/relationships/image" Target="../media/image4.png"/><Relationship Id="rId5" Type="http://schemas.openxmlformats.org/officeDocument/2006/relationships/image" Target="../media/image2.jpeg"/><Relationship Id="rId10" Type="http://schemas.openxmlformats.org/officeDocument/2006/relationships/image" Target="../media/image9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6"/>
          <a:stretch/>
        </p:blipFill>
        <p:spPr>
          <a:xfrm>
            <a:off x="3623673" y="3023948"/>
            <a:ext cx="4880206" cy="3262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72335"/>
          <a:stretch/>
        </p:blipFill>
        <p:spPr>
          <a:xfrm>
            <a:off x="1945419" y="2005652"/>
            <a:ext cx="8151223" cy="80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69645" y="1420412"/>
            <a:ext cx="948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/>
              <a:t>الْحَلْقَةُ الْأُولَى، الفَصْلُ الدِراسِيُّ الأَوَّلُ، اللُّغَةُ الْعَرَبِيَّة، الصّفُّ الأوّلُ الابتدائيّ </a:t>
            </a:r>
            <a:endParaRPr lang="en-US" sz="2800" b="1" dirty="0"/>
          </a:p>
        </p:txBody>
      </p:sp>
      <p:sp>
        <p:nvSpPr>
          <p:cNvPr id="9" name="مربع نص 1"/>
          <p:cNvSpPr txBox="1"/>
          <p:nvPr/>
        </p:nvSpPr>
        <p:spPr>
          <a:xfrm>
            <a:off x="4628929" y="2217146"/>
            <a:ext cx="278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وحْدَةُ (نَتَهَيَّأُ لِلمَدْرَسَةِ)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"/>
          <p:cNvSpPr txBox="1"/>
          <p:nvPr/>
        </p:nvSpPr>
        <p:spPr>
          <a:xfrm>
            <a:off x="4696943" y="3224003"/>
            <a:ext cx="264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(اليَوْمُ الحادِي عَشَرْ)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مربع نص 1"/>
          <p:cNvSpPr txBox="1"/>
          <p:nvPr/>
        </p:nvSpPr>
        <p:spPr>
          <a:xfrm>
            <a:off x="4992510" y="2812454"/>
            <a:ext cx="205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prstClr val="black"/>
                </a:solidFill>
              </a:rPr>
              <a:t>عُنْوانُ الدَّرْسِ: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١">
            <a:hlinkClick r:id="" action="ppaction://media"/>
            <a:extLst>
              <a:ext uri="{FF2B5EF4-FFF2-40B4-BE49-F238E27FC236}">
                <a16:creationId xmlns:a16="http://schemas.microsoft.com/office/drawing/2014/main" id="{F05B34D7-50C4-4013-BF1D-72722A979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65" y="6145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2914364" y="1626606"/>
            <a:ext cx="5352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كُلَّ شَخْصٍ بِحالَةِ الطَّقْسِ المُناسِبَةِ.</a:t>
            </a:r>
          </a:p>
        </p:txBody>
      </p:sp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AFF65-97FF-48CC-9E6E-896AE88518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1" t="33321" r="14893" b="52880"/>
          <a:stretch/>
        </p:blipFill>
        <p:spPr>
          <a:xfrm>
            <a:off x="6096000" y="2361365"/>
            <a:ext cx="3309639" cy="106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B7719-C648-4C33-9250-3E7C41EB7A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1" t="47378" r="14964" b="38824"/>
          <a:stretch/>
        </p:blipFill>
        <p:spPr>
          <a:xfrm>
            <a:off x="6069367" y="3514404"/>
            <a:ext cx="3336272" cy="963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99B62-494F-488D-8DEB-4C7D99A318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962" t="61876" r="14892" b="24325"/>
          <a:stretch/>
        </p:blipFill>
        <p:spPr>
          <a:xfrm>
            <a:off x="6082681" y="4543482"/>
            <a:ext cx="3309640" cy="1030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FCFF2-8E37-42F4-AF2B-DDAE7059C1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33268" r="56543" b="53528"/>
          <a:stretch/>
        </p:blipFill>
        <p:spPr>
          <a:xfrm>
            <a:off x="647239" y="2330595"/>
            <a:ext cx="3309639" cy="1064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A86029-BB99-42A8-AD9E-FF784744A9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46731" r="56747" b="39471"/>
          <a:stretch/>
        </p:blipFill>
        <p:spPr>
          <a:xfrm>
            <a:off x="647239" y="3546194"/>
            <a:ext cx="3336273" cy="963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0EFA2-35AB-4083-A7E4-57C83606E6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61230" r="56675" b="23718"/>
          <a:stretch/>
        </p:blipFill>
        <p:spPr>
          <a:xfrm>
            <a:off x="689601" y="4618944"/>
            <a:ext cx="3336274" cy="8659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901304-1B89-4F24-8D53-945542CD7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3" t="75728" r="14442" b="9920"/>
          <a:stretch/>
        </p:blipFill>
        <p:spPr>
          <a:xfrm>
            <a:off x="6069364" y="5567095"/>
            <a:ext cx="3336275" cy="8021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5E37DF-4E30-403E-BFA5-813EFE4AF9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76040" r="56415" b="10161"/>
          <a:stretch/>
        </p:blipFill>
        <p:spPr>
          <a:xfrm>
            <a:off x="751282" y="5567095"/>
            <a:ext cx="3355758" cy="8021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33F64F-C861-49C0-8B54-F372D8CA2790}"/>
              </a:ext>
            </a:extLst>
          </p:cNvPr>
          <p:cNvCxnSpPr>
            <a:cxnSpLocks/>
          </p:cNvCxnSpPr>
          <p:nvPr/>
        </p:nvCxnSpPr>
        <p:spPr>
          <a:xfrm flipH="1">
            <a:off x="4107041" y="2986285"/>
            <a:ext cx="1769976" cy="1843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633505-C9C5-4332-BB52-18BE1AF6F4FA}"/>
              </a:ext>
            </a:extLst>
          </p:cNvPr>
          <p:cNvCxnSpPr>
            <a:cxnSpLocks/>
          </p:cNvCxnSpPr>
          <p:nvPr/>
        </p:nvCxnSpPr>
        <p:spPr>
          <a:xfrm flipH="1" flipV="1">
            <a:off x="4075964" y="2902998"/>
            <a:ext cx="1801480" cy="12046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D709D1-11CE-4450-98BB-2A95CBA0FB59}"/>
              </a:ext>
            </a:extLst>
          </p:cNvPr>
          <p:cNvCxnSpPr>
            <a:cxnSpLocks/>
          </p:cNvCxnSpPr>
          <p:nvPr/>
        </p:nvCxnSpPr>
        <p:spPr>
          <a:xfrm flipH="1" flipV="1">
            <a:off x="4107041" y="4043716"/>
            <a:ext cx="1826626" cy="8978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CF6FAE-09DC-4E2D-9850-FE494825B94D}"/>
              </a:ext>
            </a:extLst>
          </p:cNvPr>
          <p:cNvCxnSpPr>
            <a:cxnSpLocks/>
          </p:cNvCxnSpPr>
          <p:nvPr/>
        </p:nvCxnSpPr>
        <p:spPr>
          <a:xfrm flipH="1">
            <a:off x="4271131" y="6063571"/>
            <a:ext cx="160588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١١">
            <a:hlinkClick r:id="" action="ppaction://media"/>
            <a:extLst>
              <a:ext uri="{FF2B5EF4-FFF2-40B4-BE49-F238E27FC236}">
                <a16:creationId xmlns:a16="http://schemas.microsoft.com/office/drawing/2014/main" id="{D581408B-36E6-48F4-A646-F385097FB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68" y="6288179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F4F592FA-8EA2-4A90-AF85-15A730145B0C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1C45F32-78C8-448E-B81C-A564CDAB74BD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4647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أَنَا وَالطَّقْسُ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2366151" y="1794811"/>
            <a:ext cx="61203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أُحَوِّطُ صورَةَ الطَّقْسِ المُناسِبِ لِلَّعِبِ وَأَذْكُرُ السَّبَبَ:</a:t>
            </a:r>
          </a:p>
        </p:txBody>
      </p:sp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2DB58-E415-4977-80A9-FAC055C791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76040" r="56415" b="10161"/>
          <a:stretch/>
        </p:blipFill>
        <p:spPr>
          <a:xfrm>
            <a:off x="190921" y="3064240"/>
            <a:ext cx="4611355" cy="1514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ED741-CD82-4038-B0E6-772A15BB73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33268" r="56543" b="53528"/>
          <a:stretch/>
        </p:blipFill>
        <p:spPr>
          <a:xfrm>
            <a:off x="5016962" y="3034076"/>
            <a:ext cx="4485415" cy="15146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DF62674-9A64-451D-A4E6-483E0897AEBD}"/>
              </a:ext>
            </a:extLst>
          </p:cNvPr>
          <p:cNvSpPr/>
          <p:nvPr/>
        </p:nvSpPr>
        <p:spPr>
          <a:xfrm>
            <a:off x="143198" y="2766124"/>
            <a:ext cx="4611355" cy="1925146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Vertical Scroll 8">
            <a:extLst>
              <a:ext uri="{FF2B5EF4-FFF2-40B4-BE49-F238E27FC236}">
                <a16:creationId xmlns:a16="http://schemas.microsoft.com/office/drawing/2014/main" id="{42D27B57-9C2A-4D9E-8911-48BAC962A87B}"/>
              </a:ext>
            </a:extLst>
          </p:cNvPr>
          <p:cNvSpPr/>
          <p:nvPr/>
        </p:nvSpPr>
        <p:spPr>
          <a:xfrm>
            <a:off x="2272937" y="5209816"/>
            <a:ext cx="7593367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أَخْتارُ الصَيْفَ؛ لأَنَّهُ يُساعِدُني عَلَى التَحْرِكِ بِح</a:t>
            </a:r>
            <a:r>
              <a:rPr lang="ar-BH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رْيَّةٍ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١٢">
            <a:hlinkClick r:id="" action="ppaction://media"/>
            <a:extLst>
              <a:ext uri="{FF2B5EF4-FFF2-40B4-BE49-F238E27FC236}">
                <a16:creationId xmlns:a16="http://schemas.microsoft.com/office/drawing/2014/main" id="{FC47BDA1-8134-459A-A94F-C1921F315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  <p:sp>
        <p:nvSpPr>
          <p:cNvPr id="8" name="Cloud Callout 15">
            <a:extLst>
              <a:ext uri="{FF2B5EF4-FFF2-40B4-BE49-F238E27FC236}">
                <a16:creationId xmlns:a16="http://schemas.microsoft.com/office/drawing/2014/main" id="{BBA365A8-9A2E-4388-AD6B-05861D6806D5}"/>
              </a:ext>
            </a:extLst>
          </p:cNvPr>
          <p:cNvSpPr/>
          <p:nvPr/>
        </p:nvSpPr>
        <p:spPr>
          <a:xfrm>
            <a:off x="85168" y="18562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DDEDEEA0-1F68-4F9C-BE83-087B5606A9AB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9767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30820" y="257453"/>
            <a:ext cx="10451692" cy="1589102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665537" y="1608909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6BE5E-6DBE-40CB-BF5E-264CF61F5CB9}"/>
              </a:ext>
            </a:extLst>
          </p:cNvPr>
          <p:cNvSpPr txBox="1"/>
          <p:nvPr/>
        </p:nvSpPr>
        <p:spPr>
          <a:xfrm>
            <a:off x="321322" y="736915"/>
            <a:ext cx="1026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أَجْمَعُ القِطَعَ المُبَعْثَرَةَ وَاكْتَشِفُ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شَكْلَ اللُّعْبَةِ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3BBA03-35DE-4BF5-97A6-7214AD103F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t="1405" r="2506" b="39565"/>
          <a:stretch/>
        </p:blipFill>
        <p:spPr>
          <a:xfrm>
            <a:off x="5828476" y="2378933"/>
            <a:ext cx="1943638" cy="3052951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31FBB4-2947-494F-8A9D-492567A6A4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0" t="1405" r="41530" b="39565"/>
          <a:stretch/>
        </p:blipFill>
        <p:spPr>
          <a:xfrm>
            <a:off x="3313162" y="2378932"/>
            <a:ext cx="744840" cy="3052951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4F39383-B004-4E39-96C1-CBA7621760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t="1405" r="56131" b="39565"/>
          <a:stretch/>
        </p:blipFill>
        <p:spPr>
          <a:xfrm>
            <a:off x="4288470" y="2379853"/>
            <a:ext cx="1100831" cy="3052951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F6B50C-F4B5-4098-9CC0-EAD5D7E377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405" r="77878" b="39565"/>
          <a:stretch/>
        </p:blipFill>
        <p:spPr>
          <a:xfrm>
            <a:off x="2423279" y="2379851"/>
            <a:ext cx="528556" cy="3052951"/>
          </a:xfrm>
          <a:prstGeom prst="rect">
            <a:avLst/>
          </a:prstGeom>
        </p:spPr>
      </p:pic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7F30BB-0519-4752-96BD-6A714BBB7C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t="1405" r="2506" b="39565"/>
          <a:stretch/>
        </p:blipFill>
        <p:spPr>
          <a:xfrm>
            <a:off x="12403131" y="82432"/>
            <a:ext cx="1943638" cy="3052951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846551A-A36F-4B87-AC7D-D26AE715AC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0" t="1405" r="41530" b="39565"/>
          <a:stretch/>
        </p:blipFill>
        <p:spPr>
          <a:xfrm>
            <a:off x="-866912" y="82433"/>
            <a:ext cx="744840" cy="3052951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190CFA9-8DA0-4CD6-ABB7-DC1F52B467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t="1405" r="56131" b="39565"/>
          <a:stretch/>
        </p:blipFill>
        <p:spPr>
          <a:xfrm>
            <a:off x="-1210128" y="3425569"/>
            <a:ext cx="1100831" cy="3052951"/>
          </a:xfrm>
          <a:prstGeom prst="rect">
            <a:avLst/>
          </a:prstGeom>
        </p:spPr>
      </p:pic>
      <p:pic>
        <p:nvPicPr>
          <p:cNvPr id="31" name="Picture 3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CFFB50A-7A56-4F2F-ACF7-C8EA29368B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405" r="77878" b="39565"/>
          <a:stretch/>
        </p:blipFill>
        <p:spPr>
          <a:xfrm>
            <a:off x="13010492" y="3511432"/>
            <a:ext cx="528556" cy="3052951"/>
          </a:xfrm>
          <a:prstGeom prst="rect">
            <a:avLst/>
          </a:prstGeom>
        </p:spPr>
      </p:pic>
      <p:pic>
        <p:nvPicPr>
          <p:cNvPr id="5" name="١٣">
            <a:hlinkClick r:id="" action="ppaction://media"/>
            <a:extLst>
              <a:ext uri="{FF2B5EF4-FFF2-40B4-BE49-F238E27FC236}">
                <a16:creationId xmlns:a16="http://schemas.microsoft.com/office/drawing/2014/main" id="{5885CC73-84D0-414F-8FAA-2280D5A04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238252"/>
            <a:ext cx="609600" cy="609600"/>
          </a:xfrm>
          <a:prstGeom prst="rect">
            <a:avLst/>
          </a:prstGeom>
        </p:spPr>
      </p:pic>
      <p:sp>
        <p:nvSpPr>
          <p:cNvPr id="6" name="Cloud Callout 15">
            <a:extLst>
              <a:ext uri="{FF2B5EF4-FFF2-40B4-BE49-F238E27FC236}">
                <a16:creationId xmlns:a16="http://schemas.microsoft.com/office/drawing/2014/main" id="{C4178811-AB1A-4C80-A25D-2DB3292E621C}"/>
              </a:ext>
            </a:extLst>
          </p:cNvPr>
          <p:cNvSpPr/>
          <p:nvPr/>
        </p:nvSpPr>
        <p:spPr>
          <a:xfrm>
            <a:off x="671973" y="1846555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523A261-C181-4444-9B20-7EA1990D7BB7}"/>
              </a:ext>
            </a:extLst>
          </p:cNvPr>
          <p:cNvSpPr/>
          <p:nvPr/>
        </p:nvSpPr>
        <p:spPr>
          <a:xfrm>
            <a:off x="10682512" y="82432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2063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7891 -7.40741E-7 C -0.3905 -7.40741E-7 -0.53907 0.10532 -0.53907 0.17477 L -0.53907 0.3388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3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1 -0.02477 L 0.37578 -0.02477 C 0.42747 -0.02477 0.4914 0.075 0.4914 0.15671 L 0.4914 0.3388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01 -0.1713 L 0.28737 -0.1713 C 0.35157 -0.1713 0.43112 -0.16528 0.43112 -0.16042 L 0.43112 -0.1486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03 -0.15046 L -0.90612 -0.15046 C -0.84896 -0.15046 -0.77682 -0.15671 -0.77682 -0.15903 L -0.77682 -0.1611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أُلاحِظُ وَأَتَحَدَّثُ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2413749" y="1777056"/>
            <a:ext cx="62759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أَسْر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دُ أَحْداثَ القِصَّةِ شَفَوِيَّا، وَأَتَصَوَّرُ نِهايَةً مُناسِبَةً لَها:</a:t>
            </a:r>
          </a:p>
        </p:txBody>
      </p:sp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5C923A-E5F7-4B94-8AAB-C409AE898D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34438" r="14237" b="48177"/>
          <a:stretch/>
        </p:blipFill>
        <p:spPr>
          <a:xfrm>
            <a:off x="3548761" y="2657123"/>
            <a:ext cx="4165933" cy="283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8613C-1D1B-493C-8659-E55BB19EE68B}"/>
              </a:ext>
            </a:extLst>
          </p:cNvPr>
          <p:cNvSpPr txBox="1"/>
          <p:nvPr/>
        </p:nvSpPr>
        <p:spPr>
          <a:xfrm>
            <a:off x="6871315" y="2800210"/>
            <a:ext cx="6835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١٤">
            <a:hlinkClick r:id="" action="ppaction://media"/>
            <a:extLst>
              <a:ext uri="{FF2B5EF4-FFF2-40B4-BE49-F238E27FC236}">
                <a16:creationId xmlns:a16="http://schemas.microsoft.com/office/drawing/2014/main" id="{0552BF4F-C86E-4EC2-B410-8E0308706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  <p:sp>
        <p:nvSpPr>
          <p:cNvPr id="8" name="Cloud Callout 15">
            <a:extLst>
              <a:ext uri="{FF2B5EF4-FFF2-40B4-BE49-F238E27FC236}">
                <a16:creationId xmlns:a16="http://schemas.microsoft.com/office/drawing/2014/main" id="{2B91D1E2-E77B-4E2F-9439-EA1BF36F0EE9}"/>
              </a:ext>
            </a:extLst>
          </p:cNvPr>
          <p:cNvSpPr/>
          <p:nvPr/>
        </p:nvSpPr>
        <p:spPr>
          <a:xfrm>
            <a:off x="134983" y="7468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أَرْبَعِ دَقَائِقٍ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403189C-5AC6-4C7D-B4A6-75172314F1B9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6723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95DCC0-FAAE-4264-AD73-09634F03CB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34438" r="53019" b="48177"/>
          <a:stretch/>
        </p:blipFill>
        <p:spPr>
          <a:xfrm>
            <a:off x="3556304" y="2662264"/>
            <a:ext cx="4238290" cy="28346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E73A60-2648-436D-BE98-D97CD666FDEE}"/>
              </a:ext>
            </a:extLst>
          </p:cNvPr>
          <p:cNvSpPr txBox="1"/>
          <p:nvPr/>
        </p:nvSpPr>
        <p:spPr>
          <a:xfrm>
            <a:off x="6871314" y="2800210"/>
            <a:ext cx="6835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١٥">
            <a:hlinkClick r:id="" action="ppaction://media"/>
            <a:extLst>
              <a:ext uri="{FF2B5EF4-FFF2-40B4-BE49-F238E27FC236}">
                <a16:creationId xmlns:a16="http://schemas.microsoft.com/office/drawing/2014/main" id="{3AEE8F77-D6C5-492F-8F68-DCABD4E08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B032D0-807B-4BB9-B7B4-985B0D79A1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54330" r="14237" b="28286"/>
          <a:stretch/>
        </p:blipFill>
        <p:spPr>
          <a:xfrm>
            <a:off x="3420901" y="2684602"/>
            <a:ext cx="4261623" cy="28202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1FC446-A02C-442D-9A3B-9BD0A6FD1670}"/>
              </a:ext>
            </a:extLst>
          </p:cNvPr>
          <p:cNvSpPr txBox="1"/>
          <p:nvPr/>
        </p:nvSpPr>
        <p:spPr>
          <a:xfrm>
            <a:off x="6821390" y="2974784"/>
            <a:ext cx="6835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١٦">
            <a:hlinkClick r:id="" action="ppaction://media"/>
            <a:extLst>
              <a:ext uri="{FF2B5EF4-FFF2-40B4-BE49-F238E27FC236}">
                <a16:creationId xmlns:a16="http://schemas.microsoft.com/office/drawing/2014/main" id="{43336D6A-8C75-4FDF-B657-A634B75E9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5E30FD-7D7C-41D4-8801-F366F91088F6}"/>
              </a:ext>
            </a:extLst>
          </p:cNvPr>
          <p:cNvSpPr/>
          <p:nvPr/>
        </p:nvSpPr>
        <p:spPr>
          <a:xfrm>
            <a:off x="3683064" y="2146177"/>
            <a:ext cx="3879542" cy="2565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CEC50-0130-444F-927D-F2036E842C8A}"/>
              </a:ext>
            </a:extLst>
          </p:cNvPr>
          <p:cNvSpPr txBox="1"/>
          <p:nvPr/>
        </p:nvSpPr>
        <p:spPr>
          <a:xfrm>
            <a:off x="5083096" y="2644170"/>
            <a:ext cx="73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9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CDBB7-65CC-44F4-9938-398E5D86E045}"/>
              </a:ext>
            </a:extLst>
          </p:cNvPr>
          <p:cNvSpPr txBox="1"/>
          <p:nvPr/>
        </p:nvSpPr>
        <p:spPr>
          <a:xfrm>
            <a:off x="6515540" y="2493230"/>
            <a:ext cx="6972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64B26DFA-BE58-4DB3-8064-6EFB4F6B3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317191" y="4428309"/>
            <a:ext cx="1611208" cy="1753327"/>
          </a:xfrm>
          <a:prstGeom prst="rect">
            <a:avLst/>
          </a:prstGeom>
        </p:spPr>
      </p:pic>
      <p:sp>
        <p:nvSpPr>
          <p:cNvPr id="16" name="Cloud Callout 6">
            <a:extLst>
              <a:ext uri="{FF2B5EF4-FFF2-40B4-BE49-F238E27FC236}">
                <a16:creationId xmlns:a16="http://schemas.microsoft.com/office/drawing/2014/main" id="{17CF0B4F-A0EF-40FE-801C-B3F90F78BACD}"/>
              </a:ext>
            </a:extLst>
          </p:cNvPr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بِرَأَي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 ما هِيَ النِّهايَةُ الْمُناسِبَة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لِلْقِصَّةِ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Vertical Scroll 8">
            <a:extLst>
              <a:ext uri="{FF2B5EF4-FFF2-40B4-BE49-F238E27FC236}">
                <a16:creationId xmlns:a16="http://schemas.microsoft.com/office/drawing/2014/main" id="{3AF2D5C9-ABAC-43C1-8EAC-CEC669015938}"/>
              </a:ext>
            </a:extLst>
          </p:cNvPr>
          <p:cNvSpPr/>
          <p:nvPr/>
        </p:nvSpPr>
        <p:spPr>
          <a:xfrm>
            <a:off x="2299316" y="5273762"/>
            <a:ext cx="7593367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سَيْعودُ الجَوُّ طَب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عيًا، لَكِنَ مَلابِسَ خالِدٍ سَتَبْقَى مُبَلَّلَة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١٧">
            <a:hlinkClick r:id="" action="ppaction://media"/>
            <a:extLst>
              <a:ext uri="{FF2B5EF4-FFF2-40B4-BE49-F238E27FC236}">
                <a16:creationId xmlns:a16="http://schemas.microsoft.com/office/drawing/2014/main" id="{275A8BE0-A4AD-485C-9414-74EA15FAF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238252"/>
            <a:ext cx="609600" cy="609600"/>
          </a:xfrm>
          <a:prstGeom prst="rect">
            <a:avLst/>
          </a:prstGeom>
        </p:spPr>
      </p:pic>
      <p:sp>
        <p:nvSpPr>
          <p:cNvPr id="5" name="Cloud Callout 15">
            <a:extLst>
              <a:ext uri="{FF2B5EF4-FFF2-40B4-BE49-F238E27FC236}">
                <a16:creationId xmlns:a16="http://schemas.microsoft.com/office/drawing/2014/main" id="{BB7FEF18-6403-485E-B1DE-B1F78FDE3049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3424B2A-04E3-4094-A1CE-E0E92FE0D676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3271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64B26DFA-BE58-4DB3-8064-6EFB4F6B3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885362" y="4424362"/>
            <a:ext cx="1611208" cy="1753327"/>
          </a:xfrm>
          <a:prstGeom prst="rect">
            <a:avLst/>
          </a:prstGeom>
        </p:spPr>
      </p:pic>
      <p:sp>
        <p:nvSpPr>
          <p:cNvPr id="16" name="Cloud Callout 6">
            <a:extLst>
              <a:ext uri="{FF2B5EF4-FFF2-40B4-BE49-F238E27FC236}">
                <a16:creationId xmlns:a16="http://schemas.microsoft.com/office/drawing/2014/main" id="{17CF0B4F-A0EF-40FE-801C-B3F90F78BACD}"/>
              </a:ext>
            </a:extLst>
          </p:cNvPr>
          <p:cNvSpPr/>
          <p:nvPr/>
        </p:nvSpPr>
        <p:spPr>
          <a:xfrm>
            <a:off x="104404" y="1262171"/>
            <a:ext cx="3578660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مَا حالَةُ الطَّقْسِ المُفَضَّلَة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لَدَيْكَ، و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لِما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ذا؟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Vertical Scroll 8">
            <a:extLst>
              <a:ext uri="{FF2B5EF4-FFF2-40B4-BE49-F238E27FC236}">
                <a16:creationId xmlns:a16="http://schemas.microsoft.com/office/drawing/2014/main" id="{3AF2D5C9-ABAC-43C1-8EAC-CEC669015938}"/>
              </a:ext>
            </a:extLst>
          </p:cNvPr>
          <p:cNvSpPr/>
          <p:nvPr/>
        </p:nvSpPr>
        <p:spPr>
          <a:xfrm>
            <a:off x="2654422" y="4536269"/>
            <a:ext cx="8530935" cy="1678724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أُفَضِّلُ فَصْلَ الرَب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عِ؛ لأَنَّهُ يُساعِدُ الأَزْهار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الجَم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عَلى التَفَتّ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ُح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ِ، فَنَسْمَع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 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حِيْنَهَا أَصْوات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العَصاف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رِ العَذْبَةِ.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B9751-2B2A-42FC-ACEC-FBD4CBA18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36" y="1957260"/>
            <a:ext cx="4070793" cy="2268511"/>
          </a:xfrm>
          <a:prstGeom prst="rect">
            <a:avLst/>
          </a:prstGeom>
        </p:spPr>
      </p:pic>
      <p:pic>
        <p:nvPicPr>
          <p:cNvPr id="2" name="١٨">
            <a:hlinkClick r:id="" action="ppaction://media"/>
            <a:extLst>
              <a:ext uri="{FF2B5EF4-FFF2-40B4-BE49-F238E27FC236}">
                <a16:creationId xmlns:a16="http://schemas.microsoft.com/office/drawing/2014/main" id="{416508B6-4940-4E5A-94D7-140528D5C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5762" y="6248400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E7C3523F-E7F6-45FC-8B92-EECAEA577CE0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7382A87-DEFF-4FB3-8C95-88E5E3C9D7DA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506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642" r="19682" b="72764"/>
          <a:stretch/>
        </p:blipFill>
        <p:spPr>
          <a:xfrm>
            <a:off x="3500846" y="309154"/>
            <a:ext cx="5199017" cy="207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343867" y="378720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نَمَطٌ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الحادِي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4D672B-AF33-48F0-BC76-1824832122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 t="32709" r="29878" b="56755"/>
          <a:stretch/>
        </p:blipFill>
        <p:spPr>
          <a:xfrm>
            <a:off x="8594323" y="2570296"/>
            <a:ext cx="3096365" cy="1037400"/>
          </a:xfrm>
          <a:prstGeom prst="rect">
            <a:avLst/>
          </a:prstGeom>
        </p:spPr>
      </p:pic>
      <p:pic>
        <p:nvPicPr>
          <p:cNvPr id="2" name="Picture 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41DA2BE-885C-4918-8DCD-FF17E71F83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6" t="52361" r="19830" b="34930"/>
          <a:stretch/>
        </p:blipFill>
        <p:spPr>
          <a:xfrm>
            <a:off x="4769374" y="2570296"/>
            <a:ext cx="3258105" cy="103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55B33-D0B1-4265-AF06-A6C5C06CE565}"/>
              </a:ext>
            </a:extLst>
          </p:cNvPr>
          <p:cNvSpPr txBox="1"/>
          <p:nvPr/>
        </p:nvSpPr>
        <p:spPr>
          <a:xfrm>
            <a:off x="4585238" y="3664963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حَرٌّ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5350373-6CE1-4499-8E73-1EB1281CC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51936" r="59567" b="33950"/>
          <a:stretch/>
        </p:blipFill>
        <p:spPr>
          <a:xfrm>
            <a:off x="501312" y="2475391"/>
            <a:ext cx="3626375" cy="1023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486C7-1935-418A-A1DE-6ADA99DF8041}"/>
              </a:ext>
            </a:extLst>
          </p:cNvPr>
          <p:cNvSpPr txBox="1"/>
          <p:nvPr/>
        </p:nvSpPr>
        <p:spPr>
          <a:xfrm>
            <a:off x="221760" y="3679353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بَرْدٌ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6" name="Picture 1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3FE0AFB-2E0D-4271-BE3E-C7AA27B9F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5" t="73081" r="19685" b="13140"/>
          <a:stretch/>
        </p:blipFill>
        <p:spPr>
          <a:xfrm>
            <a:off x="6398425" y="4484383"/>
            <a:ext cx="3096365" cy="11177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17F610-DA55-42B4-A5FF-43EA63C2ACC3}"/>
              </a:ext>
            </a:extLst>
          </p:cNvPr>
          <p:cNvSpPr txBox="1"/>
          <p:nvPr/>
        </p:nvSpPr>
        <p:spPr>
          <a:xfrm>
            <a:off x="6096000" y="5742947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مَطَرٌ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0" name="Picture 1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4B5502B-B646-4FF5-B512-D3B7D56161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74016" r="60098" b="12157"/>
          <a:stretch/>
        </p:blipFill>
        <p:spPr>
          <a:xfrm>
            <a:off x="2998227" y="4506620"/>
            <a:ext cx="3096364" cy="12848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FF362A-0075-410F-9EEE-91B1B09F4EB1}"/>
              </a:ext>
            </a:extLst>
          </p:cNvPr>
          <p:cNvSpPr txBox="1"/>
          <p:nvPr/>
        </p:nvSpPr>
        <p:spPr>
          <a:xfrm>
            <a:off x="2597411" y="5811831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رِياحٌ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8" name="١٩">
            <a:hlinkClick r:id="" action="ppaction://media"/>
            <a:extLst>
              <a:ext uri="{FF2B5EF4-FFF2-40B4-BE49-F238E27FC236}">
                <a16:creationId xmlns:a16="http://schemas.microsoft.com/office/drawing/2014/main" id="{D9DA148E-F45D-48B2-B26D-584C7EA3D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312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14" grpId="0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744" y="1830736"/>
            <a:ext cx="8435724" cy="3383279"/>
          </a:xfrm>
        </p:spPr>
        <p:txBody>
          <a:bodyPr>
            <a:noAutofit/>
          </a:bodyPr>
          <a:lstStyle/>
          <a:p>
            <a:pPr algn="ctr"/>
            <a:r>
              <a:rPr lang="ar-BH" sz="9600" b="1" dirty="0">
                <a:solidFill>
                  <a:schemeClr val="tx2"/>
                </a:solidFill>
              </a:rPr>
              <a:t>انْتَهى الدَّرْسُ</a:t>
            </a:r>
          </a:p>
          <a:p>
            <a:pPr algn="ctr"/>
            <a:r>
              <a:rPr lang="ar-BH" sz="9600" b="1" dirty="0">
                <a:solidFill>
                  <a:schemeClr val="tx2"/>
                </a:solidFill>
              </a:rPr>
              <a:t>إلى اللِقاءِ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9" t="68000" r="2978" b="9704"/>
          <a:stretch/>
        </p:blipFill>
        <p:spPr>
          <a:xfrm>
            <a:off x="8987246" y="952459"/>
            <a:ext cx="2011680" cy="2120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3" r="80845" b="9714"/>
          <a:stretch/>
        </p:blipFill>
        <p:spPr>
          <a:xfrm>
            <a:off x="1887262" y="3435530"/>
            <a:ext cx="2044659" cy="197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انتهى الدرس إلى اللق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388" y="5214015"/>
            <a:ext cx="609600" cy="609600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الحادِي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31168" r="5505" b="33766"/>
          <a:stretch/>
        </p:blipFill>
        <p:spPr>
          <a:xfrm rot="1250998">
            <a:off x="7590624" y="937021"/>
            <a:ext cx="4410676" cy="242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889389">
            <a:off x="8093002" y="2226801"/>
            <a:ext cx="3749974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أَهْدافُ الْيَوْمِ الحادِي عَشَرْ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8245" y="1211092"/>
            <a:ext cx="7206865" cy="427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التَّعَرُّفُ عَلى بَعْضِ الأَلعابِ الَّتي يَلْعَب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ُه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الأَطْفال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ُ.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إِكْمالُ النَّمَط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وَفْقَ خَاصِيَّةٍ مُحَدَّدَةٍ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ي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َتَذَكْرُ بَعْضَ ما يَراهُ فِي الْبيئَةِ المُحيطَةِ (المَناخِ)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إِكْمالُ الجُزْ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ءِ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النَّاقِصِ مِنْ صورَةٍ أَوْ شَكْلٍ بِنَموذَجٍ.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إِمْتِلاكُ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حَصيلَةٍ مُناسِبَةٍ مِنَ الْمُفْرَداتِ الْمَنْطوقَةِ.</a:t>
            </a:r>
          </a:p>
          <a:p>
            <a:pPr algn="r" rtl="1">
              <a:lnSpc>
                <a:spcPct val="150000"/>
              </a:lnSpc>
            </a:pP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336" r="79343" b="6853"/>
          <a:stretch/>
        </p:blipFill>
        <p:spPr>
          <a:xfrm>
            <a:off x="0" y="3725642"/>
            <a:ext cx="1698170" cy="2740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8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478FD3E-273E-4BCD-BEED-DDD483C02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83" y="4362994"/>
            <a:ext cx="6361611" cy="1625373"/>
          </a:xfrm>
        </p:spPr>
        <p:txBody>
          <a:bodyPr/>
          <a:lstStyle/>
          <a:p>
            <a:pPr algn="ctr"/>
            <a:r>
              <a:rPr lang="ar-BH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أَحْسَــــنْتَ، إِجابَةٌ صَحيحَةٌ</a:t>
            </a:r>
            <a:r>
              <a:rPr lang="ar-BH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837655"/>
            <a:ext cx="3645081" cy="3525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750423" y="705394"/>
            <a:ext cx="8712926" cy="54864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أحسنت إجابة صحيح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326" y="3753394"/>
            <a:ext cx="609600" cy="609600"/>
          </a:xfrm>
          <a:prstGeom prst="rect">
            <a:avLst/>
          </a:prstGeom>
        </p:spPr>
      </p:pic>
      <p:sp>
        <p:nvSpPr>
          <p:cNvPr id="11" name="Action Button: Home 10">
            <a:hlinkClick r:id="rId6" action="ppaction://hlinksldjump"/>
          </p:cNvPr>
          <p:cNvSpPr/>
          <p:nvPr/>
        </p:nvSpPr>
        <p:spPr>
          <a:xfrm>
            <a:off x="483326" y="5175680"/>
            <a:ext cx="992777" cy="1016114"/>
          </a:xfrm>
          <a:prstGeom prst="actionButtonHom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الحادِي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2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737" y="4662804"/>
            <a:ext cx="7471954" cy="1325563"/>
          </a:xfrm>
        </p:spPr>
        <p:txBody>
          <a:bodyPr>
            <a:noAutofit/>
          </a:bodyPr>
          <a:lstStyle/>
          <a:p>
            <a:pPr algn="ctr"/>
            <a:r>
              <a:rPr lang="ar-BH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حــــاوِلْ مَرَّةً أُخْرى.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653143"/>
            <a:ext cx="4454434" cy="3823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1750423" y="705394"/>
            <a:ext cx="8712926" cy="54864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حاول مرة أخرى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755" y="3594462"/>
            <a:ext cx="609600" cy="609600"/>
          </a:xfrm>
          <a:prstGeom prst="rect">
            <a:avLst/>
          </a:prstGeom>
        </p:spPr>
      </p:pic>
      <p:sp>
        <p:nvSpPr>
          <p:cNvPr id="11" name="Action Button: Home 10">
            <a:hlinkClick r:id="rId6" action="ppaction://hlinksldjump"/>
          </p:cNvPr>
          <p:cNvSpPr/>
          <p:nvPr/>
        </p:nvSpPr>
        <p:spPr>
          <a:xfrm>
            <a:off x="483326" y="5175680"/>
            <a:ext cx="992777" cy="1016114"/>
          </a:xfrm>
          <a:prstGeom prst="actionButtonHom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الْعَرَبِيَّة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(اليَوْمُ الحادِي عَشَرْ)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3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ألْعابُ الماضِي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B2F84-903A-4C42-B7EE-A52DE809F0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9" t="53145" r="-2018" b="-1033"/>
          <a:stretch/>
        </p:blipFill>
        <p:spPr>
          <a:xfrm>
            <a:off x="6076393" y="2309393"/>
            <a:ext cx="2765766" cy="2069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A7348-10BC-4C11-A91E-CE9FF2386B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r="31717" b="1877"/>
          <a:stretch/>
        </p:blipFill>
        <p:spPr>
          <a:xfrm>
            <a:off x="1882066" y="2309393"/>
            <a:ext cx="3039077" cy="2069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8FCAC9-27CD-4A8E-840E-E062E87C517D}"/>
              </a:ext>
            </a:extLst>
          </p:cNvPr>
          <p:cNvSpPr txBox="1"/>
          <p:nvPr/>
        </p:nvSpPr>
        <p:spPr>
          <a:xfrm>
            <a:off x="1588416" y="4947802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لَعِبُ كُرَة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القَدَمِ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DE322-A3F4-4E74-96CF-1195E347ECE0}"/>
              </a:ext>
            </a:extLst>
          </p:cNvPr>
          <p:cNvSpPr txBox="1"/>
          <p:nvPr/>
        </p:nvSpPr>
        <p:spPr>
          <a:xfrm>
            <a:off x="5704113" y="4947802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نَطُّ الْحَبْلِ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٣">
            <a:hlinkClick r:id="" action="ppaction://media"/>
            <a:extLst>
              <a:ext uri="{FF2B5EF4-FFF2-40B4-BE49-F238E27FC236}">
                <a16:creationId xmlns:a16="http://schemas.microsoft.com/office/drawing/2014/main" id="{7D8276A9-3F42-4A08-8137-423B63776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ألْعابُ الحاضِر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10CF33-FC93-4668-BF29-8FD5CE7886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33857" r="26907" b="49590"/>
          <a:stretch/>
        </p:blipFill>
        <p:spPr>
          <a:xfrm>
            <a:off x="5793285" y="2484742"/>
            <a:ext cx="3494406" cy="1614458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D885953-A319-4FD0-974E-088BAA4CCF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52906" r="51348" b="28999"/>
          <a:stretch/>
        </p:blipFill>
        <p:spPr>
          <a:xfrm>
            <a:off x="1628677" y="2540227"/>
            <a:ext cx="3343743" cy="1558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51392-A5B1-43A2-BCF7-E95698D51795}"/>
              </a:ext>
            </a:extLst>
          </p:cNvPr>
          <p:cNvSpPr txBox="1"/>
          <p:nvPr/>
        </p:nvSpPr>
        <p:spPr>
          <a:xfrm>
            <a:off x="5793285" y="4784153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اللَّعِبُ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بالأَجْهزةِ اللَّوْحيَّةِ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EE461-7053-4310-8398-52DA4423BF84}"/>
              </a:ext>
            </a:extLst>
          </p:cNvPr>
          <p:cNvSpPr txBox="1"/>
          <p:nvPr/>
        </p:nvSpPr>
        <p:spPr>
          <a:xfrm>
            <a:off x="1628677" y="4642528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اللَّعِبُ بِالْحاسُوبِ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6" name="AUDIO-2020-09-22-23-52-12">
            <a:hlinkClick r:id="" action="ppaction://media"/>
            <a:extLst>
              <a:ext uri="{FF2B5EF4-FFF2-40B4-BE49-F238E27FC236}">
                <a16:creationId xmlns:a16="http://schemas.microsoft.com/office/drawing/2014/main" id="{1161F83C-570E-485A-AE5D-A5EAAFFAA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ألْعابي المُفَضَّلَةُ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3390178" y="1750423"/>
            <a:ext cx="45458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أَخْتارُ لُعْبَتي المُفَضَّلَةَ، وَأَتَحَدَّثُ عَنْها:</a:t>
            </a:r>
          </a:p>
        </p:txBody>
      </p:sp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EDC73170-5177-4E48-8E7A-5741BA44C1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9" t="53145" r="-2018" b="-1033"/>
          <a:stretch/>
        </p:blipFill>
        <p:spPr>
          <a:xfrm>
            <a:off x="6076393" y="2498634"/>
            <a:ext cx="2196263" cy="1643295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1CA09FBC-BF4C-4545-AB14-5D7AFC1004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r="31717" b="1877"/>
          <a:stretch/>
        </p:blipFill>
        <p:spPr>
          <a:xfrm>
            <a:off x="2914364" y="2547740"/>
            <a:ext cx="2207589" cy="1545081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0304A78-8316-4C3E-A099-4B01DE4E34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33857" r="26907" b="49590"/>
          <a:stretch/>
        </p:blipFill>
        <p:spPr>
          <a:xfrm>
            <a:off x="6076393" y="4550623"/>
            <a:ext cx="2099941" cy="161153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E0A69F79-FA44-4754-B5AC-41540050B3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52906" r="51348" b="28999"/>
          <a:stretch/>
        </p:blipFill>
        <p:spPr>
          <a:xfrm>
            <a:off x="3041619" y="4603180"/>
            <a:ext cx="2080334" cy="1558973"/>
          </a:xfrm>
          <a:prstGeom prst="rect">
            <a:avLst/>
          </a:prstGeom>
        </p:spPr>
      </p:pic>
      <p:pic>
        <p:nvPicPr>
          <p:cNvPr id="5" name="٥">
            <a:hlinkClick r:id="" action="ppaction://media"/>
            <a:extLst>
              <a:ext uri="{FF2B5EF4-FFF2-40B4-BE49-F238E27FC236}">
                <a16:creationId xmlns:a16="http://schemas.microsoft.com/office/drawing/2014/main" id="{23D90F2E-6EA6-4591-925E-F06CFC31B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0990" y="6158840"/>
            <a:ext cx="609600" cy="609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1D4E8B-DD53-4527-9664-31EE9CAD7307}"/>
              </a:ext>
            </a:extLst>
          </p:cNvPr>
          <p:cNvSpPr/>
          <p:nvPr/>
        </p:nvSpPr>
        <p:spPr>
          <a:xfrm>
            <a:off x="2752963" y="2479870"/>
            <a:ext cx="2598387" cy="181104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A5ECB3-A98C-4951-9F6A-67FA681BE430}"/>
              </a:ext>
            </a:extLst>
          </p:cNvPr>
          <p:cNvSpPr/>
          <p:nvPr/>
        </p:nvSpPr>
        <p:spPr>
          <a:xfrm>
            <a:off x="2547892" y="4409189"/>
            <a:ext cx="3018408" cy="192466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09FBC-BF4C-4545-AB14-5D7AFC1004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r="31717" b="1877"/>
          <a:stretch/>
        </p:blipFill>
        <p:spPr>
          <a:xfrm>
            <a:off x="3888394" y="2077223"/>
            <a:ext cx="3326638" cy="2328298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057114F-892A-4315-AA92-476239B925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790114" y="4210289"/>
            <a:ext cx="1677878" cy="1070202"/>
          </a:xfrm>
          <a:prstGeom prst="rect">
            <a:avLst/>
          </a:prstGeom>
        </p:spPr>
      </p:pic>
      <p:sp>
        <p:nvSpPr>
          <p:cNvPr id="13" name="Cloud Callout 6">
            <a:extLst>
              <a:ext uri="{FF2B5EF4-FFF2-40B4-BE49-F238E27FC236}">
                <a16:creationId xmlns:a16="http://schemas.microsoft.com/office/drawing/2014/main" id="{546D820C-6E61-403C-895C-D46D135B9180}"/>
              </a:ext>
            </a:extLst>
          </p:cNvPr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بِرَأَي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 ما هِيَ أَهَمِّيَّةُ  اللَّعِبِ فِي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حَي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نا؟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Vertical Scroll 8">
            <a:extLst>
              <a:ext uri="{FF2B5EF4-FFF2-40B4-BE49-F238E27FC236}">
                <a16:creationId xmlns:a16="http://schemas.microsoft.com/office/drawing/2014/main" id="{D0BC338B-8293-4EF3-9445-2C3C75C2480C}"/>
              </a:ext>
            </a:extLst>
          </p:cNvPr>
          <p:cNvSpPr/>
          <p:nvPr/>
        </p:nvSpPr>
        <p:spPr>
          <a:xfrm>
            <a:off x="-92766" y="5595829"/>
            <a:ext cx="12284765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اللَّعِبُ لَهُ أَهَمِّيَة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كَ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بيرةٌ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؛ لأَنَّهُ يُساعِدُنَا عَلى تَنْشي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 العَقْلِ، وتَحْر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كِ أَجْزاءِ الجِسْم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الأَساسِيَّةِ.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٦">
            <a:hlinkClick r:id="" action="ppaction://media"/>
            <a:extLst>
              <a:ext uri="{FF2B5EF4-FFF2-40B4-BE49-F238E27FC236}">
                <a16:creationId xmlns:a16="http://schemas.microsoft.com/office/drawing/2014/main" id="{A451604A-FD94-4939-8C88-A5628BBA8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514" y="61670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E69BA42D-E0CC-4E57-A723-11DA16A7B0D4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1FAB27E-E7D8-4835-97B3-C9DD4D8FDFB8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41196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057114F-892A-4315-AA92-476239B92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82819" r="16311" b="5333"/>
          <a:stretch/>
        </p:blipFill>
        <p:spPr>
          <a:xfrm>
            <a:off x="790114" y="4210289"/>
            <a:ext cx="1677878" cy="1221050"/>
          </a:xfrm>
          <a:prstGeom prst="rect">
            <a:avLst/>
          </a:prstGeom>
        </p:spPr>
      </p:pic>
      <p:sp>
        <p:nvSpPr>
          <p:cNvPr id="13" name="Cloud Callout 6">
            <a:extLst>
              <a:ext uri="{FF2B5EF4-FFF2-40B4-BE49-F238E27FC236}">
                <a16:creationId xmlns:a16="http://schemas.microsoft.com/office/drawing/2014/main" id="{546D820C-6E61-403C-895C-D46D135B9180}"/>
              </a:ext>
            </a:extLst>
          </p:cNvPr>
          <p:cNvSpPr/>
          <p:nvPr/>
        </p:nvSpPr>
        <p:spPr>
          <a:xfrm>
            <a:off x="104404" y="1262171"/>
            <a:ext cx="3337296" cy="2542255"/>
          </a:xfrm>
          <a:prstGeom prst="cloudCallout">
            <a:avLst>
              <a:gd name="adj1" fmla="val -2393"/>
              <a:gd name="adj2" fmla="val 743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يُمْكِنُنا السَيْطَرَة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عَلى أَوْقاتِ اللَّعِبِ؟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9BA91-FB94-4AA0-8696-DC412C264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1" y="2077223"/>
            <a:ext cx="3487320" cy="2328298"/>
          </a:xfrm>
          <a:prstGeom prst="rect">
            <a:avLst/>
          </a:prstGeom>
        </p:spPr>
      </p:pic>
      <p:sp>
        <p:nvSpPr>
          <p:cNvPr id="10" name="Vertical Scroll 8">
            <a:extLst>
              <a:ext uri="{FF2B5EF4-FFF2-40B4-BE49-F238E27FC236}">
                <a16:creationId xmlns:a16="http://schemas.microsoft.com/office/drawing/2014/main" id="{AC1538B9-8351-4978-804E-4A7E371E2710}"/>
              </a:ext>
            </a:extLst>
          </p:cNvPr>
          <p:cNvSpPr/>
          <p:nvPr/>
        </p:nvSpPr>
        <p:spPr>
          <a:xfrm>
            <a:off x="2467992" y="5389035"/>
            <a:ext cx="9359607" cy="896333"/>
          </a:xfrm>
          <a:prstGeom prst="verticalScroll">
            <a:avLst>
              <a:gd name="adj" fmla="val 22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يُمْكِن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ذ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 مِنْ خِلَالِ وَضْعِ أَوْقاتٍ مُحَدَّدَةٍ لِلَعِبِ الأَلَعابِ الإِلْكَتْرُونِيَّةِ.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٧">
            <a:hlinkClick r:id="" action="ppaction://media"/>
            <a:extLst>
              <a:ext uri="{FF2B5EF4-FFF2-40B4-BE49-F238E27FC236}">
                <a16:creationId xmlns:a16="http://schemas.microsoft.com/office/drawing/2014/main" id="{6DE27C5D-377F-47E7-B28A-6490C9F75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401" y="6173720"/>
            <a:ext cx="609600" cy="609600"/>
          </a:xfrm>
          <a:prstGeom prst="rect">
            <a:avLst/>
          </a:prstGeom>
        </p:spPr>
      </p:pic>
      <p:sp>
        <p:nvSpPr>
          <p:cNvPr id="4" name="Cloud Callout 15">
            <a:extLst>
              <a:ext uri="{FF2B5EF4-FFF2-40B4-BE49-F238E27FC236}">
                <a16:creationId xmlns:a16="http://schemas.microsoft.com/office/drawing/2014/main" id="{BE8D65DF-BFF4-43C5-8E16-9E303025A46B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FB18CBD-E4BC-4ADD-8E96-F99444074730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</p:spTree>
    <p:extLst>
      <p:ext uri="{BB962C8B-B14F-4D97-AF65-F5344CB8AC3E}">
        <p14:creationId xmlns:p14="http://schemas.microsoft.com/office/powerpoint/2010/main" val="40015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2CFA2-0B50-460C-BCCC-ADB95DC31077}"/>
              </a:ext>
            </a:extLst>
          </p:cNvPr>
          <p:cNvSpPr txBox="1"/>
          <p:nvPr/>
        </p:nvSpPr>
        <p:spPr>
          <a:xfrm>
            <a:off x="2914364" y="1750423"/>
            <a:ext cx="50216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أُحَوِّطُ الصّورَةَ المُناسِبَةَ لِإِكمالِ النَّمَطِ:</a:t>
            </a:r>
          </a:p>
        </p:txBody>
      </p:sp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A648544-57C6-43B7-9566-64D7BA113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t="33139" r="12622" b="35663"/>
          <a:stretch/>
        </p:blipFill>
        <p:spPr>
          <a:xfrm>
            <a:off x="3081183" y="2560252"/>
            <a:ext cx="6293636" cy="28346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B899EC1-428F-4C0C-B3A2-5BD0CC722321}"/>
              </a:ext>
            </a:extLst>
          </p:cNvPr>
          <p:cNvSpPr/>
          <p:nvPr/>
        </p:nvSpPr>
        <p:spPr>
          <a:xfrm>
            <a:off x="6960093" y="2608998"/>
            <a:ext cx="1170456" cy="80786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C29275-1C39-4925-BD75-220A20D98608}"/>
              </a:ext>
            </a:extLst>
          </p:cNvPr>
          <p:cNvSpPr/>
          <p:nvPr/>
        </p:nvSpPr>
        <p:spPr>
          <a:xfrm>
            <a:off x="4577249" y="4328284"/>
            <a:ext cx="1299768" cy="106660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C6CFFC-FFFC-446A-A297-4A94EF7786B3}"/>
              </a:ext>
            </a:extLst>
          </p:cNvPr>
          <p:cNvSpPr/>
          <p:nvPr/>
        </p:nvSpPr>
        <p:spPr>
          <a:xfrm>
            <a:off x="6019060" y="3441135"/>
            <a:ext cx="941034" cy="88714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28EC275-3878-4411-87A4-EEE43E1950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33139" r="73286" b="35663"/>
          <a:stretch/>
        </p:blipFill>
        <p:spPr>
          <a:xfrm>
            <a:off x="1704305" y="2608998"/>
            <a:ext cx="1376878" cy="2785893"/>
          </a:xfrm>
          <a:prstGeom prst="rect">
            <a:avLst/>
          </a:prstGeom>
        </p:spPr>
      </p:pic>
      <p:pic>
        <p:nvPicPr>
          <p:cNvPr id="4" name="٩">
            <a:hlinkClick r:id="" action="ppaction://media"/>
            <a:extLst>
              <a:ext uri="{FF2B5EF4-FFF2-40B4-BE49-F238E27FC236}">
                <a16:creationId xmlns:a16="http://schemas.microsoft.com/office/drawing/2014/main" id="{A8913C9C-D8AA-4324-A3EE-8FA920ED2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8" y="6207317"/>
            <a:ext cx="609600" cy="609600"/>
          </a:xfrm>
          <a:prstGeom prst="rect">
            <a:avLst/>
          </a:prstGeom>
        </p:spPr>
      </p:pic>
      <p:sp>
        <p:nvSpPr>
          <p:cNvPr id="8" name="Cloud Callout 15">
            <a:extLst>
              <a:ext uri="{FF2B5EF4-FFF2-40B4-BE49-F238E27FC236}">
                <a16:creationId xmlns:a16="http://schemas.microsoft.com/office/drawing/2014/main" id="{53C9D743-923E-4EAF-AA60-9020D52861B0}"/>
              </a:ext>
            </a:extLst>
          </p:cNvPr>
          <p:cNvSpPr/>
          <p:nvPr/>
        </p:nvSpPr>
        <p:spPr>
          <a:xfrm>
            <a:off x="908923" y="7406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دَقِيْقَتَيْن</a:t>
            </a:r>
            <a:endParaRPr lang="ar-BH" sz="2000" dirty="0">
              <a:solidFill>
                <a:schemeClr val="tx1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477A113-9AEC-4702-8F16-353C1E357939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أَلْعَبُ مَعَ النَّمَطِ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15736" y="530328"/>
            <a:ext cx="7471955" cy="946295"/>
          </a:xfrm>
          <a:prstGeom prst="wedgeEllipseCallout">
            <a:avLst>
              <a:gd name="adj1" fmla="val 61335"/>
              <a:gd name="adj2" fmla="val 73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937" y="680311"/>
            <a:ext cx="67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الطَّقْسُ مِنْ حَوْلي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857" r="54995" b="-190"/>
          <a:stretch/>
        </p:blipFill>
        <p:spPr>
          <a:xfrm>
            <a:off x="9717063" y="1209076"/>
            <a:ext cx="2196263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1"/>
          <p:cNvSpPr/>
          <p:nvPr/>
        </p:nvSpPr>
        <p:spPr>
          <a:xfrm>
            <a:off x="2752963" y="647852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</a:rPr>
              <a:t>اللُّغَةُ الْعَرَبِيَّة</a:t>
            </a:r>
            <a:endParaRPr lang="en-US" dirty="0"/>
          </a:p>
        </p:txBody>
      </p:sp>
      <p:sp>
        <p:nvSpPr>
          <p:cNvPr id="23" name="مربع نص 1"/>
          <p:cNvSpPr txBox="1"/>
          <p:nvPr/>
        </p:nvSpPr>
        <p:spPr>
          <a:xfrm>
            <a:off x="1007188" y="6478520"/>
            <a:ext cx="19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prstClr val="black"/>
                </a:solidFill>
              </a:rPr>
              <a:t>(اليَوْمُ الحادِي عَشَرْ)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8B16AB-914B-43C8-84A0-906B93CFC232}"/>
              </a:ext>
            </a:extLst>
          </p:cNvPr>
          <p:cNvSpPr txBox="1"/>
          <p:nvPr/>
        </p:nvSpPr>
        <p:spPr>
          <a:xfrm>
            <a:off x="5401829" y="3508140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صَيْفٌ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C0947-0F1C-4855-B298-43E57F034EDE}"/>
              </a:ext>
            </a:extLst>
          </p:cNvPr>
          <p:cNvSpPr txBox="1"/>
          <p:nvPr/>
        </p:nvSpPr>
        <p:spPr>
          <a:xfrm>
            <a:off x="1329497" y="3458279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شِتاءٌ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773BE-0F36-4E34-9069-EA08DCFE63D0}"/>
              </a:ext>
            </a:extLst>
          </p:cNvPr>
          <p:cNvSpPr txBox="1"/>
          <p:nvPr/>
        </p:nvSpPr>
        <p:spPr>
          <a:xfrm>
            <a:off x="5663115" y="5658335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رَبيعٌ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B286F8-EC61-469D-A8F3-E615608A70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53" y="2213938"/>
            <a:ext cx="3336274" cy="1155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22D643-0221-4C80-AFB3-BFE24DD7BE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47" y="2268516"/>
            <a:ext cx="3336274" cy="11013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40F6CA-BF18-4D34-BBED-F69D29A652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9" y="4292764"/>
            <a:ext cx="3331561" cy="11559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4A0346-8C05-4BC4-AAE5-0381C04D50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47" y="4313069"/>
            <a:ext cx="3330565" cy="11389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682C737-79A5-450D-88ED-CFD86D839BCB}"/>
              </a:ext>
            </a:extLst>
          </p:cNvPr>
          <p:cNvSpPr txBox="1"/>
          <p:nvPr/>
        </p:nvSpPr>
        <p:spPr>
          <a:xfrm>
            <a:off x="1309797" y="5623996"/>
            <a:ext cx="36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خَريفٌ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١٠">
            <a:hlinkClick r:id="" action="ppaction://media"/>
            <a:extLst>
              <a:ext uri="{FF2B5EF4-FFF2-40B4-BE49-F238E27FC236}">
                <a16:creationId xmlns:a16="http://schemas.microsoft.com/office/drawing/2014/main" id="{B0DA9FF3-E4FB-4863-AD0A-AB3514EB4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7588" y="617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9" grpId="0"/>
      <p:bldP spid="37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910</Words>
  <Application>Microsoft Office PowerPoint</Application>
  <PresentationFormat>Widescreen</PresentationFormat>
  <Paragraphs>147</Paragraphs>
  <Slides>21</Slides>
  <Notes>18</Notes>
  <HiddenSlides>2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Sakkal Majalla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أَحْسَــــنْتَ، إِجابَةٌ صَحيحَةٌ.</vt:lpstr>
      <vt:lpstr>حــــاوِلْ مَرَّةً أُخْرى.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365</cp:revision>
  <dcterms:created xsi:type="dcterms:W3CDTF">2020-04-15T04:49:59Z</dcterms:created>
  <dcterms:modified xsi:type="dcterms:W3CDTF">2020-09-26T19:26:20Z</dcterms:modified>
</cp:coreProperties>
</file>